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8" r:id="rId2"/>
    <p:sldId id="2147468520" r:id="rId3"/>
    <p:sldId id="2147478405" r:id="rId4"/>
    <p:sldId id="2147478422" r:id="rId5"/>
    <p:sldId id="2147478417" r:id="rId6"/>
    <p:sldId id="2147478418" r:id="rId7"/>
    <p:sldId id="2147478419" r:id="rId8"/>
    <p:sldId id="2147478420" r:id="rId9"/>
    <p:sldId id="2147478421" r:id="rId10"/>
    <p:sldId id="257" r:id="rId11"/>
    <p:sldId id="2147478423" r:id="rId12"/>
    <p:sldId id="1632" r:id="rId13"/>
    <p:sldId id="2147478424" r:id="rId14"/>
    <p:sldId id="2147478425" r:id="rId15"/>
    <p:sldId id="2147478426" r:id="rId16"/>
    <p:sldId id="2147478427" r:id="rId17"/>
    <p:sldId id="2147478428" r:id="rId18"/>
    <p:sldId id="2147478437" r:id="rId19"/>
    <p:sldId id="2147478431" r:id="rId20"/>
    <p:sldId id="2147478432" r:id="rId21"/>
    <p:sldId id="2147478433" r:id="rId22"/>
    <p:sldId id="2147478416" r:id="rId23"/>
    <p:sldId id="2147478435" r:id="rId24"/>
    <p:sldId id="2147478438" r:id="rId25"/>
    <p:sldId id="2147478413" r:id="rId26"/>
    <p:sldId id="2147478412" r:id="rId27"/>
    <p:sldId id="2147468574" r:id="rId28"/>
    <p:sldId id="2147478436" r:id="rId29"/>
    <p:sldId id="2147468659" r:id="rId30"/>
    <p:sldId id="2147478400" r:id="rId31"/>
    <p:sldId id="2147478401" r:id="rId32"/>
    <p:sldId id="1621" r:id="rId33"/>
    <p:sldId id="272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510"/>
    <a:srgbClr val="050505"/>
    <a:srgbClr val="F24500"/>
    <a:srgbClr val="DF0028"/>
    <a:srgbClr val="0D0D0D"/>
    <a:srgbClr val="605B55"/>
    <a:srgbClr val="F3813B"/>
    <a:srgbClr val="ED7D31"/>
    <a:srgbClr val="73280A"/>
    <a:srgbClr val="FFE4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Estilo Escuro 1 - Ênfas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1" autoAdjust="0"/>
    <p:restoredTop sz="93447" autoAdjust="0"/>
  </p:normalViewPr>
  <p:slideViewPr>
    <p:cSldViewPr snapToGrid="0">
      <p:cViewPr varScale="1">
        <p:scale>
          <a:sx n="78" d="100"/>
          <a:sy n="78" d="100"/>
        </p:scale>
        <p:origin x="936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iane.santos\Documents\Base%20de%20gr&#225;ficos%20-%20An&#225;lise%20de%20Red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Mar./2023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FF551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Planilha1!$A$2:$A$8</c:f>
              <c:strCache>
                <c:ptCount val="7"/>
                <c:pt idx="0">
                  <c:v>G</c:v>
                </c:pt>
                <c:pt idx="1">
                  <c:v>F</c:v>
                </c:pt>
                <c:pt idx="2">
                  <c:v>E</c:v>
                </c:pt>
                <c:pt idx="3">
                  <c:v>D</c:v>
                </c:pt>
                <c:pt idx="4">
                  <c:v>C</c:v>
                </c:pt>
                <c:pt idx="5">
                  <c:v>B</c:v>
                </c:pt>
                <c:pt idx="6">
                  <c:v>A</c:v>
                </c:pt>
              </c:strCache>
            </c:strRef>
          </c:cat>
          <c:val>
            <c:numRef>
              <c:f>Planilha1!$B$2:$B$8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BB-45B9-8B1A-A5CA01456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55737920"/>
        <c:axId val="655738880"/>
      </c:barChart>
      <c:catAx>
        <c:axId val="655737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55738880"/>
        <c:crosses val="autoZero"/>
        <c:auto val="1"/>
        <c:lblAlgn val="ctr"/>
        <c:lblOffset val="100"/>
        <c:noMultiLvlLbl val="0"/>
      </c:catAx>
      <c:valAx>
        <c:axId val="6557388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55737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FF5510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latin typeface="+mn-lt"/>
              </a:rPr>
              <a:t>Mar./2024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Coluna2</c:v>
                </c:pt>
              </c:strCache>
            </c:strRef>
          </c:tx>
          <c:spPr>
            <a:solidFill>
              <a:srgbClr val="FF551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Planilha1!$A$2:$A$8</c:f>
              <c:strCache>
                <c:ptCount val="7"/>
                <c:pt idx="0">
                  <c:v>G</c:v>
                </c:pt>
                <c:pt idx="1">
                  <c:v>F</c:v>
                </c:pt>
                <c:pt idx="2">
                  <c:v>E</c:v>
                </c:pt>
                <c:pt idx="3">
                  <c:v>D</c:v>
                </c:pt>
                <c:pt idx="4">
                  <c:v>C</c:v>
                </c:pt>
                <c:pt idx="5">
                  <c:v>B</c:v>
                </c:pt>
                <c:pt idx="6">
                  <c:v>A</c:v>
                </c:pt>
              </c:strCache>
            </c:strRef>
          </c:cat>
          <c:val>
            <c:numRef>
              <c:f>Planilha1!$B$2:$B$8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D-4C8B-AAE1-716F79F6331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94456912"/>
        <c:axId val="994454032"/>
      </c:barChart>
      <c:catAx>
        <c:axId val="994456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994454032"/>
        <c:crosses val="autoZero"/>
        <c:auto val="1"/>
        <c:lblAlgn val="ctr"/>
        <c:lblOffset val="100"/>
        <c:noMultiLvlLbl val="0"/>
      </c:catAx>
      <c:valAx>
        <c:axId val="994454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94456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FF5510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Evoluçã</a:t>
            </a:r>
            <a:r>
              <a:rPr lang="pt-BR" baseline="0"/>
              <a:t>o de Venda PEC 23x24</a:t>
            </a:r>
            <a:endParaRPr lang="pt-B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'C:\Users\larissa.domingos\Desktop\Larissa\Análise de Rede\[Gráfico - Indicadores (1).xlsx]PEC'!$B$3</c:f>
              <c:strCache>
                <c:ptCount val="1"/>
                <c:pt idx="0">
                  <c:v>Venta Total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[1]PEC!$C$2:$E$2</c:f>
              <c:strCache>
                <c:ptCount val="3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</c:strCache>
            </c:strRef>
          </c:cat>
          <c:val>
            <c:numRef>
              <c:f>[1]PEC!$C$3:$E$3</c:f>
              <c:numCache>
                <c:formatCode>General</c:formatCode>
                <c:ptCount val="3"/>
                <c:pt idx="0">
                  <c:v>2410025.6</c:v>
                </c:pt>
                <c:pt idx="1">
                  <c:v>2798208.9399999981</c:v>
                </c:pt>
                <c:pt idx="2">
                  <c:v>2798208.9399999981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21-4E2F-8075-BE8E16BDB83B}"/>
            </c:ext>
          </c:extLst>
        </c:ser>
        <c:ser>
          <c:idx val="1"/>
          <c:order val="1"/>
          <c:tx>
            <c:strRef>
              <c:f>'C:\Users\larissa.domingos\Desktop\Larissa\Análise de Rede\[Gráfico - Indicadores (1).xlsx]PEC'!$B$4</c:f>
              <c:strCache>
                <c:ptCount val="1"/>
                <c:pt idx="0">
                  <c:v>Venda PEC</c:v>
                </c:pt>
              </c:strCache>
            </c:strRef>
          </c:tx>
          <c:spPr>
            <a:solidFill>
              <a:srgbClr val="FF551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[1]PEC!$C$2:$E$2</c:f>
              <c:strCache>
                <c:ptCount val="3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</c:strCache>
            </c:strRef>
          </c:cat>
          <c:val>
            <c:numRef>
              <c:f>[1]PEC!$C$4:$E$4</c:f>
              <c:numCache>
                <c:formatCode>General</c:formatCode>
                <c:ptCount val="3"/>
                <c:pt idx="0">
                  <c:v>1739834.75</c:v>
                </c:pt>
                <c:pt idx="1">
                  <c:v>1650064.4100000041</c:v>
                </c:pt>
                <c:pt idx="2">
                  <c:v>1944699.2700000033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21-4E2F-8075-BE8E16BDB83B}"/>
            </c:ext>
          </c:extLst>
        </c:ser>
        <c:ser>
          <c:idx val="2"/>
          <c:order val="2"/>
          <c:tx>
            <c:strRef>
              <c:f>'C:\Users\larissa.domingos\Desktop\Larissa\Análise de Rede\[Gráfico - Indicadores (1).xlsx]PEC'!$B$5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[1]PEC!$C$2:$E$2</c:f>
              <c:strCache>
                <c:ptCount val="3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</c:strCache>
            </c:strRef>
          </c:cat>
          <c:val>
            <c:numRef>
              <c:f>[1]PEC!$C$5:$E$5</c:f>
              <c:numCache>
                <c:formatCode>General</c:formatCode>
                <c:ptCount val="3"/>
                <c:pt idx="0">
                  <c:v>0.72191546430046216</c:v>
                </c:pt>
                <c:pt idx="1">
                  <c:v>0.58968591887924038</c:v>
                </c:pt>
                <c:pt idx="2">
                  <c:v>0.6949800074614888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21-4E2F-8075-BE8E16BDB8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23823503"/>
        <c:axId val="2054183999"/>
      </c:barChart>
      <c:catAx>
        <c:axId val="1223823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54183999"/>
        <c:crosses val="autoZero"/>
        <c:auto val="1"/>
        <c:lblAlgn val="ctr"/>
        <c:lblOffset val="100"/>
        <c:noMultiLvlLbl val="0"/>
      </c:catAx>
      <c:valAx>
        <c:axId val="205418399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2382350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29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Uma imagem contendo mesa, hidrante&#10;&#10;Descrição gerada automaticamente">
            <a:extLst>
              <a:ext uri="{FF2B5EF4-FFF2-40B4-BE49-F238E27FC236}">
                <a16:creationId xmlns:a16="http://schemas.microsoft.com/office/drawing/2014/main" id="{FF66454F-7EA8-40A3-8F45-724FB3D74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A141FC80-B82D-4B1B-8545-63E98C39A0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658"/>
          <a:stretch/>
        </p:blipFill>
        <p:spPr>
          <a:xfrm>
            <a:off x="859140" y="0"/>
            <a:ext cx="2381250" cy="4527143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BE4DC696-3635-44A2-BFB0-800C71228D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76245"/>
          <a:stretch/>
        </p:blipFill>
        <p:spPr>
          <a:xfrm>
            <a:off x="870704" y="3051229"/>
            <a:ext cx="2381250" cy="1486547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D7BB036-6BD3-48CB-B844-9E4B64FE093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85488" t="27317"/>
          <a:stretch/>
        </p:blipFill>
        <p:spPr>
          <a:xfrm>
            <a:off x="2912054" y="0"/>
            <a:ext cx="345570" cy="4548409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D0796B-80EB-49D8-8A92-5E7D620D5B05}"/>
              </a:ext>
            </a:extLst>
          </p:cNvPr>
          <p:cNvSpPr/>
          <p:nvPr/>
        </p:nvSpPr>
        <p:spPr>
          <a:xfrm>
            <a:off x="2047878" y="1179142"/>
            <a:ext cx="3182584" cy="4656103"/>
          </a:xfrm>
          <a:prstGeom prst="roundRect">
            <a:avLst>
              <a:gd name="adj" fmla="val 2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8A977B3-EED9-4E7F-A61B-A8F56B9446C7}"/>
              </a:ext>
            </a:extLst>
          </p:cNvPr>
          <p:cNvSpPr txBox="1"/>
          <p:nvPr/>
        </p:nvSpPr>
        <p:spPr>
          <a:xfrm>
            <a:off x="5475635" y="2274204"/>
            <a:ext cx="60675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Sucesso </a:t>
            </a:r>
          </a:p>
          <a:p>
            <a:r>
              <a:rPr lang="pt-BR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Associado</a:t>
            </a:r>
            <a:endParaRPr lang="pt-BR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92C06F38-65E5-4097-A9C7-EAFAFB21E4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877055" y="2760618"/>
            <a:ext cx="1736217" cy="149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2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xit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path" presetSubtype="0" repeatCount="indefinite" accel="30000" decel="7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162 L 0.00091 -0.0303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F84522A-D558-1522-7DD0-DD9BD7399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1862" y="-1"/>
            <a:ext cx="10601324" cy="6858000"/>
          </a:xfrm>
          <a:prstGeom prst="rect">
            <a:avLst/>
          </a:prstGeom>
        </p:spPr>
      </p:pic>
      <p:pic>
        <p:nvPicPr>
          <p:cNvPr id="3" name="Imagem 2" descr="Uma imagem contendo Seta&#10;&#10;Descrição gerada automaticamente">
            <a:extLst>
              <a:ext uri="{FF2B5EF4-FFF2-40B4-BE49-F238E27FC236}">
                <a16:creationId xmlns:a16="http://schemas.microsoft.com/office/drawing/2014/main" id="{CF73348A-90B5-4E2E-A30E-CCFD64515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"/>
            <a:ext cx="9807486" cy="6858001"/>
          </a:xfrm>
          <a:prstGeom prst="rect">
            <a:avLst/>
          </a:prstGeom>
        </p:spPr>
      </p:pic>
      <p:sp>
        <p:nvSpPr>
          <p:cNvPr id="4" name="Google Shape;69;p15">
            <a:extLst>
              <a:ext uri="{FF2B5EF4-FFF2-40B4-BE49-F238E27FC236}">
                <a16:creationId xmlns:a16="http://schemas.microsoft.com/office/drawing/2014/main" id="{4434BC05-CC9E-B7BB-B118-59F1998CB4C1}"/>
              </a:ext>
            </a:extLst>
          </p:cNvPr>
          <p:cNvSpPr txBox="1">
            <a:spLocks/>
          </p:cNvSpPr>
          <p:nvPr/>
        </p:nvSpPr>
        <p:spPr>
          <a:xfrm>
            <a:off x="266185" y="3157666"/>
            <a:ext cx="5172523" cy="54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ts val="2667"/>
              </a:lnSpc>
            </a:pPr>
            <a:r>
              <a:rPr lang="pt-BR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Montserrat ExtraBold"/>
              </a:rPr>
              <a:t>Análise de Rede</a:t>
            </a:r>
          </a:p>
          <a:p>
            <a:pPr marL="0" indent="0" algn="l">
              <a:lnSpc>
                <a:spcPts val="2667"/>
              </a:lnSpc>
            </a:pPr>
            <a:endParaRPr lang="pt-BR" sz="3600" b="1" dirty="0">
              <a:solidFill>
                <a:srgbClr val="FF5510"/>
              </a:solidFill>
              <a:latin typeface="Calibri" panose="020F0502020204030204" pitchFamily="34" charset="0"/>
              <a:cs typeface="Calibri" panose="020F0502020204030204" pitchFamily="34" charset="0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281837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03FCE08-BF8A-B165-C58D-A63FF7E94B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12" r="10155"/>
          <a:stretch/>
        </p:blipFill>
        <p:spPr>
          <a:xfrm>
            <a:off x="3456592" y="-2"/>
            <a:ext cx="8735408" cy="6858000"/>
          </a:xfrm>
          <a:prstGeom prst="rect">
            <a:avLst/>
          </a:prstGeom>
        </p:spPr>
      </p:pic>
      <p:pic>
        <p:nvPicPr>
          <p:cNvPr id="3" name="Imagem 2" descr="Uma imagem contendo Seta&#10;&#10;Descrição gerada automaticamente">
            <a:extLst>
              <a:ext uri="{FF2B5EF4-FFF2-40B4-BE49-F238E27FC236}">
                <a16:creationId xmlns:a16="http://schemas.microsoft.com/office/drawing/2014/main" id="{CF73348A-90B5-4E2E-A30E-CCFD64515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"/>
            <a:ext cx="9807486" cy="6858001"/>
          </a:xfrm>
          <a:prstGeom prst="rect">
            <a:avLst/>
          </a:prstGeom>
        </p:spPr>
      </p:pic>
      <p:sp>
        <p:nvSpPr>
          <p:cNvPr id="4" name="Google Shape;69;p15">
            <a:extLst>
              <a:ext uri="{FF2B5EF4-FFF2-40B4-BE49-F238E27FC236}">
                <a16:creationId xmlns:a16="http://schemas.microsoft.com/office/drawing/2014/main" id="{4434BC05-CC9E-B7BB-B118-59F1998CB4C1}"/>
              </a:ext>
            </a:extLst>
          </p:cNvPr>
          <p:cNvSpPr txBox="1">
            <a:spLocks/>
          </p:cNvSpPr>
          <p:nvPr/>
        </p:nvSpPr>
        <p:spPr>
          <a:xfrm>
            <a:off x="266185" y="3157666"/>
            <a:ext cx="5172523" cy="54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ts val="2667"/>
              </a:lnSpc>
            </a:pPr>
            <a:r>
              <a:rPr lang="pt-BR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Montserrat ExtraBold"/>
              </a:rPr>
              <a:t>Análise de Rede</a:t>
            </a:r>
          </a:p>
          <a:p>
            <a:pPr marL="0" indent="0" algn="l">
              <a:lnSpc>
                <a:spcPts val="2667"/>
              </a:lnSpc>
            </a:pPr>
            <a:endParaRPr lang="pt-BR" sz="3600" b="1" dirty="0">
              <a:solidFill>
                <a:srgbClr val="FF5510"/>
              </a:solidFill>
              <a:latin typeface="Calibri" panose="020F0502020204030204" pitchFamily="34" charset="0"/>
              <a:cs typeface="Calibri" panose="020F0502020204030204" pitchFamily="34" charset="0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155080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718060AA-98BF-1ADD-970C-D5708995C9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960"/>
          <a:stretch/>
        </p:blipFill>
        <p:spPr>
          <a:xfrm>
            <a:off x="3067393" y="0"/>
            <a:ext cx="9124607" cy="6858000"/>
          </a:xfrm>
          <a:prstGeom prst="rect">
            <a:avLst/>
          </a:prstGeom>
        </p:spPr>
      </p:pic>
      <p:pic>
        <p:nvPicPr>
          <p:cNvPr id="3" name="Imagem 2" descr="Uma imagem contendo Seta&#10;&#10;Descrição gerada automaticamente">
            <a:extLst>
              <a:ext uri="{FF2B5EF4-FFF2-40B4-BE49-F238E27FC236}">
                <a16:creationId xmlns:a16="http://schemas.microsoft.com/office/drawing/2014/main" id="{CF73348A-90B5-4E2E-A30E-CCFD64515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"/>
            <a:ext cx="9807486" cy="6858001"/>
          </a:xfrm>
          <a:prstGeom prst="rect">
            <a:avLst/>
          </a:prstGeom>
        </p:spPr>
      </p:pic>
      <p:sp>
        <p:nvSpPr>
          <p:cNvPr id="4" name="Google Shape;69;p15">
            <a:extLst>
              <a:ext uri="{FF2B5EF4-FFF2-40B4-BE49-F238E27FC236}">
                <a16:creationId xmlns:a16="http://schemas.microsoft.com/office/drawing/2014/main" id="{4434BC05-CC9E-B7BB-B118-59F1998CB4C1}"/>
              </a:ext>
            </a:extLst>
          </p:cNvPr>
          <p:cNvSpPr txBox="1">
            <a:spLocks/>
          </p:cNvSpPr>
          <p:nvPr/>
        </p:nvSpPr>
        <p:spPr>
          <a:xfrm>
            <a:off x="266185" y="3157666"/>
            <a:ext cx="5172523" cy="54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ts val="2667"/>
              </a:lnSpc>
            </a:pPr>
            <a:r>
              <a:rPr lang="pt-BR" sz="4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Montserrat ExtraBold"/>
              </a:rPr>
              <a:t>Análise de Rede</a:t>
            </a:r>
          </a:p>
          <a:p>
            <a:pPr marL="0" indent="0" algn="l">
              <a:lnSpc>
                <a:spcPts val="2667"/>
              </a:lnSpc>
            </a:pPr>
            <a:endParaRPr lang="pt-BR" sz="3600" b="1" dirty="0">
              <a:solidFill>
                <a:srgbClr val="FF5510"/>
              </a:solidFill>
              <a:latin typeface="Calibri" panose="020F0502020204030204" pitchFamily="34" charset="0"/>
              <a:cs typeface="Calibri" panose="020F0502020204030204" pitchFamily="34" charset="0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821185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FA2B007-BA9D-6BDC-D653-680E46B4D8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3068"/>
          <a:stretch/>
        </p:blipFill>
        <p:spPr>
          <a:xfrm>
            <a:off x="2526029" y="0"/>
            <a:ext cx="9665971" cy="7299084"/>
          </a:xfrm>
          <a:prstGeom prst="rect">
            <a:avLst/>
          </a:prstGeom>
        </p:spPr>
      </p:pic>
      <p:pic>
        <p:nvPicPr>
          <p:cNvPr id="3" name="Imagem 2" descr="Uma imagem contendo Seta&#10;&#10;Descrição gerada automaticamente">
            <a:extLst>
              <a:ext uri="{FF2B5EF4-FFF2-40B4-BE49-F238E27FC236}">
                <a16:creationId xmlns:a16="http://schemas.microsoft.com/office/drawing/2014/main" id="{CF73348A-90B5-4E2E-A30E-CCFD64515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807486" cy="6858001"/>
          </a:xfrm>
          <a:prstGeom prst="rect">
            <a:avLst/>
          </a:prstGeom>
        </p:spPr>
      </p:pic>
      <p:sp>
        <p:nvSpPr>
          <p:cNvPr id="4" name="Google Shape;69;p15">
            <a:extLst>
              <a:ext uri="{FF2B5EF4-FFF2-40B4-BE49-F238E27FC236}">
                <a16:creationId xmlns:a16="http://schemas.microsoft.com/office/drawing/2014/main" id="{4434BC05-CC9E-B7BB-B118-59F1998CB4C1}"/>
              </a:ext>
            </a:extLst>
          </p:cNvPr>
          <p:cNvSpPr txBox="1">
            <a:spLocks/>
          </p:cNvSpPr>
          <p:nvPr/>
        </p:nvSpPr>
        <p:spPr>
          <a:xfrm>
            <a:off x="266185" y="3157666"/>
            <a:ext cx="5172523" cy="54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ts val="2667"/>
              </a:lnSpc>
            </a:pPr>
            <a:r>
              <a:rPr lang="pt-BR" sz="4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Montserrat ExtraBold"/>
              </a:rPr>
              <a:t>Análise de Rede</a:t>
            </a:r>
          </a:p>
          <a:p>
            <a:pPr marL="0" indent="0" algn="l">
              <a:lnSpc>
                <a:spcPts val="2667"/>
              </a:lnSpc>
            </a:pPr>
            <a:endParaRPr lang="pt-BR" sz="3600" b="1" dirty="0">
              <a:solidFill>
                <a:srgbClr val="FF5510"/>
              </a:solidFill>
              <a:latin typeface="Calibri" panose="020F0502020204030204" pitchFamily="34" charset="0"/>
              <a:cs typeface="Calibri" panose="020F0502020204030204" pitchFamily="34" charset="0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915432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AAFBB9E-A112-E674-16AA-643B6907E5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Uma imagem contendo Seta&#10;&#10;Descrição gerada automaticamente">
            <a:extLst>
              <a:ext uri="{FF2B5EF4-FFF2-40B4-BE49-F238E27FC236}">
                <a16:creationId xmlns:a16="http://schemas.microsoft.com/office/drawing/2014/main" id="{CF73348A-90B5-4E2E-A30E-CCFD64515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807486" cy="6858001"/>
          </a:xfrm>
          <a:prstGeom prst="rect">
            <a:avLst/>
          </a:prstGeom>
        </p:spPr>
      </p:pic>
      <p:sp>
        <p:nvSpPr>
          <p:cNvPr id="4" name="Google Shape;69;p15">
            <a:extLst>
              <a:ext uri="{FF2B5EF4-FFF2-40B4-BE49-F238E27FC236}">
                <a16:creationId xmlns:a16="http://schemas.microsoft.com/office/drawing/2014/main" id="{4434BC05-CC9E-B7BB-B118-59F1998CB4C1}"/>
              </a:ext>
            </a:extLst>
          </p:cNvPr>
          <p:cNvSpPr txBox="1">
            <a:spLocks/>
          </p:cNvSpPr>
          <p:nvPr/>
        </p:nvSpPr>
        <p:spPr>
          <a:xfrm>
            <a:off x="266185" y="3157666"/>
            <a:ext cx="5172523" cy="54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ts val="2667"/>
              </a:lnSpc>
            </a:pPr>
            <a:r>
              <a:rPr lang="pt-BR" sz="4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Montserrat ExtraBold"/>
              </a:rPr>
              <a:t>Análise de Rede</a:t>
            </a:r>
          </a:p>
          <a:p>
            <a:pPr marL="0" indent="0" algn="l">
              <a:lnSpc>
                <a:spcPts val="2667"/>
              </a:lnSpc>
            </a:pPr>
            <a:endParaRPr lang="pt-BR" sz="3600" b="1" dirty="0">
              <a:solidFill>
                <a:srgbClr val="FF5510"/>
              </a:solidFill>
              <a:latin typeface="Calibri" panose="020F0502020204030204" pitchFamily="34" charset="0"/>
              <a:cs typeface="Calibri" panose="020F0502020204030204" pitchFamily="34" charset="0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886197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33490CA-3534-6F47-C778-3ADA6A63A0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373"/>
          <a:stretch/>
        </p:blipFill>
        <p:spPr>
          <a:xfrm>
            <a:off x="2852446" y="-2"/>
            <a:ext cx="9339554" cy="6858000"/>
          </a:xfrm>
          <a:prstGeom prst="rect">
            <a:avLst/>
          </a:prstGeom>
        </p:spPr>
      </p:pic>
      <p:pic>
        <p:nvPicPr>
          <p:cNvPr id="3" name="Imagem 2" descr="Uma imagem contendo Seta&#10;&#10;Descrição gerada automaticamente">
            <a:extLst>
              <a:ext uri="{FF2B5EF4-FFF2-40B4-BE49-F238E27FC236}">
                <a16:creationId xmlns:a16="http://schemas.microsoft.com/office/drawing/2014/main" id="{CF73348A-90B5-4E2E-A30E-CCFD64515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807486" cy="6858001"/>
          </a:xfrm>
          <a:prstGeom prst="rect">
            <a:avLst/>
          </a:prstGeom>
        </p:spPr>
      </p:pic>
      <p:sp>
        <p:nvSpPr>
          <p:cNvPr id="4" name="Google Shape;69;p15">
            <a:extLst>
              <a:ext uri="{FF2B5EF4-FFF2-40B4-BE49-F238E27FC236}">
                <a16:creationId xmlns:a16="http://schemas.microsoft.com/office/drawing/2014/main" id="{4434BC05-CC9E-B7BB-B118-59F1998CB4C1}"/>
              </a:ext>
            </a:extLst>
          </p:cNvPr>
          <p:cNvSpPr txBox="1">
            <a:spLocks/>
          </p:cNvSpPr>
          <p:nvPr/>
        </p:nvSpPr>
        <p:spPr>
          <a:xfrm>
            <a:off x="266185" y="3157666"/>
            <a:ext cx="5172523" cy="54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ts val="2667"/>
              </a:lnSpc>
            </a:pPr>
            <a:r>
              <a:rPr lang="pt-BR" sz="4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Montserrat ExtraBold"/>
              </a:rPr>
              <a:t>Análise de Rede</a:t>
            </a:r>
          </a:p>
          <a:p>
            <a:pPr marL="0" indent="0" algn="l">
              <a:lnSpc>
                <a:spcPts val="2667"/>
              </a:lnSpc>
            </a:pPr>
            <a:endParaRPr lang="pt-BR" sz="3600" b="1" dirty="0">
              <a:solidFill>
                <a:srgbClr val="FF5510"/>
              </a:solidFill>
              <a:latin typeface="Calibri" panose="020F0502020204030204" pitchFamily="34" charset="0"/>
              <a:cs typeface="Calibri" panose="020F0502020204030204" pitchFamily="34" charset="0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708372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AE8E471-4AB6-A9B6-4A3A-63ADA1087C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6" r="11757"/>
          <a:stretch/>
        </p:blipFill>
        <p:spPr>
          <a:xfrm>
            <a:off x="0" y="-1"/>
            <a:ext cx="12192000" cy="6945086"/>
          </a:xfrm>
          <a:prstGeom prst="rect">
            <a:avLst/>
          </a:prstGeom>
        </p:spPr>
      </p:pic>
      <p:pic>
        <p:nvPicPr>
          <p:cNvPr id="3" name="Imagem 2" descr="Uma imagem contendo Seta&#10;&#10;Descrição gerada automaticamente">
            <a:extLst>
              <a:ext uri="{FF2B5EF4-FFF2-40B4-BE49-F238E27FC236}">
                <a16:creationId xmlns:a16="http://schemas.microsoft.com/office/drawing/2014/main" id="{CF73348A-90B5-4E2E-A30E-CCFD64515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807486" cy="6858001"/>
          </a:xfrm>
          <a:prstGeom prst="rect">
            <a:avLst/>
          </a:prstGeom>
        </p:spPr>
      </p:pic>
      <p:sp>
        <p:nvSpPr>
          <p:cNvPr id="4" name="Google Shape;69;p15">
            <a:extLst>
              <a:ext uri="{FF2B5EF4-FFF2-40B4-BE49-F238E27FC236}">
                <a16:creationId xmlns:a16="http://schemas.microsoft.com/office/drawing/2014/main" id="{4434BC05-CC9E-B7BB-B118-59F1998CB4C1}"/>
              </a:ext>
            </a:extLst>
          </p:cNvPr>
          <p:cNvSpPr txBox="1">
            <a:spLocks/>
          </p:cNvSpPr>
          <p:nvPr/>
        </p:nvSpPr>
        <p:spPr>
          <a:xfrm>
            <a:off x="266185" y="3157666"/>
            <a:ext cx="5172523" cy="542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ts val="2667"/>
              </a:lnSpc>
            </a:pPr>
            <a:r>
              <a:rPr lang="pt-BR" sz="4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Montserrat ExtraBold"/>
              </a:rPr>
              <a:t>Análise de Rede</a:t>
            </a:r>
          </a:p>
          <a:p>
            <a:pPr marL="0" indent="0" algn="l">
              <a:lnSpc>
                <a:spcPts val="2667"/>
              </a:lnSpc>
            </a:pPr>
            <a:endParaRPr lang="pt-BR" sz="3600" b="1" dirty="0">
              <a:solidFill>
                <a:srgbClr val="FF5510"/>
              </a:solidFill>
              <a:latin typeface="Calibri" panose="020F0502020204030204" pitchFamily="34" charset="0"/>
              <a:cs typeface="Calibri" panose="020F0502020204030204" pitchFamily="34" charset="0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18428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ítulo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 dirty="0"/>
              <a:t>Nossa pauta de hoje</a:t>
            </a:r>
            <a:endParaRPr dirty="0"/>
          </a:p>
        </p:txBody>
      </p:sp>
      <p:cxnSp>
        <p:nvCxnSpPr>
          <p:cNvPr id="5" name="Conector reto 4"/>
          <p:cNvCxnSpPr>
            <a:cxnSpLocks/>
          </p:cNvCxnSpPr>
          <p:nvPr/>
        </p:nvCxnSpPr>
        <p:spPr bwMode="auto">
          <a:xfrm>
            <a:off x="1992380" y="2324911"/>
            <a:ext cx="0" cy="4533089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Agrupar 32"/>
          <p:cNvGrpSpPr/>
          <p:nvPr/>
        </p:nvGrpSpPr>
        <p:grpSpPr bwMode="auto">
          <a:xfrm>
            <a:off x="1887165" y="2063301"/>
            <a:ext cx="6593644" cy="523220"/>
            <a:chOff x="1887165" y="2063301"/>
            <a:chExt cx="6593644" cy="523220"/>
          </a:xfrm>
        </p:grpSpPr>
        <p:sp>
          <p:nvSpPr>
            <p:cNvPr id="7" name="Elipse 7"/>
            <p:cNvSpPr/>
            <p:nvPr/>
          </p:nvSpPr>
          <p:spPr bwMode="auto">
            <a:xfrm>
              <a:off x="1887165" y="2213043"/>
              <a:ext cx="223736" cy="223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8" name="CaixaDeTexto 8"/>
            <p:cNvSpPr txBox="1"/>
            <p:nvPr/>
          </p:nvSpPr>
          <p:spPr bwMode="auto">
            <a:xfrm>
              <a:off x="2777246" y="2063301"/>
              <a:ext cx="57035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2800" b="1" dirty="0">
                  <a:solidFill>
                    <a:schemeClr val="bg1"/>
                  </a:solidFill>
                </a:rPr>
                <a:t>Comparativo de Crescimento</a:t>
              </a:r>
              <a:endParaRPr lang="pt-BR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Agrupar 31"/>
          <p:cNvGrpSpPr/>
          <p:nvPr/>
        </p:nvGrpSpPr>
        <p:grpSpPr bwMode="auto">
          <a:xfrm>
            <a:off x="1880512" y="2894406"/>
            <a:ext cx="5481821" cy="523220"/>
            <a:chOff x="1880512" y="2894406"/>
            <a:chExt cx="5040717" cy="523220"/>
          </a:xfrm>
        </p:grpSpPr>
        <p:sp>
          <p:nvSpPr>
            <p:cNvPr id="11" name="Elipse 9"/>
            <p:cNvSpPr/>
            <p:nvPr/>
          </p:nvSpPr>
          <p:spPr bwMode="auto">
            <a:xfrm>
              <a:off x="1880512" y="3044149"/>
              <a:ext cx="223736" cy="223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2" name="CaixaDeTexto 13"/>
            <p:cNvSpPr txBox="1"/>
            <p:nvPr/>
          </p:nvSpPr>
          <p:spPr bwMode="auto">
            <a:xfrm>
              <a:off x="2777246" y="2894406"/>
              <a:ext cx="41439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2800" b="1" dirty="0">
                  <a:solidFill>
                    <a:schemeClr val="bg1"/>
                  </a:solidFill>
                </a:rPr>
                <a:t>Indicadores</a:t>
              </a:r>
              <a:endParaRPr lang="pt-BR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Agrupar 29"/>
          <p:cNvGrpSpPr/>
          <p:nvPr/>
        </p:nvGrpSpPr>
        <p:grpSpPr bwMode="auto">
          <a:xfrm>
            <a:off x="1887165" y="4555403"/>
            <a:ext cx="5034064" cy="523220"/>
            <a:chOff x="1887165" y="4555403"/>
            <a:chExt cx="5034064" cy="523220"/>
          </a:xfrm>
        </p:grpSpPr>
        <p:sp>
          <p:nvSpPr>
            <p:cNvPr id="15" name="Elipse 11"/>
            <p:cNvSpPr/>
            <p:nvPr/>
          </p:nvSpPr>
          <p:spPr bwMode="auto">
            <a:xfrm>
              <a:off x="1887165" y="4706361"/>
              <a:ext cx="223736" cy="223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6" name="CaixaDeTexto 15"/>
            <p:cNvSpPr txBox="1"/>
            <p:nvPr/>
          </p:nvSpPr>
          <p:spPr bwMode="auto">
            <a:xfrm>
              <a:off x="2777246" y="4555403"/>
              <a:ext cx="41439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2800" b="1" dirty="0">
                  <a:solidFill>
                    <a:schemeClr val="bg1"/>
                  </a:solidFill>
                </a:rPr>
                <a:t>Precificação</a:t>
              </a:r>
              <a:endParaRPr lang="pt-BR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Agrupar 30"/>
          <p:cNvGrpSpPr/>
          <p:nvPr/>
        </p:nvGrpSpPr>
        <p:grpSpPr bwMode="auto">
          <a:xfrm>
            <a:off x="1880512" y="3699491"/>
            <a:ext cx="5027409" cy="548634"/>
            <a:chOff x="1880512" y="3699491"/>
            <a:chExt cx="5027409" cy="548634"/>
          </a:xfrm>
        </p:grpSpPr>
        <p:sp>
          <p:nvSpPr>
            <p:cNvPr id="19" name="Elipse 10"/>
            <p:cNvSpPr/>
            <p:nvPr/>
          </p:nvSpPr>
          <p:spPr bwMode="auto">
            <a:xfrm>
              <a:off x="1880512" y="3875255"/>
              <a:ext cx="223736" cy="223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20" name="CaixaDeTexto 14"/>
            <p:cNvSpPr txBox="1"/>
            <p:nvPr/>
          </p:nvSpPr>
          <p:spPr bwMode="auto">
            <a:xfrm>
              <a:off x="2763938" y="3724905"/>
              <a:ext cx="41439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2800" b="1" dirty="0">
                  <a:solidFill>
                    <a:schemeClr val="bg1"/>
                  </a:solidFill>
                </a:rPr>
                <a:t>Desempenho</a:t>
              </a:r>
              <a:endParaRPr lang="pt-BR" b="1" dirty="0">
                <a:solidFill>
                  <a:schemeClr val="bg1"/>
                </a:solidFill>
              </a:endParaRPr>
            </a:p>
          </p:txBody>
        </p:sp>
        <p:pic>
          <p:nvPicPr>
            <p:cNvPr id="21" name="Gráfico 25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359666" y="3699491"/>
              <a:ext cx="404272" cy="412874"/>
            </a:xfrm>
            <a:prstGeom prst="rect">
              <a:avLst/>
            </a:prstGeom>
          </p:spPr>
        </p:pic>
      </p:grpSp>
      <p:grpSp>
        <p:nvGrpSpPr>
          <p:cNvPr id="22" name="Agrupar 28"/>
          <p:cNvGrpSpPr/>
          <p:nvPr/>
        </p:nvGrpSpPr>
        <p:grpSpPr bwMode="auto">
          <a:xfrm>
            <a:off x="1887165" y="5275857"/>
            <a:ext cx="5034063" cy="635088"/>
            <a:chOff x="1887165" y="5275857"/>
            <a:chExt cx="5034063" cy="635088"/>
          </a:xfrm>
        </p:grpSpPr>
        <p:sp>
          <p:nvSpPr>
            <p:cNvPr id="23" name="Elipse 16"/>
            <p:cNvSpPr/>
            <p:nvPr/>
          </p:nvSpPr>
          <p:spPr bwMode="auto">
            <a:xfrm>
              <a:off x="1887165" y="5537467"/>
              <a:ext cx="223736" cy="223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24" name="CaixaDeTexto 17"/>
            <p:cNvSpPr txBox="1"/>
            <p:nvPr/>
          </p:nvSpPr>
          <p:spPr bwMode="auto">
            <a:xfrm>
              <a:off x="2777246" y="5387725"/>
              <a:ext cx="41439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2800" b="1" dirty="0">
                  <a:solidFill>
                    <a:schemeClr val="bg1"/>
                  </a:solidFill>
                </a:rPr>
                <a:t>Dúvidas</a:t>
              </a:r>
              <a:endParaRPr lang="pt-BR" b="1" dirty="0">
                <a:solidFill>
                  <a:schemeClr val="bg1"/>
                </a:solidFill>
              </a:endParaRPr>
            </a:p>
          </p:txBody>
        </p:sp>
        <p:pic>
          <p:nvPicPr>
            <p:cNvPr id="25" name="Gráfico 27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2380687" y="5275857"/>
              <a:ext cx="362229" cy="523220"/>
            </a:xfrm>
            <a:prstGeom prst="rect">
              <a:avLst/>
            </a:prstGeom>
          </p:spPr>
        </p:pic>
      </p:grpSp>
      <p:grpSp>
        <p:nvGrpSpPr>
          <p:cNvPr id="26" name="Agrupar 41"/>
          <p:cNvGrpSpPr/>
          <p:nvPr/>
        </p:nvGrpSpPr>
        <p:grpSpPr bwMode="auto">
          <a:xfrm>
            <a:off x="9783544" y="4458320"/>
            <a:ext cx="2003426" cy="970865"/>
            <a:chOff x="8126434" y="3026060"/>
            <a:chExt cx="2003426" cy="970865"/>
          </a:xfrm>
        </p:grpSpPr>
        <p:grpSp>
          <p:nvGrpSpPr>
            <p:cNvPr id="27" name="Agrupar 34"/>
            <p:cNvGrpSpPr/>
            <p:nvPr/>
          </p:nvGrpSpPr>
          <p:grpSpPr bwMode="auto">
            <a:xfrm>
              <a:off x="8126434" y="3404949"/>
              <a:ext cx="2003426" cy="591976"/>
              <a:chOff x="6390506" y="1170133"/>
              <a:chExt cx="2003426" cy="591976"/>
            </a:xfrm>
          </p:grpSpPr>
          <p:sp>
            <p:nvSpPr>
              <p:cNvPr id="28" name="Retângulo: Cantos Arredondados 35"/>
              <p:cNvSpPr/>
              <p:nvPr/>
            </p:nvSpPr>
            <p:spPr bwMode="auto">
              <a:xfrm>
                <a:off x="6406870" y="1170133"/>
                <a:ext cx="1987062" cy="589084"/>
              </a:xfrm>
              <a:prstGeom prst="roundRect">
                <a:avLst>
                  <a:gd name="adj" fmla="val 16667"/>
                </a:avLst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29" name="Título 1"/>
              <p:cNvSpPr txBox="1"/>
              <p:nvPr/>
            </p:nvSpPr>
            <p:spPr bwMode="auto">
              <a:xfrm>
                <a:off x="6390506" y="1263021"/>
                <a:ext cx="1917225" cy="499088"/>
              </a:xfrm>
              <a:prstGeom prst="rect">
                <a:avLst/>
              </a:prstGeom>
              <a:grpFill/>
            </p:spPr>
            <p:txBody>
              <a:bodyPr anchor="t">
                <a:noAutofit/>
              </a:bodyPr>
              <a:lstStyle>
                <a:lvl1pPr marL="0" algn="l" defTabSz="914400">
                  <a:lnSpc>
                    <a:spcPct val="75000"/>
                  </a:lnSpc>
                  <a:spcBef>
                    <a:spcPts val="0"/>
                  </a:spcBef>
                  <a:buNone/>
                  <a:defRPr lang="pt-BR" sz="4500" b="1" spc="-200">
                    <a:solidFill>
                      <a:srgbClr val="090909"/>
                    </a:solidFill>
                    <a:latin typeface="+mn-lt"/>
                    <a:ea typeface="+mj-ea"/>
                    <a:cs typeface="+mj-cs"/>
                  </a:defRPr>
                </a:lvl1pPr>
              </a:lstStyle>
              <a:p>
                <a:pPr algn="r">
                  <a:lnSpc>
                    <a:spcPct val="100000"/>
                  </a:lnSpc>
                  <a:defRPr/>
                </a:pPr>
                <a:r>
                  <a:rPr lang="pt-BR" sz="2000" spc="0" dirty="0">
                    <a:solidFill>
                      <a:schemeClr val="bg1"/>
                    </a:solidFill>
                    <a:latin typeface="Rubik Medium"/>
                    <a:cs typeface="Rubik Medium"/>
                  </a:rPr>
                  <a:t>40/60 min</a:t>
                </a:r>
                <a:endParaRPr dirty="0"/>
              </a:p>
            </p:txBody>
          </p:sp>
        </p:grpSp>
        <p:grpSp>
          <p:nvGrpSpPr>
            <p:cNvPr id="30" name="Agrupar 40"/>
            <p:cNvGrpSpPr/>
            <p:nvPr/>
          </p:nvGrpSpPr>
          <p:grpSpPr bwMode="auto">
            <a:xfrm>
              <a:off x="8254664" y="3026060"/>
              <a:ext cx="1654112" cy="879867"/>
              <a:chOff x="8254664" y="3026060"/>
              <a:chExt cx="1654112" cy="879867"/>
            </a:xfrm>
          </p:grpSpPr>
          <p:sp>
            <p:nvSpPr>
              <p:cNvPr id="31" name="Título 1"/>
              <p:cNvSpPr txBox="1"/>
              <p:nvPr/>
            </p:nvSpPr>
            <p:spPr bwMode="auto">
              <a:xfrm>
                <a:off x="8261318" y="3026060"/>
                <a:ext cx="1647458" cy="589084"/>
              </a:xfrm>
              <a:prstGeom prst="rect">
                <a:avLst/>
              </a:prstGeom>
              <a:grpFill/>
            </p:spPr>
            <p:txBody>
              <a:bodyPr anchor="t">
                <a:noAutofit/>
              </a:bodyPr>
              <a:lstStyle>
                <a:lvl1pPr marL="0" algn="l" defTabSz="914400">
                  <a:lnSpc>
                    <a:spcPct val="75000"/>
                  </a:lnSpc>
                  <a:spcBef>
                    <a:spcPts val="0"/>
                  </a:spcBef>
                  <a:buNone/>
                  <a:defRPr lang="pt-BR" sz="4500" b="1" spc="-200">
                    <a:solidFill>
                      <a:srgbClr val="090909"/>
                    </a:solidFill>
                    <a:latin typeface="+mn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ct val="100000"/>
                  </a:lnSpc>
                  <a:defRPr/>
                </a:pPr>
                <a:r>
                  <a:rPr lang="pt-BR" sz="1600" spc="0" dirty="0">
                    <a:solidFill>
                      <a:schemeClr val="bg1"/>
                    </a:solidFill>
                    <a:latin typeface="Rubik Medium"/>
                    <a:cs typeface="Rubik Medium"/>
                  </a:rPr>
                  <a:t>Tempo estimado:</a:t>
                </a:r>
                <a:endParaRPr dirty="0"/>
              </a:p>
            </p:txBody>
          </p:sp>
          <p:pic>
            <p:nvPicPr>
              <p:cNvPr id="32" name="Gráfico 39"/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8254664" y="3467778"/>
                <a:ext cx="438149" cy="438149"/>
              </a:xfrm>
              <a:prstGeom prst="rect">
                <a:avLst/>
              </a:prstGeom>
            </p:spPr>
          </p:pic>
        </p:grpSp>
      </p:grpSp>
      <p:pic>
        <p:nvPicPr>
          <p:cNvPr id="33" name="Gráfico 4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pic>
        <p:nvPicPr>
          <p:cNvPr id="3" name="Gráfico 2" descr="Gráfico de barras estrutura de tópicos">
            <a:extLst>
              <a:ext uri="{FF2B5EF4-FFF2-40B4-BE49-F238E27FC236}">
                <a16:creationId xmlns:a16="http://schemas.microsoft.com/office/drawing/2014/main" id="{9CAC9958-F8B2-7C5D-B22D-6254FE46F4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33793" y="2040227"/>
            <a:ext cx="569367" cy="569367"/>
          </a:xfrm>
          <a:prstGeom prst="rect">
            <a:avLst/>
          </a:prstGeom>
        </p:spPr>
      </p:pic>
      <p:pic>
        <p:nvPicPr>
          <p:cNvPr id="35" name="Gráfico 34" descr="Apresentação com gráfico de barras com preenchimento sólido">
            <a:extLst>
              <a:ext uri="{FF2B5EF4-FFF2-40B4-BE49-F238E27FC236}">
                <a16:creationId xmlns:a16="http://schemas.microsoft.com/office/drawing/2014/main" id="{E5B0E1B7-D7F9-CD66-9B9A-F33FCEFE55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33793" y="2846936"/>
            <a:ext cx="543453" cy="543453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02518FC2-B88F-280D-E75C-DACF0FF5FE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3880" y="4523499"/>
            <a:ext cx="469191" cy="4587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:w="http://schemas.openxmlformats.org/wordprocessingml/2006/main" xmlns:m="http://schemas.openxmlformats.org/officeDocument/2006/math" xmlns="">
      <p:transition spd="med" advClick="1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Imagem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1811" y="204575"/>
            <a:ext cx="1248894" cy="416298"/>
          </a:xfrm>
          <a:prstGeom prst="rect">
            <a:avLst/>
          </a:prstGeom>
        </p:spPr>
      </p:pic>
      <p:sp>
        <p:nvSpPr>
          <p:cNvPr id="60" name="Retângulo: Cantos Arredondados 3">
            <a:extLst>
              <a:ext uri="{FF2B5EF4-FFF2-40B4-BE49-F238E27FC236}">
                <a16:creationId xmlns:a16="http://schemas.microsoft.com/office/drawing/2014/main" id="{7F25C253-A7AA-F9E4-4DA5-5BE521784C36}"/>
              </a:ext>
            </a:extLst>
          </p:cNvPr>
          <p:cNvSpPr/>
          <p:nvPr/>
        </p:nvSpPr>
        <p:spPr>
          <a:xfrm>
            <a:off x="-68367" y="-68367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id="{39B980A9-3DCE-F761-F817-22EC65E07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>
            <a:extLst>
              <a:ext uri="{FF2B5EF4-FFF2-40B4-BE49-F238E27FC236}">
                <a16:creationId xmlns:a16="http://schemas.microsoft.com/office/drawing/2014/main" id="{D6A48E9C-248C-5E76-C569-60867500CE38}"/>
              </a:ext>
            </a:extLst>
          </p:cNvPr>
          <p:cNvSpPr txBox="1">
            <a:spLocks/>
          </p:cNvSpPr>
          <p:nvPr/>
        </p:nvSpPr>
        <p:spPr>
          <a:xfrm>
            <a:off x="1542644" y="67544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 dirty="0">
                <a:solidFill>
                  <a:schemeClr val="bg1"/>
                </a:solidFill>
                <a:latin typeface="Calibri"/>
              </a:rPr>
              <a:t>Como Estamos ?</a:t>
            </a:r>
            <a:endParaRPr lang="pt-BR" sz="1100" dirty="0">
              <a:solidFill>
                <a:schemeClr val="bg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4E21F59-B6BB-A686-B611-064489B42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825456" y="149387"/>
            <a:ext cx="639360" cy="56296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E540CAE-9FAC-2EF1-FE84-34D238AB9CD3}"/>
              </a:ext>
            </a:extLst>
          </p:cNvPr>
          <p:cNvSpPr txBox="1"/>
          <p:nvPr/>
        </p:nvSpPr>
        <p:spPr bwMode="auto">
          <a:xfrm>
            <a:off x="10719409" y="6443751"/>
            <a:ext cx="134129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rgbClr val="737572"/>
                </a:solidFill>
                <a:latin typeface="Calibri Light" panose="020F0302020204030204" pitchFamily="34" charset="0"/>
                <a:cs typeface="Lato Light"/>
              </a:rPr>
              <a:t>Logo da Rede</a:t>
            </a:r>
            <a:endParaRPr kumimoji="0" lang="pt-BR" sz="1400" b="1" i="0" u="none" strike="noStrike" kern="1200" cap="none" spc="0" normalizeH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cs typeface="Lato Light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6C9AD11C-84D0-3794-78BA-003A495CBA14}"/>
              </a:ext>
            </a:extLst>
          </p:cNvPr>
          <p:cNvGrpSpPr/>
          <p:nvPr/>
        </p:nvGrpSpPr>
        <p:grpSpPr>
          <a:xfrm>
            <a:off x="2348528" y="1826900"/>
            <a:ext cx="7642904" cy="3204200"/>
            <a:chOff x="785729" y="1222657"/>
            <a:chExt cx="6608986" cy="2845188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4D2DDC1D-B4B7-F302-F05A-9D1867118D4B}"/>
                </a:ext>
              </a:extLst>
            </p:cNvPr>
            <p:cNvGrpSpPr/>
            <p:nvPr/>
          </p:nvGrpSpPr>
          <p:grpSpPr>
            <a:xfrm>
              <a:off x="785729" y="1555655"/>
              <a:ext cx="4744648" cy="2512190"/>
              <a:chOff x="1106240" y="1650942"/>
              <a:chExt cx="4744648" cy="2512190"/>
            </a:xfrm>
          </p:grpSpPr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5ADAB244-C3E5-26C0-3545-FDDF805AE006}"/>
                  </a:ext>
                </a:extLst>
              </p:cNvPr>
              <p:cNvSpPr txBox="1"/>
              <p:nvPr/>
            </p:nvSpPr>
            <p:spPr>
              <a:xfrm>
                <a:off x="1816216" y="1859186"/>
                <a:ext cx="40346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Presentes em 14 cidades</a:t>
                </a:r>
                <a:r>
                  <a:rPr lang="pt-BR" sz="1600" dirty="0"/>
                  <a:t>; </a:t>
                </a:r>
              </a:p>
            </p:txBody>
          </p:sp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id="{0DBBB6E6-E3F2-72AE-249F-05437B3434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73176" y="2612574"/>
                <a:ext cx="609437" cy="582406"/>
              </a:xfrm>
              <a:prstGeom prst="rect">
                <a:avLst/>
              </a:prstGeom>
            </p:spPr>
          </p:pic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E9AAB864-5891-A1C0-217E-294FB99D4037}"/>
                  </a:ext>
                </a:extLst>
              </p:cNvPr>
              <p:cNvSpPr txBox="1"/>
              <p:nvPr/>
            </p:nvSpPr>
            <p:spPr>
              <a:xfrm>
                <a:off x="1816216" y="2786212"/>
                <a:ext cx="40346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18 lojas</a:t>
                </a:r>
                <a:r>
                  <a:rPr lang="pt-B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; </a:t>
                </a:r>
              </a:p>
            </p:txBody>
          </p:sp>
          <p:pic>
            <p:nvPicPr>
              <p:cNvPr id="19" name="Imagem 18">
                <a:extLst>
                  <a:ext uri="{FF2B5EF4-FFF2-40B4-BE49-F238E27FC236}">
                    <a16:creationId xmlns:a16="http://schemas.microsoft.com/office/drawing/2014/main" id="{D1232D3E-A60C-4716-6DB4-C53F8DB50A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06240" y="3512187"/>
                <a:ext cx="676373" cy="650945"/>
              </a:xfrm>
              <a:prstGeom prst="rect">
                <a:avLst/>
              </a:prstGeom>
            </p:spPr>
          </p:pic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37ABDDA3-F7F6-B6A4-7F62-98CA7EAA5934}"/>
                  </a:ext>
                </a:extLst>
              </p:cNvPr>
              <p:cNvSpPr txBox="1"/>
              <p:nvPr/>
            </p:nvSpPr>
            <p:spPr>
              <a:xfrm>
                <a:off x="1816216" y="3700681"/>
                <a:ext cx="40346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14 Grupos Econômicos</a:t>
                </a:r>
                <a:r>
                  <a:rPr lang="pt-B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; </a:t>
                </a:r>
              </a:p>
            </p:txBody>
          </p:sp>
          <p:pic>
            <p:nvPicPr>
              <p:cNvPr id="21" name="Imagem 20">
                <a:extLst>
                  <a:ext uri="{FF2B5EF4-FFF2-40B4-BE49-F238E27FC236}">
                    <a16:creationId xmlns:a16="http://schemas.microsoft.com/office/drawing/2014/main" id="{87089894-8255-7D7D-3A8B-E18BB8BEA4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3204" y="1650942"/>
                <a:ext cx="689380" cy="582407"/>
              </a:xfrm>
              <a:prstGeom prst="rect">
                <a:avLst/>
              </a:prstGeom>
            </p:spPr>
          </p:pic>
        </p:grpSp>
        <p:sp>
          <p:nvSpPr>
            <p:cNvPr id="10" name="Balão de Fala: Retângulo com Cantos Arredondados 4">
              <a:extLst>
                <a:ext uri="{FF2B5EF4-FFF2-40B4-BE49-F238E27FC236}">
                  <a16:creationId xmlns:a16="http://schemas.microsoft.com/office/drawing/2014/main" id="{48DB8D2D-B6B9-9EB9-0595-64BAFC723DC0}"/>
                </a:ext>
              </a:extLst>
            </p:cNvPr>
            <p:cNvSpPr/>
            <p:nvPr/>
          </p:nvSpPr>
          <p:spPr bwMode="auto">
            <a:xfrm>
              <a:off x="4591147" y="1222657"/>
              <a:ext cx="2803568" cy="890351"/>
            </a:xfrm>
            <a:prstGeom prst="wedgeRoundRectCallout">
              <a:avLst>
                <a:gd name="adj1" fmla="val -63544"/>
                <a:gd name="adj2" fmla="val 39349"/>
                <a:gd name="adj3" fmla="val 16667"/>
              </a:avLst>
            </a:prstGeom>
            <a:solidFill>
              <a:srgbClr val="FF5510">
                <a:alpha val="69804"/>
              </a:srgbClr>
            </a:solidFill>
            <a:ln>
              <a:solidFill>
                <a:srgbClr val="FF55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pt-BR" sz="1050" b="1" i="0" dirty="0">
                <a:solidFill>
                  <a:schemeClr val="bg1"/>
                </a:solidFill>
                <a:latin typeface="Calibri (Corpo)"/>
              </a:endParaRPr>
            </a:p>
            <a:p>
              <a:pPr>
                <a:defRPr/>
              </a:pPr>
              <a:endParaRPr lang="pt-BR" sz="1050" dirty="0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7DCCFC81-F2F3-543E-05F8-3AE26A17CEA3}"/>
                </a:ext>
              </a:extLst>
            </p:cNvPr>
            <p:cNvSpPr txBox="1"/>
            <p:nvPr/>
          </p:nvSpPr>
          <p:spPr>
            <a:xfrm>
              <a:off x="4760536" y="1337551"/>
              <a:ext cx="25263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b="1" dirty="0">
                  <a:solidFill>
                    <a:schemeClr val="bg1"/>
                  </a:solidFill>
                </a:rPr>
                <a:t>Inserir cidades (opcional)</a:t>
              </a:r>
            </a:p>
          </p:txBody>
        </p:sp>
        <p:sp>
          <p:nvSpPr>
            <p:cNvPr id="14" name="Balão de Fala: Retângulo com Cantos Arredondados 4">
              <a:extLst>
                <a:ext uri="{FF2B5EF4-FFF2-40B4-BE49-F238E27FC236}">
                  <a16:creationId xmlns:a16="http://schemas.microsoft.com/office/drawing/2014/main" id="{52D489C3-2522-8A1B-0912-214B918654F6}"/>
                </a:ext>
              </a:extLst>
            </p:cNvPr>
            <p:cNvSpPr/>
            <p:nvPr/>
          </p:nvSpPr>
          <p:spPr bwMode="auto">
            <a:xfrm>
              <a:off x="4591147" y="3037718"/>
              <a:ext cx="2803568" cy="890351"/>
            </a:xfrm>
            <a:prstGeom prst="wedgeRoundRectCallout">
              <a:avLst>
                <a:gd name="adj1" fmla="val -63544"/>
                <a:gd name="adj2" fmla="val 39349"/>
                <a:gd name="adj3" fmla="val 16667"/>
              </a:avLst>
            </a:prstGeom>
            <a:solidFill>
              <a:srgbClr val="FF5510">
                <a:alpha val="69804"/>
              </a:srgbClr>
            </a:solidFill>
            <a:ln>
              <a:solidFill>
                <a:srgbClr val="FF55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pt-BR" sz="1050" b="1" i="0" dirty="0">
                <a:solidFill>
                  <a:schemeClr val="bg1"/>
                </a:solidFill>
                <a:latin typeface="Calibri (Corpo)"/>
              </a:endParaRPr>
            </a:p>
            <a:p>
              <a:pPr>
                <a:defRPr/>
              </a:pPr>
              <a:endParaRPr lang="pt-BR" sz="1050" dirty="0"/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28EA472B-D197-BF27-13DB-43DBCC88E293}"/>
                </a:ext>
              </a:extLst>
            </p:cNvPr>
            <p:cNvSpPr txBox="1"/>
            <p:nvPr/>
          </p:nvSpPr>
          <p:spPr>
            <a:xfrm>
              <a:off x="4729739" y="3131889"/>
              <a:ext cx="252638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b="1" dirty="0">
                  <a:solidFill>
                    <a:schemeClr val="bg1"/>
                  </a:solidFill>
                </a:rPr>
                <a:t>Inserir os Grupos Econômicos (opcional)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677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áfico 8"/>
          <p:cNvPicPr>
            <a:picLocks noChangeAspect="1"/>
          </p:cNvPicPr>
          <p:nvPr/>
        </p:nvPicPr>
        <p:blipFill>
          <a:blip r:embed="rId2"/>
          <a:srcRect t="1291"/>
          <a:stretch/>
        </p:blipFill>
        <p:spPr bwMode="auto">
          <a:xfrm>
            <a:off x="4395020" y="-1184735"/>
            <a:ext cx="6052399" cy="8042735"/>
          </a:xfrm>
          <a:prstGeom prst="rect">
            <a:avLst/>
          </a:prstGeom>
        </p:spPr>
      </p:pic>
      <p:grpSp>
        <p:nvGrpSpPr>
          <p:cNvPr id="5" name="Agrupar 7"/>
          <p:cNvGrpSpPr/>
          <p:nvPr/>
        </p:nvGrpSpPr>
        <p:grpSpPr bwMode="auto">
          <a:xfrm>
            <a:off x="3271281" y="1785216"/>
            <a:ext cx="5155336" cy="3287568"/>
            <a:chOff x="3450390" y="1714390"/>
            <a:chExt cx="5155336" cy="3287568"/>
          </a:xfrm>
        </p:grpSpPr>
        <p:sp>
          <p:nvSpPr>
            <p:cNvPr id="6" name="Retângulo 6"/>
            <p:cNvSpPr/>
            <p:nvPr/>
          </p:nvSpPr>
          <p:spPr bwMode="auto">
            <a:xfrm>
              <a:off x="5012121" y="1714390"/>
              <a:ext cx="2770267" cy="3122949"/>
            </a:xfrm>
            <a:prstGeom prst="rect">
              <a:avLst/>
            </a:prstGeom>
            <a:solidFill>
              <a:srgbClr val="0505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 dirty="0"/>
            </a:p>
          </p:txBody>
        </p:sp>
        <p:sp>
          <p:nvSpPr>
            <p:cNvPr id="7" name="CaixaDeTexto 1"/>
            <p:cNvSpPr txBox="1"/>
            <p:nvPr/>
          </p:nvSpPr>
          <p:spPr bwMode="auto">
            <a:xfrm>
              <a:off x="3450390" y="3552742"/>
              <a:ext cx="5155336" cy="1449216"/>
            </a:xfrm>
            <a:prstGeom prst="rect">
              <a:avLst/>
            </a:prstGeom>
            <a:noFill/>
          </p:spPr>
          <p:txBody>
            <a:bodyPr wrap="square" lIns="0" tIns="0" rIns="0" bIns="216000" anchor="ctr">
              <a:spAutoFit/>
            </a:bodyPr>
            <a:lstStyle/>
            <a:p>
              <a:pPr algn="ctr">
                <a:defRPr/>
              </a:pPr>
              <a:r>
                <a:rPr lang="pt-BR" sz="4000" b="1" spc="-150" dirty="0">
                  <a:solidFill>
                    <a:schemeClr val="bg1"/>
                  </a:solidFill>
                  <a:ea typeface="Verdana"/>
                  <a:cs typeface="Arial"/>
                </a:rPr>
                <a:t>Comparativo de Crescimento</a:t>
              </a:r>
              <a:endParaRPr lang="pt-BR" sz="4000" b="1" spc="-150" dirty="0">
                <a:solidFill>
                  <a:schemeClr val="bg1"/>
                </a:solidFill>
                <a:cs typeface="Arial"/>
              </a:endParaRPr>
            </a:p>
          </p:txBody>
        </p:sp>
      </p:grpSp>
      <p:pic>
        <p:nvPicPr>
          <p:cNvPr id="10" name="Gráfico 9" descr="Gráfico de barras estrutura de tópicos">
            <a:extLst>
              <a:ext uri="{FF2B5EF4-FFF2-40B4-BE49-F238E27FC236}">
                <a16:creationId xmlns:a16="http://schemas.microsoft.com/office/drawing/2014/main" id="{5D2620E3-AE25-8CC3-9FCB-A57355FBD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9071" y="1651745"/>
            <a:ext cx="2105295" cy="2105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:w="http://schemas.openxmlformats.org/wordprocessingml/2006/main" xmlns:m="http://schemas.openxmlformats.org/officeDocument/2006/math" xmlns="">
      <p:transition spd="slow" advClick="1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Imagem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1811" y="204575"/>
            <a:ext cx="1248894" cy="416298"/>
          </a:xfrm>
          <a:prstGeom prst="rect">
            <a:avLst/>
          </a:prstGeom>
        </p:spPr>
      </p:pic>
      <p:sp>
        <p:nvSpPr>
          <p:cNvPr id="60" name="Retângulo: Cantos Arredondados 3">
            <a:extLst>
              <a:ext uri="{FF2B5EF4-FFF2-40B4-BE49-F238E27FC236}">
                <a16:creationId xmlns:a16="http://schemas.microsoft.com/office/drawing/2014/main" id="{7F25C253-A7AA-F9E4-4DA5-5BE521784C36}"/>
              </a:ext>
            </a:extLst>
          </p:cNvPr>
          <p:cNvSpPr/>
          <p:nvPr/>
        </p:nvSpPr>
        <p:spPr>
          <a:xfrm>
            <a:off x="-68367" y="-68367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id="{39B980A9-3DCE-F761-F817-22EC65E07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>
            <a:extLst>
              <a:ext uri="{FF2B5EF4-FFF2-40B4-BE49-F238E27FC236}">
                <a16:creationId xmlns:a16="http://schemas.microsoft.com/office/drawing/2014/main" id="{D6A48E9C-248C-5E76-C569-60867500CE38}"/>
              </a:ext>
            </a:extLst>
          </p:cNvPr>
          <p:cNvSpPr txBox="1">
            <a:spLocks/>
          </p:cNvSpPr>
          <p:nvPr/>
        </p:nvSpPr>
        <p:spPr>
          <a:xfrm>
            <a:off x="1464816" y="43276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 dirty="0">
                <a:solidFill>
                  <a:schemeClr val="bg1"/>
                </a:solidFill>
                <a:latin typeface="Calibri"/>
              </a:rPr>
              <a:t>Farmarcas x Concorrente</a:t>
            </a:r>
            <a:endParaRPr lang="pt-BR" sz="1100" dirty="0">
              <a:solidFill>
                <a:schemeClr val="bg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4E21F59-B6BB-A686-B611-064489B42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825456" y="149387"/>
            <a:ext cx="639360" cy="56296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E540CAE-9FAC-2EF1-FE84-34D238AB9CD3}"/>
              </a:ext>
            </a:extLst>
          </p:cNvPr>
          <p:cNvSpPr txBox="1"/>
          <p:nvPr/>
        </p:nvSpPr>
        <p:spPr bwMode="auto">
          <a:xfrm>
            <a:off x="10719409" y="6443751"/>
            <a:ext cx="134129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rgbClr val="737572"/>
                </a:solidFill>
                <a:latin typeface="Calibri Light" panose="020F0302020204030204" pitchFamily="34" charset="0"/>
                <a:cs typeface="Lato Light"/>
              </a:rPr>
              <a:t>Logo da Rede</a:t>
            </a:r>
            <a:endParaRPr kumimoji="0" lang="pt-BR" sz="1400" b="1" i="0" u="none" strike="noStrike" kern="1200" cap="none" spc="0" normalizeH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cs typeface="Lato Light"/>
            </a:endParaRPr>
          </a:p>
        </p:txBody>
      </p:sp>
      <p:sp>
        <p:nvSpPr>
          <p:cNvPr id="2" name="Retângulo 2">
            <a:extLst>
              <a:ext uri="{FF2B5EF4-FFF2-40B4-BE49-F238E27FC236}">
                <a16:creationId xmlns:a16="http://schemas.microsoft.com/office/drawing/2014/main" id="{088AB415-721C-753F-19F4-C4E2955C5867}"/>
              </a:ext>
            </a:extLst>
          </p:cNvPr>
          <p:cNvSpPr/>
          <p:nvPr/>
        </p:nvSpPr>
        <p:spPr bwMode="auto">
          <a:xfrm>
            <a:off x="1540243" y="620873"/>
            <a:ext cx="2517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i-FI" b="1" spc="-150" dirty="0"/>
              <a:t>MAT xx/20xx  </a:t>
            </a:r>
            <a:r>
              <a:rPr lang="fi-FI" b="1" spc="-150" dirty="0">
                <a:solidFill>
                  <a:srgbClr val="FF5510"/>
                </a:solidFill>
              </a:rPr>
              <a:t>x</a:t>
            </a:r>
            <a:r>
              <a:rPr lang="fi-FI" b="1" spc="-150" dirty="0"/>
              <a:t>  MAT xx/20xx</a:t>
            </a:r>
            <a:endParaRPr lang="pt-BR" dirty="0"/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446E8FCC-63AF-59CD-4184-C1F930127F48}"/>
              </a:ext>
            </a:extLst>
          </p:cNvPr>
          <p:cNvGrpSpPr/>
          <p:nvPr/>
        </p:nvGrpSpPr>
        <p:grpSpPr>
          <a:xfrm>
            <a:off x="2396451" y="1305813"/>
            <a:ext cx="7399097" cy="4635302"/>
            <a:chOff x="1594074" y="1337551"/>
            <a:chExt cx="7399097" cy="4635302"/>
          </a:xfrm>
        </p:grpSpPr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25A35041-8699-66DE-E488-8957D27C4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1594074" y="1337551"/>
              <a:ext cx="7399097" cy="3572550"/>
            </a:xfrm>
            <a:prstGeom prst="rect">
              <a:avLst/>
            </a:prstGeom>
          </p:spPr>
        </p:pic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4DC64F54-8207-2EFA-81A2-6CF4B8EEB47B}"/>
                </a:ext>
              </a:extLst>
            </p:cNvPr>
            <p:cNvSpPr/>
            <p:nvPr/>
          </p:nvSpPr>
          <p:spPr>
            <a:xfrm>
              <a:off x="2479249" y="5032026"/>
              <a:ext cx="920547" cy="486409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2CCE099-1895-8689-0F96-FB81EBE8D227}"/>
                </a:ext>
              </a:extLst>
            </p:cNvPr>
            <p:cNvSpPr txBox="1"/>
            <p:nvPr/>
          </p:nvSpPr>
          <p:spPr>
            <a:xfrm>
              <a:off x="2330448" y="5557355"/>
              <a:ext cx="132051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000" b="1" dirty="0"/>
                <a:t>Análise Anterior </a:t>
              </a:r>
              <a:r>
                <a:rPr lang="pt-BR" sz="1000" b="1" dirty="0" err="1"/>
                <a:t>xxx</a:t>
              </a:r>
              <a:r>
                <a:rPr lang="pt-BR" sz="1000" b="1" dirty="0"/>
                <a:t>/20xx </a:t>
              </a:r>
            </a:p>
          </p:txBody>
        </p:sp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id="{D01DDFC3-C962-F0AF-A875-BCDE3D57C1A2}"/>
                </a:ext>
              </a:extLst>
            </p:cNvPr>
            <p:cNvCxnSpPr/>
            <p:nvPr/>
          </p:nvCxnSpPr>
          <p:spPr>
            <a:xfrm>
              <a:off x="2972174" y="4778125"/>
              <a:ext cx="0" cy="253901"/>
            </a:xfrm>
            <a:prstGeom prst="line">
              <a:avLst/>
            </a:prstGeom>
            <a:ln>
              <a:solidFill>
                <a:srgbClr val="FF5510"/>
              </a:solidFill>
              <a:prstDash val="sysDot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F9EDAD4C-0DE9-038C-B66D-1CFBFA39E458}"/>
                </a:ext>
              </a:extLst>
            </p:cNvPr>
            <p:cNvCxnSpPr/>
            <p:nvPr/>
          </p:nvCxnSpPr>
          <p:spPr>
            <a:xfrm>
              <a:off x="7555172" y="4778125"/>
              <a:ext cx="0" cy="253901"/>
            </a:xfrm>
            <a:prstGeom prst="line">
              <a:avLst/>
            </a:prstGeom>
            <a:ln>
              <a:solidFill>
                <a:srgbClr val="FF5510"/>
              </a:solidFill>
              <a:prstDash val="sysDot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12D20A76-D397-A537-6254-1D809F567669}"/>
                </a:ext>
              </a:extLst>
            </p:cNvPr>
            <p:cNvSpPr txBox="1"/>
            <p:nvPr/>
          </p:nvSpPr>
          <p:spPr>
            <a:xfrm>
              <a:off x="6894914" y="5557355"/>
              <a:ext cx="132051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000" b="1" dirty="0"/>
                <a:t>Análise Anterior </a:t>
              </a:r>
              <a:r>
                <a:rPr lang="pt-BR" sz="1000" b="1" dirty="0" err="1"/>
                <a:t>xxx</a:t>
              </a:r>
              <a:r>
                <a:rPr lang="pt-BR" sz="1000" b="1" dirty="0"/>
                <a:t>/20xx </a:t>
              </a: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B5B2D0D0-0943-CFC3-BAB1-A27B43E752A4}"/>
                </a:ext>
              </a:extLst>
            </p:cNvPr>
            <p:cNvSpPr/>
            <p:nvPr/>
          </p:nvSpPr>
          <p:spPr>
            <a:xfrm>
              <a:off x="7094898" y="5032026"/>
              <a:ext cx="920548" cy="486409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4" name="CaixaDeTexto 29">
            <a:extLst>
              <a:ext uri="{FF2B5EF4-FFF2-40B4-BE49-F238E27FC236}">
                <a16:creationId xmlns:a16="http://schemas.microsoft.com/office/drawing/2014/main" id="{A892080B-D247-0E58-C549-2AFBDFE1E278}"/>
              </a:ext>
            </a:extLst>
          </p:cNvPr>
          <p:cNvSpPr txBox="1"/>
          <p:nvPr/>
        </p:nvSpPr>
        <p:spPr bwMode="auto">
          <a:xfrm>
            <a:off x="0" y="6297664"/>
            <a:ext cx="3632432" cy="579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MAT – Moving Annual Total (Total de 12 meses móveis)</a:t>
            </a:r>
            <a:endParaRPr dirty="0"/>
          </a:p>
          <a:p>
            <a:pPr lvl="0" algn="just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Fonte – IQVIA - Números em Preço de compra do consumidor – CPP</a:t>
            </a:r>
          </a:p>
          <a:p>
            <a:pPr lvl="0" algn="just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Dados a nível Brasil.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093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Imagem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1811" y="204575"/>
            <a:ext cx="1248894" cy="416298"/>
          </a:xfrm>
          <a:prstGeom prst="rect">
            <a:avLst/>
          </a:prstGeom>
        </p:spPr>
      </p:pic>
      <p:sp>
        <p:nvSpPr>
          <p:cNvPr id="60" name="Retângulo: Cantos Arredondados 3">
            <a:extLst>
              <a:ext uri="{FF2B5EF4-FFF2-40B4-BE49-F238E27FC236}">
                <a16:creationId xmlns:a16="http://schemas.microsoft.com/office/drawing/2014/main" id="{7F25C253-A7AA-F9E4-4DA5-5BE521784C36}"/>
              </a:ext>
            </a:extLst>
          </p:cNvPr>
          <p:cNvSpPr/>
          <p:nvPr/>
        </p:nvSpPr>
        <p:spPr>
          <a:xfrm>
            <a:off x="-68367" y="-68367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id="{39B980A9-3DCE-F761-F817-22EC65E07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>
            <a:extLst>
              <a:ext uri="{FF2B5EF4-FFF2-40B4-BE49-F238E27FC236}">
                <a16:creationId xmlns:a16="http://schemas.microsoft.com/office/drawing/2014/main" id="{D6A48E9C-248C-5E76-C569-60867500CE38}"/>
              </a:ext>
            </a:extLst>
          </p:cNvPr>
          <p:cNvSpPr txBox="1">
            <a:spLocks/>
          </p:cNvSpPr>
          <p:nvPr/>
        </p:nvSpPr>
        <p:spPr>
          <a:xfrm>
            <a:off x="1481975" y="58679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 dirty="0">
                <a:solidFill>
                  <a:schemeClr val="bg1"/>
                </a:solidFill>
                <a:latin typeface="Calibri"/>
              </a:rPr>
              <a:t>Farmarcas x Concorrente</a:t>
            </a:r>
            <a:endParaRPr lang="pt-BR" sz="1100" dirty="0">
              <a:solidFill>
                <a:schemeClr val="bg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4E21F59-B6BB-A686-B611-064489B42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825456" y="149387"/>
            <a:ext cx="639360" cy="56296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E540CAE-9FAC-2EF1-FE84-34D238AB9CD3}"/>
              </a:ext>
            </a:extLst>
          </p:cNvPr>
          <p:cNvSpPr txBox="1"/>
          <p:nvPr/>
        </p:nvSpPr>
        <p:spPr bwMode="auto">
          <a:xfrm>
            <a:off x="10719409" y="6443751"/>
            <a:ext cx="134129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rgbClr val="737572"/>
                </a:solidFill>
                <a:latin typeface="Calibri Light" panose="020F0302020204030204" pitchFamily="34" charset="0"/>
                <a:cs typeface="Lato Light"/>
              </a:rPr>
              <a:t>Logo da Rede</a:t>
            </a:r>
            <a:endParaRPr kumimoji="0" lang="pt-BR" sz="1400" b="1" i="0" u="none" strike="noStrike" kern="1200" cap="none" spc="0" normalizeH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cs typeface="Lato Light"/>
            </a:endParaRPr>
          </a:p>
        </p:txBody>
      </p:sp>
      <p:sp>
        <p:nvSpPr>
          <p:cNvPr id="2" name="Retângulo 2">
            <a:extLst>
              <a:ext uri="{FF2B5EF4-FFF2-40B4-BE49-F238E27FC236}">
                <a16:creationId xmlns:a16="http://schemas.microsoft.com/office/drawing/2014/main" id="{088AB415-721C-753F-19F4-C4E2955C5867}"/>
              </a:ext>
            </a:extLst>
          </p:cNvPr>
          <p:cNvSpPr/>
          <p:nvPr/>
        </p:nvSpPr>
        <p:spPr bwMode="auto">
          <a:xfrm>
            <a:off x="1540243" y="620873"/>
            <a:ext cx="2517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i-FI" b="1" spc="-150" dirty="0"/>
              <a:t>MAT xx/20xx  </a:t>
            </a:r>
            <a:r>
              <a:rPr lang="fi-FI" b="1" spc="-150" dirty="0">
                <a:solidFill>
                  <a:srgbClr val="FF5510"/>
                </a:solidFill>
              </a:rPr>
              <a:t>x</a:t>
            </a:r>
            <a:r>
              <a:rPr lang="fi-FI" b="1" spc="-150" dirty="0"/>
              <a:t>  MAT xx/20xx</a:t>
            </a:r>
            <a:endParaRPr lang="pt-BR" dirty="0"/>
          </a:p>
        </p:txBody>
      </p:sp>
      <p:sp>
        <p:nvSpPr>
          <p:cNvPr id="34" name="CaixaDeTexto 29">
            <a:extLst>
              <a:ext uri="{FF2B5EF4-FFF2-40B4-BE49-F238E27FC236}">
                <a16:creationId xmlns:a16="http://schemas.microsoft.com/office/drawing/2014/main" id="{A892080B-D247-0E58-C549-2AFBDFE1E278}"/>
              </a:ext>
            </a:extLst>
          </p:cNvPr>
          <p:cNvSpPr txBox="1"/>
          <p:nvPr/>
        </p:nvSpPr>
        <p:spPr bwMode="auto">
          <a:xfrm>
            <a:off x="0" y="6297664"/>
            <a:ext cx="3632432" cy="579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MAT – Moving Annual Total (Total de 12 meses móveis)</a:t>
            </a:r>
            <a:endParaRPr dirty="0"/>
          </a:p>
          <a:p>
            <a:pPr lvl="0" algn="just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Fonte – IQVIA - Números em Preço de compra do consumidor – CPP</a:t>
            </a:r>
          </a:p>
          <a:p>
            <a:pPr lvl="0" algn="just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Dados a nível Brasil.</a:t>
            </a:r>
            <a:endParaRPr dirty="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14B3C344-E90E-037D-5ADE-D4384775F886}"/>
              </a:ext>
            </a:extLst>
          </p:cNvPr>
          <p:cNvGrpSpPr/>
          <p:nvPr/>
        </p:nvGrpSpPr>
        <p:grpSpPr>
          <a:xfrm>
            <a:off x="2181225" y="1209944"/>
            <a:ext cx="7573848" cy="4668749"/>
            <a:chOff x="1687398" y="1257500"/>
            <a:chExt cx="7648575" cy="4869824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A66133BD-1D8B-6579-4BF0-48D7463CC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87398" y="1257500"/>
              <a:ext cx="7648575" cy="3811363"/>
            </a:xfrm>
            <a:prstGeom prst="rect">
              <a:avLst/>
            </a:prstGeom>
          </p:spPr>
        </p:pic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63E30382-23D2-0A4B-3175-AC1E3B345807}"/>
                </a:ext>
              </a:extLst>
            </p:cNvPr>
            <p:cNvGrpSpPr/>
            <p:nvPr/>
          </p:nvGrpSpPr>
          <p:grpSpPr>
            <a:xfrm>
              <a:off x="1990507" y="4930752"/>
              <a:ext cx="7277493" cy="1196572"/>
              <a:chOff x="1489435" y="4778125"/>
              <a:chExt cx="7277493" cy="1196572"/>
            </a:xfrm>
          </p:grpSpPr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805E83D5-A3B8-3EA2-BB26-ABE057781BD1}"/>
                  </a:ext>
                </a:extLst>
              </p:cNvPr>
              <p:cNvCxnSpPr/>
              <p:nvPr/>
            </p:nvCxnSpPr>
            <p:spPr>
              <a:xfrm>
                <a:off x="1489435" y="4778125"/>
                <a:ext cx="727749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Retângulo 20">
                <a:extLst>
                  <a:ext uri="{FF2B5EF4-FFF2-40B4-BE49-F238E27FC236}">
                    <a16:creationId xmlns:a16="http://schemas.microsoft.com/office/drawing/2014/main" id="{F4401947-17D0-4023-45AA-92AC4E4CC42E}"/>
                  </a:ext>
                </a:extLst>
              </p:cNvPr>
              <p:cNvSpPr/>
              <p:nvPr/>
            </p:nvSpPr>
            <p:spPr>
              <a:xfrm>
                <a:off x="2479249" y="5032026"/>
                <a:ext cx="920547" cy="486409"/>
              </a:xfrm>
              <a:prstGeom prst="rect">
                <a:avLst/>
              </a:prstGeom>
              <a:ln>
                <a:prstDash val="sysDot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24AA999B-AC20-A6AE-C7A1-AF942CCCE5C1}"/>
                  </a:ext>
                </a:extLst>
              </p:cNvPr>
              <p:cNvSpPr txBox="1"/>
              <p:nvPr/>
            </p:nvSpPr>
            <p:spPr>
              <a:xfrm>
                <a:off x="2330448" y="5557355"/>
                <a:ext cx="1320515" cy="417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000" b="1" dirty="0"/>
                  <a:t>Análise Anterior </a:t>
                </a:r>
                <a:r>
                  <a:rPr lang="pt-BR" sz="1000" b="1" dirty="0" err="1"/>
                  <a:t>xxx</a:t>
                </a:r>
                <a:r>
                  <a:rPr lang="pt-BR" sz="1000" b="1" dirty="0"/>
                  <a:t>/</a:t>
                </a:r>
                <a:r>
                  <a:rPr lang="pt-BR" sz="1000" b="1" dirty="0" err="1"/>
                  <a:t>xxxx</a:t>
                </a:r>
                <a:r>
                  <a:rPr lang="pt-BR" sz="1000" b="1" dirty="0"/>
                  <a:t> </a:t>
                </a:r>
              </a:p>
            </p:txBody>
          </p: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F86224E6-9ACC-807C-218D-A012C4AC3385}"/>
                  </a:ext>
                </a:extLst>
              </p:cNvPr>
              <p:cNvCxnSpPr/>
              <p:nvPr/>
            </p:nvCxnSpPr>
            <p:spPr>
              <a:xfrm>
                <a:off x="2972174" y="4778125"/>
                <a:ext cx="0" cy="253901"/>
              </a:xfrm>
              <a:prstGeom prst="line">
                <a:avLst/>
              </a:prstGeom>
              <a:ln>
                <a:solidFill>
                  <a:srgbClr val="FF5510"/>
                </a:solidFill>
                <a:prstDash val="sysDot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4F791FF9-9004-4368-37A9-451CCA30B25A}"/>
                  </a:ext>
                </a:extLst>
              </p:cNvPr>
              <p:cNvCxnSpPr/>
              <p:nvPr/>
            </p:nvCxnSpPr>
            <p:spPr>
              <a:xfrm>
                <a:off x="7555172" y="4778125"/>
                <a:ext cx="0" cy="253901"/>
              </a:xfrm>
              <a:prstGeom prst="line">
                <a:avLst/>
              </a:prstGeom>
              <a:ln>
                <a:solidFill>
                  <a:srgbClr val="FF5510"/>
                </a:solidFill>
                <a:prstDash val="sysDot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2BA274EB-EAB9-6342-45D5-246A5E9B4099}"/>
                  </a:ext>
                </a:extLst>
              </p:cNvPr>
              <p:cNvSpPr txBox="1"/>
              <p:nvPr/>
            </p:nvSpPr>
            <p:spPr>
              <a:xfrm>
                <a:off x="6894914" y="5557355"/>
                <a:ext cx="1320515" cy="417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000" b="1" dirty="0"/>
                  <a:t>Análise Anterior </a:t>
                </a:r>
                <a:r>
                  <a:rPr lang="pt-BR" sz="1000" b="1" dirty="0" err="1"/>
                  <a:t>xxx</a:t>
                </a:r>
                <a:r>
                  <a:rPr lang="pt-BR" sz="1000" b="1" dirty="0"/>
                  <a:t>/</a:t>
                </a:r>
                <a:r>
                  <a:rPr lang="pt-BR" sz="1000" b="1" dirty="0" err="1"/>
                  <a:t>xxxx</a:t>
                </a:r>
                <a:r>
                  <a:rPr lang="pt-BR" sz="1000" b="1" dirty="0"/>
                  <a:t> </a:t>
                </a:r>
              </a:p>
            </p:txBody>
          </p:sp>
          <p:sp>
            <p:nvSpPr>
              <p:cNvPr id="37" name="Retângulo 36">
                <a:extLst>
                  <a:ext uri="{FF2B5EF4-FFF2-40B4-BE49-F238E27FC236}">
                    <a16:creationId xmlns:a16="http://schemas.microsoft.com/office/drawing/2014/main" id="{E74D1FD6-FBA2-D661-FDBF-0AC006D1826E}"/>
                  </a:ext>
                </a:extLst>
              </p:cNvPr>
              <p:cNvSpPr/>
              <p:nvPr/>
            </p:nvSpPr>
            <p:spPr>
              <a:xfrm>
                <a:off x="7094898" y="5032026"/>
                <a:ext cx="920548" cy="486409"/>
              </a:xfrm>
              <a:prstGeom prst="rect">
                <a:avLst/>
              </a:prstGeom>
              <a:ln>
                <a:prstDash val="sysDot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45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Imagem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1811" y="204575"/>
            <a:ext cx="1248894" cy="416298"/>
          </a:xfrm>
          <a:prstGeom prst="rect">
            <a:avLst/>
          </a:prstGeom>
        </p:spPr>
      </p:pic>
      <p:sp>
        <p:nvSpPr>
          <p:cNvPr id="60" name="Retângulo: Cantos Arredondados 3">
            <a:extLst>
              <a:ext uri="{FF2B5EF4-FFF2-40B4-BE49-F238E27FC236}">
                <a16:creationId xmlns:a16="http://schemas.microsoft.com/office/drawing/2014/main" id="{7F25C253-A7AA-F9E4-4DA5-5BE521784C36}"/>
              </a:ext>
            </a:extLst>
          </p:cNvPr>
          <p:cNvSpPr/>
          <p:nvPr/>
        </p:nvSpPr>
        <p:spPr>
          <a:xfrm>
            <a:off x="-51442" y="-144218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id="{39B980A9-3DCE-F761-F817-22EC65E07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>
            <a:extLst>
              <a:ext uri="{FF2B5EF4-FFF2-40B4-BE49-F238E27FC236}">
                <a16:creationId xmlns:a16="http://schemas.microsoft.com/office/drawing/2014/main" id="{D6A48E9C-248C-5E76-C569-60867500CE38}"/>
              </a:ext>
            </a:extLst>
          </p:cNvPr>
          <p:cNvSpPr txBox="1">
            <a:spLocks/>
          </p:cNvSpPr>
          <p:nvPr/>
        </p:nvSpPr>
        <p:spPr>
          <a:xfrm>
            <a:off x="1534182" y="88401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 dirty="0">
                <a:solidFill>
                  <a:schemeClr val="bg1"/>
                </a:solidFill>
                <a:latin typeface="Calibri"/>
              </a:rPr>
              <a:t>Áreas da Farmácia</a:t>
            </a:r>
            <a:endParaRPr lang="pt-BR" sz="1100" dirty="0">
              <a:solidFill>
                <a:schemeClr val="bg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4E21F59-B6BB-A686-B611-064489B42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825456" y="149387"/>
            <a:ext cx="639360" cy="56296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E540CAE-9FAC-2EF1-FE84-34D238AB9CD3}"/>
              </a:ext>
            </a:extLst>
          </p:cNvPr>
          <p:cNvSpPr txBox="1"/>
          <p:nvPr/>
        </p:nvSpPr>
        <p:spPr bwMode="auto">
          <a:xfrm>
            <a:off x="10719409" y="6443751"/>
            <a:ext cx="134129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rgbClr val="737572"/>
                </a:solidFill>
                <a:latin typeface="Calibri Light" panose="020F0302020204030204" pitchFamily="34" charset="0"/>
                <a:cs typeface="Lato Light"/>
              </a:rPr>
              <a:t>Logo da Rede</a:t>
            </a:r>
            <a:endParaRPr kumimoji="0" lang="pt-BR" sz="1400" b="1" i="0" u="none" strike="noStrike" kern="1200" cap="none" spc="0" normalizeH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cs typeface="Lato Ligh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CE6ED7-3C3E-EEFB-E915-FFE68471B3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589" y="1688135"/>
            <a:ext cx="9628822" cy="30949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Balão de Fala: Retângulo com Cantos Arredondados 8">
            <a:extLst>
              <a:ext uri="{FF2B5EF4-FFF2-40B4-BE49-F238E27FC236}">
                <a16:creationId xmlns:a16="http://schemas.microsoft.com/office/drawing/2014/main" id="{4B21A27C-6857-9061-11EF-F7CA877DF14D}"/>
              </a:ext>
            </a:extLst>
          </p:cNvPr>
          <p:cNvSpPr/>
          <p:nvPr/>
        </p:nvSpPr>
        <p:spPr bwMode="auto">
          <a:xfrm>
            <a:off x="1534182" y="4925018"/>
            <a:ext cx="2600660" cy="720639"/>
          </a:xfrm>
          <a:prstGeom prst="wedgeRoundRectCallout">
            <a:avLst>
              <a:gd name="adj1" fmla="val -21850"/>
              <a:gd name="adj2" fmla="val 28761"/>
              <a:gd name="adj3" fmla="val 16667"/>
            </a:avLst>
          </a:prstGeom>
          <a:solidFill>
            <a:srgbClr val="FF5510">
              <a:alpha val="69804"/>
            </a:srgbClr>
          </a:solidFill>
          <a:ln>
            <a:solidFill>
              <a:srgbClr val="FF5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 b="1" dirty="0">
                <a:latin typeface="Arial" panose="020B0604020202020204" pitchFamily="34" charset="0"/>
                <a:cs typeface="Arial" panose="020B0604020202020204" pitchFamily="34" charset="0"/>
              </a:rPr>
              <a:t>Os dados analisados trazem informações dos </a:t>
            </a:r>
            <a:r>
              <a:rPr lang="pt-BR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bricks</a:t>
            </a:r>
            <a:r>
              <a:rPr lang="pt-BR" sz="1050" b="1" dirty="0">
                <a:latin typeface="Arial" panose="020B0604020202020204" pitchFamily="34" charset="0"/>
                <a:cs typeface="Arial" panose="020B0604020202020204" pitchFamily="34" charset="0"/>
              </a:rPr>
              <a:t>, onde as farmácias da rede </a:t>
            </a:r>
            <a:r>
              <a:rPr lang="pt-BR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Maisfarma</a:t>
            </a:r>
            <a:r>
              <a:rPr lang="pt-BR" sz="1050" b="1" dirty="0">
                <a:latin typeface="Arial" panose="020B0604020202020204" pitchFamily="34" charset="0"/>
                <a:cs typeface="Arial" panose="020B0604020202020204" pitchFamily="34" charset="0"/>
              </a:rPr>
              <a:t> estão inseridas.</a:t>
            </a:r>
          </a:p>
        </p:txBody>
      </p:sp>
      <p:sp>
        <p:nvSpPr>
          <p:cNvPr id="10" name="CaixaDeTexto 29">
            <a:extLst>
              <a:ext uri="{FF2B5EF4-FFF2-40B4-BE49-F238E27FC236}">
                <a16:creationId xmlns:a16="http://schemas.microsoft.com/office/drawing/2014/main" id="{B2A3BAC9-E590-7755-7496-420E19B96275}"/>
              </a:ext>
            </a:extLst>
          </p:cNvPr>
          <p:cNvSpPr txBox="1"/>
          <p:nvPr/>
        </p:nvSpPr>
        <p:spPr bwMode="auto">
          <a:xfrm>
            <a:off x="13022" y="6479421"/>
            <a:ext cx="3632432" cy="26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217">
              <a:lnSpc>
                <a:spcPct val="120000"/>
              </a:lnSpc>
              <a:defRPr/>
            </a:pPr>
            <a:r>
              <a:rPr lang="pt-BR" sz="1000" b="1" dirty="0">
                <a:solidFill>
                  <a:srgbClr val="737572"/>
                </a:solidFill>
                <a:latin typeface="Calibri Light"/>
                <a:cs typeface="Lato Light"/>
              </a:rPr>
              <a:t>Fonte de Dados:</a:t>
            </a:r>
            <a:endParaRPr sz="2000" b="1" dirty="0"/>
          </a:p>
        </p:txBody>
      </p:sp>
    </p:spTree>
    <p:extLst>
      <p:ext uri="{BB962C8B-B14F-4D97-AF65-F5344CB8AC3E}">
        <p14:creationId xmlns:p14="http://schemas.microsoft.com/office/powerpoint/2010/main" val="402111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áfico 8"/>
          <p:cNvPicPr>
            <a:picLocks noChangeAspect="1"/>
          </p:cNvPicPr>
          <p:nvPr/>
        </p:nvPicPr>
        <p:blipFill>
          <a:blip r:embed="rId2"/>
          <a:srcRect t="1291"/>
          <a:stretch/>
        </p:blipFill>
        <p:spPr bwMode="auto">
          <a:xfrm>
            <a:off x="4395020" y="-1184735"/>
            <a:ext cx="6052399" cy="8042735"/>
          </a:xfrm>
          <a:prstGeom prst="rect">
            <a:avLst/>
          </a:prstGeom>
        </p:spPr>
      </p:pic>
      <p:grpSp>
        <p:nvGrpSpPr>
          <p:cNvPr id="5" name="Agrupar 7"/>
          <p:cNvGrpSpPr/>
          <p:nvPr/>
        </p:nvGrpSpPr>
        <p:grpSpPr bwMode="auto">
          <a:xfrm>
            <a:off x="3347481" y="1785216"/>
            <a:ext cx="5155336" cy="3122949"/>
            <a:chOff x="3526590" y="1714390"/>
            <a:chExt cx="5155336" cy="3122949"/>
          </a:xfrm>
        </p:grpSpPr>
        <p:sp>
          <p:nvSpPr>
            <p:cNvPr id="6" name="Retângulo 6"/>
            <p:cNvSpPr/>
            <p:nvPr/>
          </p:nvSpPr>
          <p:spPr bwMode="auto">
            <a:xfrm>
              <a:off x="5012121" y="1714390"/>
              <a:ext cx="2770267" cy="3122949"/>
            </a:xfrm>
            <a:prstGeom prst="rect">
              <a:avLst/>
            </a:prstGeom>
            <a:solidFill>
              <a:srgbClr val="0505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 dirty="0"/>
            </a:p>
          </p:txBody>
        </p:sp>
        <p:sp>
          <p:nvSpPr>
            <p:cNvPr id="7" name="CaixaDeTexto 1"/>
            <p:cNvSpPr txBox="1"/>
            <p:nvPr/>
          </p:nvSpPr>
          <p:spPr bwMode="auto">
            <a:xfrm>
              <a:off x="3526590" y="3388123"/>
              <a:ext cx="5155336" cy="1449216"/>
            </a:xfrm>
            <a:prstGeom prst="rect">
              <a:avLst/>
            </a:prstGeom>
            <a:noFill/>
          </p:spPr>
          <p:txBody>
            <a:bodyPr wrap="square" lIns="0" tIns="0" rIns="0" bIns="216000" anchor="ctr">
              <a:spAutoFit/>
            </a:bodyPr>
            <a:lstStyle/>
            <a:p>
              <a:pPr algn="ctr">
                <a:defRPr/>
              </a:pPr>
              <a:r>
                <a:rPr lang="pt-BR" sz="4000" b="1" spc="-150" dirty="0">
                  <a:solidFill>
                    <a:schemeClr val="bg1"/>
                  </a:solidFill>
                  <a:cs typeface="Arial"/>
                </a:rPr>
                <a:t>Produtos </a:t>
              </a:r>
            </a:p>
            <a:p>
              <a:pPr algn="ctr">
                <a:defRPr/>
              </a:pPr>
              <a:r>
                <a:rPr lang="pt-BR" sz="4000" b="1" spc="-150" dirty="0">
                  <a:solidFill>
                    <a:schemeClr val="bg1"/>
                  </a:solidFill>
                  <a:cs typeface="Arial"/>
                </a:rPr>
                <a:t>Relevantes</a:t>
              </a:r>
            </a:p>
          </p:txBody>
        </p:sp>
      </p:grpSp>
      <p:pic>
        <p:nvPicPr>
          <p:cNvPr id="10" name="Gráfico 9" descr="Gráfico de barras estrutura de tópicos">
            <a:extLst>
              <a:ext uri="{FF2B5EF4-FFF2-40B4-BE49-F238E27FC236}">
                <a16:creationId xmlns:a16="http://schemas.microsoft.com/office/drawing/2014/main" id="{5D2620E3-AE25-8CC3-9FCB-A57355FBD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9071" y="1651745"/>
            <a:ext cx="2105295" cy="2105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:w="http://schemas.openxmlformats.org/wordprocessingml/2006/main" xmlns:m="http://schemas.openxmlformats.org/officeDocument/2006/math" xmlns="">
      <p:transition spd="slow" advClick="1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Imagem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1811" y="204575"/>
            <a:ext cx="1248894" cy="416298"/>
          </a:xfrm>
          <a:prstGeom prst="rect">
            <a:avLst/>
          </a:prstGeom>
        </p:spPr>
      </p:pic>
      <p:sp>
        <p:nvSpPr>
          <p:cNvPr id="60" name="Retângulo: Cantos Arredondados 3">
            <a:extLst>
              <a:ext uri="{FF2B5EF4-FFF2-40B4-BE49-F238E27FC236}">
                <a16:creationId xmlns:a16="http://schemas.microsoft.com/office/drawing/2014/main" id="{7F25C253-A7AA-F9E4-4DA5-5BE521784C36}"/>
              </a:ext>
            </a:extLst>
          </p:cNvPr>
          <p:cNvSpPr/>
          <p:nvPr/>
        </p:nvSpPr>
        <p:spPr>
          <a:xfrm>
            <a:off x="-51442" y="-144218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id="{39B980A9-3DCE-F761-F817-22EC65E07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>
            <a:extLst>
              <a:ext uri="{FF2B5EF4-FFF2-40B4-BE49-F238E27FC236}">
                <a16:creationId xmlns:a16="http://schemas.microsoft.com/office/drawing/2014/main" id="{D6A48E9C-248C-5E76-C569-60867500CE38}"/>
              </a:ext>
            </a:extLst>
          </p:cNvPr>
          <p:cNvSpPr txBox="1">
            <a:spLocks/>
          </p:cNvSpPr>
          <p:nvPr/>
        </p:nvSpPr>
        <p:spPr>
          <a:xfrm>
            <a:off x="1549356" y="80616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2800" spc="-150" dirty="0">
                <a:solidFill>
                  <a:schemeClr val="bg1"/>
                </a:solidFill>
                <a:latin typeface="Calibri"/>
              </a:rPr>
              <a:t>Produtos de Maior Relevância</a:t>
            </a:r>
          </a:p>
          <a:p>
            <a:pPr>
              <a:lnSpc>
                <a:spcPct val="80000"/>
              </a:lnSpc>
              <a:defRPr/>
            </a:pPr>
            <a:r>
              <a:rPr lang="pt-BR" sz="2800" spc="-150" dirty="0">
                <a:solidFill>
                  <a:schemeClr val="bg1"/>
                </a:solidFill>
                <a:latin typeface="Calibri"/>
              </a:rPr>
              <a:t> </a:t>
            </a:r>
            <a:r>
              <a:rPr lang="pt-BR" sz="2000" spc="-150" dirty="0">
                <a:solidFill>
                  <a:schemeClr val="tx1"/>
                </a:solidFill>
                <a:latin typeface="Calibri"/>
              </a:rPr>
              <a:t>TOP 10 Medicamentos</a:t>
            </a:r>
            <a:endParaRPr lang="pt-BR" sz="1100" dirty="0">
              <a:solidFill>
                <a:schemeClr val="tx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4E21F59-B6BB-A686-B611-064489B42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825456" y="149387"/>
            <a:ext cx="639360" cy="56296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E540CAE-9FAC-2EF1-FE84-34D238AB9CD3}"/>
              </a:ext>
            </a:extLst>
          </p:cNvPr>
          <p:cNvSpPr txBox="1"/>
          <p:nvPr/>
        </p:nvSpPr>
        <p:spPr bwMode="auto">
          <a:xfrm>
            <a:off x="10993634" y="6556675"/>
            <a:ext cx="134129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rgbClr val="737572"/>
                </a:solidFill>
                <a:latin typeface="Calibri Light" panose="020F0302020204030204" pitchFamily="34" charset="0"/>
                <a:cs typeface="Lato Light"/>
              </a:rPr>
              <a:t>Logo da Rede</a:t>
            </a:r>
            <a:endParaRPr kumimoji="0" lang="pt-BR" sz="1400" b="1" i="0" u="none" strike="noStrike" kern="1200" cap="none" spc="0" normalizeH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cs typeface="Lato Light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84D8B9E-D65D-0627-8AA7-017EFEAAD3D1}"/>
              </a:ext>
            </a:extLst>
          </p:cNvPr>
          <p:cNvGraphicFramePr>
            <a:graphicFrameLocks noGrp="1"/>
          </p:cNvGraphicFramePr>
          <p:nvPr/>
        </p:nvGraphicFramePr>
        <p:xfrm>
          <a:off x="1123237" y="1388104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1509433-44C4-390A-359A-A3A3D48ECA98}"/>
              </a:ext>
            </a:extLst>
          </p:cNvPr>
          <p:cNvGraphicFramePr>
            <a:graphicFrameLocks noGrp="1"/>
          </p:cNvGraphicFramePr>
          <p:nvPr/>
        </p:nvGraphicFramePr>
        <p:xfrm>
          <a:off x="4569000" y="1388104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017AACF8-CDB4-92BA-90C3-F05F77E7B9E7}"/>
              </a:ext>
            </a:extLst>
          </p:cNvPr>
          <p:cNvGraphicFramePr>
            <a:graphicFrameLocks noGrp="1"/>
          </p:cNvGraphicFramePr>
          <p:nvPr/>
        </p:nvGraphicFramePr>
        <p:xfrm>
          <a:off x="8014763" y="1388104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865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68E95AAC-30C7-C99A-22EE-48A2461D38A5}"/>
              </a:ext>
            </a:extLst>
          </p:cNvPr>
          <p:cNvSpPr txBox="1"/>
          <p:nvPr/>
        </p:nvSpPr>
        <p:spPr>
          <a:xfrm>
            <a:off x="2017428" y="1096099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PROPAGADO - MIP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F2F7B87-9608-24A0-C407-504246C67D91}"/>
              </a:ext>
            </a:extLst>
          </p:cNvPr>
          <p:cNvSpPr txBox="1"/>
          <p:nvPr/>
        </p:nvSpPr>
        <p:spPr>
          <a:xfrm>
            <a:off x="5533535" y="1108026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SIMILAR - MIP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7B4448F-75CD-F441-342F-AF809C276510}"/>
              </a:ext>
            </a:extLst>
          </p:cNvPr>
          <p:cNvSpPr txBox="1"/>
          <p:nvPr/>
        </p:nvSpPr>
        <p:spPr>
          <a:xfrm>
            <a:off x="9084853" y="1110616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GENÉRICO - MIP 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0BEADB26-5B40-DDFC-2B07-90F132CF09B1}"/>
              </a:ext>
            </a:extLst>
          </p:cNvPr>
          <p:cNvGraphicFramePr>
            <a:graphicFrameLocks noGrp="1"/>
          </p:cNvGraphicFramePr>
          <p:nvPr/>
        </p:nvGraphicFramePr>
        <p:xfrm>
          <a:off x="1169740" y="4209715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70CE954B-2525-FA0F-061F-5F866E3D1FD7}"/>
              </a:ext>
            </a:extLst>
          </p:cNvPr>
          <p:cNvGraphicFramePr>
            <a:graphicFrameLocks noGrp="1"/>
          </p:cNvGraphicFramePr>
          <p:nvPr/>
        </p:nvGraphicFramePr>
        <p:xfrm>
          <a:off x="4569000" y="4209715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C2073849-A63B-C925-0A9F-3D25E6B861F3}"/>
              </a:ext>
            </a:extLst>
          </p:cNvPr>
          <p:cNvGraphicFramePr>
            <a:graphicFrameLocks noGrp="1"/>
          </p:cNvGraphicFramePr>
          <p:nvPr/>
        </p:nvGraphicFramePr>
        <p:xfrm>
          <a:off x="8014763" y="4209715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2C14BD08-EC6D-35C5-A16E-4077D2CDCD63}"/>
              </a:ext>
            </a:extLst>
          </p:cNvPr>
          <p:cNvSpPr txBox="1"/>
          <p:nvPr/>
        </p:nvSpPr>
        <p:spPr>
          <a:xfrm>
            <a:off x="2017428" y="3901938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PROPAGADO - RX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3F680DE-E55A-990D-3BB5-FDC5CA405891}"/>
              </a:ext>
            </a:extLst>
          </p:cNvPr>
          <p:cNvSpPr txBox="1"/>
          <p:nvPr/>
        </p:nvSpPr>
        <p:spPr>
          <a:xfrm>
            <a:off x="5594299" y="3901937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SIMILAR - RX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43D6921-557E-F7C9-5B53-42B09CDA163C}"/>
              </a:ext>
            </a:extLst>
          </p:cNvPr>
          <p:cNvSpPr txBox="1"/>
          <p:nvPr/>
        </p:nvSpPr>
        <p:spPr>
          <a:xfrm>
            <a:off x="9032858" y="3908390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GENÉRICO - RX </a:t>
            </a:r>
          </a:p>
        </p:txBody>
      </p:sp>
      <p:sp>
        <p:nvSpPr>
          <p:cNvPr id="19" name="CaixaDeTexto 29">
            <a:extLst>
              <a:ext uri="{FF2B5EF4-FFF2-40B4-BE49-F238E27FC236}">
                <a16:creationId xmlns:a16="http://schemas.microsoft.com/office/drawing/2014/main" id="{37B682FE-C2EA-E962-775B-C7766A20E5D4}"/>
              </a:ext>
            </a:extLst>
          </p:cNvPr>
          <p:cNvSpPr txBox="1"/>
          <p:nvPr/>
        </p:nvSpPr>
        <p:spPr bwMode="auto">
          <a:xfrm>
            <a:off x="13372" y="6451487"/>
            <a:ext cx="1483559" cy="579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Fonte – IQVIA / PCP.</a:t>
            </a:r>
          </a:p>
          <a:p>
            <a:pPr lvl="0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MAT </a:t>
            </a:r>
            <a:r>
              <a:rPr lang="pt-BR" sz="900" dirty="0" err="1">
                <a:solidFill>
                  <a:srgbClr val="737572"/>
                </a:solidFill>
                <a:latin typeface="Calibri Light"/>
                <a:cs typeface="Lato Light"/>
              </a:rPr>
              <a:t>xx</a:t>
            </a: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/20xx</a:t>
            </a:r>
            <a:b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</a:br>
            <a:endParaRPr lang="pt-BR" sz="900" dirty="0">
              <a:solidFill>
                <a:srgbClr val="737572"/>
              </a:solidFill>
              <a:latin typeface="Calibri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00685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Imagem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1811" y="204575"/>
            <a:ext cx="1248894" cy="416298"/>
          </a:xfrm>
          <a:prstGeom prst="rect">
            <a:avLst/>
          </a:prstGeom>
        </p:spPr>
      </p:pic>
      <p:sp>
        <p:nvSpPr>
          <p:cNvPr id="60" name="Retângulo: Cantos Arredondados 3">
            <a:extLst>
              <a:ext uri="{FF2B5EF4-FFF2-40B4-BE49-F238E27FC236}">
                <a16:creationId xmlns:a16="http://schemas.microsoft.com/office/drawing/2014/main" id="{7F25C253-A7AA-F9E4-4DA5-5BE521784C36}"/>
              </a:ext>
            </a:extLst>
          </p:cNvPr>
          <p:cNvSpPr/>
          <p:nvPr/>
        </p:nvSpPr>
        <p:spPr>
          <a:xfrm>
            <a:off x="-51442" y="-144218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id="{39B980A9-3DCE-F761-F817-22EC65E07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>
            <a:extLst>
              <a:ext uri="{FF2B5EF4-FFF2-40B4-BE49-F238E27FC236}">
                <a16:creationId xmlns:a16="http://schemas.microsoft.com/office/drawing/2014/main" id="{D6A48E9C-248C-5E76-C569-60867500CE38}"/>
              </a:ext>
            </a:extLst>
          </p:cNvPr>
          <p:cNvSpPr txBox="1">
            <a:spLocks/>
          </p:cNvSpPr>
          <p:nvPr/>
        </p:nvSpPr>
        <p:spPr>
          <a:xfrm>
            <a:off x="1549356" y="80616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2800" spc="-150" dirty="0">
                <a:solidFill>
                  <a:schemeClr val="bg1"/>
                </a:solidFill>
                <a:latin typeface="Calibri"/>
              </a:rPr>
              <a:t>Produtos de Maior Relevância</a:t>
            </a:r>
          </a:p>
          <a:p>
            <a:pPr>
              <a:lnSpc>
                <a:spcPct val="80000"/>
              </a:lnSpc>
              <a:defRPr/>
            </a:pPr>
            <a:r>
              <a:rPr lang="pt-BR" sz="2800" spc="-150" dirty="0">
                <a:solidFill>
                  <a:schemeClr val="bg1"/>
                </a:solidFill>
                <a:latin typeface="Calibri"/>
              </a:rPr>
              <a:t> </a:t>
            </a:r>
            <a:r>
              <a:rPr lang="pt-BR" sz="2000" spc="-150" dirty="0">
                <a:solidFill>
                  <a:schemeClr val="tx1"/>
                </a:solidFill>
                <a:latin typeface="Calibri"/>
              </a:rPr>
              <a:t>TOP 10 Não Medicamentos</a:t>
            </a:r>
            <a:endParaRPr lang="pt-BR" sz="1100" dirty="0">
              <a:solidFill>
                <a:schemeClr val="tx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4E21F59-B6BB-A686-B611-064489B42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825456" y="149387"/>
            <a:ext cx="639360" cy="56296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E540CAE-9FAC-2EF1-FE84-34D238AB9CD3}"/>
              </a:ext>
            </a:extLst>
          </p:cNvPr>
          <p:cNvSpPr txBox="1"/>
          <p:nvPr/>
        </p:nvSpPr>
        <p:spPr bwMode="auto">
          <a:xfrm>
            <a:off x="10850704" y="6319808"/>
            <a:ext cx="134129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rgbClr val="737572"/>
                </a:solidFill>
                <a:latin typeface="Calibri Light" panose="020F0302020204030204" pitchFamily="34" charset="0"/>
                <a:cs typeface="Lato Light"/>
              </a:rPr>
              <a:t>Logo da Rede</a:t>
            </a:r>
            <a:endParaRPr kumimoji="0" lang="pt-BR" sz="1400" b="1" i="0" u="none" strike="noStrike" kern="1200" cap="none" spc="0" normalizeH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cs typeface="Lato Light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84D8B9E-D65D-0627-8AA7-017EFEAAD3D1}"/>
              </a:ext>
            </a:extLst>
          </p:cNvPr>
          <p:cNvGraphicFramePr>
            <a:graphicFrameLocks noGrp="1"/>
          </p:cNvGraphicFramePr>
          <p:nvPr/>
        </p:nvGraphicFramePr>
        <p:xfrm>
          <a:off x="1123237" y="1388104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1509433-44C4-390A-359A-A3A3D48ECA98}"/>
              </a:ext>
            </a:extLst>
          </p:cNvPr>
          <p:cNvGraphicFramePr>
            <a:graphicFrameLocks noGrp="1"/>
          </p:cNvGraphicFramePr>
          <p:nvPr/>
        </p:nvGraphicFramePr>
        <p:xfrm>
          <a:off x="4569000" y="1388104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017AACF8-CDB4-92BA-90C3-F05F77E7B9E7}"/>
              </a:ext>
            </a:extLst>
          </p:cNvPr>
          <p:cNvGraphicFramePr>
            <a:graphicFrameLocks noGrp="1"/>
          </p:cNvGraphicFramePr>
          <p:nvPr/>
        </p:nvGraphicFramePr>
        <p:xfrm>
          <a:off x="8014763" y="1388104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865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68E95AAC-30C7-C99A-22EE-48A2461D38A5}"/>
              </a:ext>
            </a:extLst>
          </p:cNvPr>
          <p:cNvSpPr txBox="1"/>
          <p:nvPr/>
        </p:nvSpPr>
        <p:spPr>
          <a:xfrm>
            <a:off x="2497326" y="1080327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LEITES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F2F7B87-9608-24A0-C407-504246C67D91}"/>
              </a:ext>
            </a:extLst>
          </p:cNvPr>
          <p:cNvSpPr txBox="1"/>
          <p:nvPr/>
        </p:nvSpPr>
        <p:spPr>
          <a:xfrm>
            <a:off x="5722381" y="1079093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CONFEITOS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7B4448F-75CD-F441-342F-AF809C276510}"/>
              </a:ext>
            </a:extLst>
          </p:cNvPr>
          <p:cNvSpPr txBox="1"/>
          <p:nvPr/>
        </p:nvSpPr>
        <p:spPr>
          <a:xfrm>
            <a:off x="9107987" y="1079093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VITAMINAS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0BEADB26-5B40-DDFC-2B07-90F132CF0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271618"/>
              </p:ext>
            </p:extLst>
          </p:nvPr>
        </p:nvGraphicFramePr>
        <p:xfrm>
          <a:off x="3031197" y="4268910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70CE954B-2525-FA0F-061F-5F866E3D1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853337"/>
              </p:ext>
            </p:extLst>
          </p:nvPr>
        </p:nvGraphicFramePr>
        <p:xfrm>
          <a:off x="6430457" y="4268910"/>
          <a:ext cx="3223967" cy="2346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454">
                  <a:extLst>
                    <a:ext uri="{9D8B030D-6E8A-4147-A177-3AD203B41FA5}">
                      <a16:colId xmlns:a16="http://schemas.microsoft.com/office/drawing/2014/main" val="2394517301"/>
                    </a:ext>
                  </a:extLst>
                </a:gridCol>
                <a:gridCol w="1143513">
                  <a:extLst>
                    <a:ext uri="{9D8B030D-6E8A-4147-A177-3AD203B41FA5}">
                      <a16:colId xmlns:a16="http://schemas.microsoft.com/office/drawing/2014/main" val="268595224"/>
                    </a:ext>
                  </a:extLst>
                </a:gridCol>
              </a:tblGrid>
              <a:tr h="184274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PRODUTO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% CRESCIMENTO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1766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80434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4869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6287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09080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23965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14603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4658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0241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9417"/>
                  </a:ext>
                </a:extLst>
              </a:tr>
              <a:tr h="184274"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4910"/>
                  </a:ext>
                </a:extLst>
              </a:tr>
            </a:tbl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2C14BD08-EC6D-35C5-A16E-4077D2CDCD63}"/>
              </a:ext>
            </a:extLst>
          </p:cNvPr>
          <p:cNvSpPr txBox="1"/>
          <p:nvPr/>
        </p:nvSpPr>
        <p:spPr>
          <a:xfrm>
            <a:off x="4023658" y="3959899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HIGIENE PESSOAL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3F680DE-E55A-990D-3BB5-FDC5CA405891}"/>
              </a:ext>
            </a:extLst>
          </p:cNvPr>
          <p:cNvSpPr txBox="1"/>
          <p:nvPr/>
        </p:nvSpPr>
        <p:spPr>
          <a:xfrm>
            <a:off x="7147211" y="3961132"/>
            <a:ext cx="1960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TRATAMENTO DE PELE</a:t>
            </a:r>
          </a:p>
        </p:txBody>
      </p:sp>
      <p:sp>
        <p:nvSpPr>
          <p:cNvPr id="19" name="CaixaDeTexto 29">
            <a:extLst>
              <a:ext uri="{FF2B5EF4-FFF2-40B4-BE49-F238E27FC236}">
                <a16:creationId xmlns:a16="http://schemas.microsoft.com/office/drawing/2014/main" id="{37B682FE-C2EA-E962-775B-C7766A20E5D4}"/>
              </a:ext>
            </a:extLst>
          </p:cNvPr>
          <p:cNvSpPr txBox="1"/>
          <p:nvPr/>
        </p:nvSpPr>
        <p:spPr bwMode="auto">
          <a:xfrm>
            <a:off x="13372" y="6451487"/>
            <a:ext cx="1483559" cy="579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Fonte – IQVIA / PCP.</a:t>
            </a:r>
          </a:p>
          <a:p>
            <a:pPr lvl="0" defTabSz="914217">
              <a:lnSpc>
                <a:spcPct val="120000"/>
              </a:lnSpc>
              <a:defRPr/>
            </a:pP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MAT </a:t>
            </a:r>
            <a:r>
              <a:rPr lang="pt-BR" sz="900" dirty="0" err="1">
                <a:solidFill>
                  <a:srgbClr val="737572"/>
                </a:solidFill>
                <a:latin typeface="Calibri Light"/>
                <a:cs typeface="Lato Light"/>
              </a:rPr>
              <a:t>xx</a:t>
            </a:r>
            <a: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  <a:t>/20xx</a:t>
            </a:r>
            <a:br>
              <a:rPr lang="pt-BR" sz="900" dirty="0">
                <a:solidFill>
                  <a:srgbClr val="737572"/>
                </a:solidFill>
                <a:latin typeface="Calibri Light"/>
                <a:cs typeface="Lato Light"/>
              </a:rPr>
            </a:br>
            <a:endParaRPr lang="pt-BR" sz="900" dirty="0">
              <a:solidFill>
                <a:srgbClr val="737572"/>
              </a:solidFill>
              <a:latin typeface="Calibri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95924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áfico 8"/>
          <p:cNvPicPr>
            <a:picLocks noChangeAspect="1"/>
          </p:cNvPicPr>
          <p:nvPr/>
        </p:nvPicPr>
        <p:blipFill>
          <a:blip r:embed="rId2"/>
          <a:srcRect t="1291"/>
          <a:stretch/>
        </p:blipFill>
        <p:spPr bwMode="auto">
          <a:xfrm>
            <a:off x="4395020" y="-1184735"/>
            <a:ext cx="6052399" cy="8042735"/>
          </a:xfrm>
          <a:prstGeom prst="rect">
            <a:avLst/>
          </a:prstGeom>
        </p:spPr>
      </p:pic>
      <p:grpSp>
        <p:nvGrpSpPr>
          <p:cNvPr id="5" name="Agrupar 7"/>
          <p:cNvGrpSpPr/>
          <p:nvPr/>
        </p:nvGrpSpPr>
        <p:grpSpPr bwMode="auto">
          <a:xfrm>
            <a:off x="3006703" y="1867525"/>
            <a:ext cx="5155336" cy="3122949"/>
            <a:chOff x="2929236" y="1796699"/>
            <a:chExt cx="5155336" cy="3122949"/>
          </a:xfrm>
        </p:grpSpPr>
        <p:sp>
          <p:nvSpPr>
            <p:cNvPr id="6" name="Retângulo 6"/>
            <p:cNvSpPr/>
            <p:nvPr/>
          </p:nvSpPr>
          <p:spPr bwMode="auto">
            <a:xfrm>
              <a:off x="5128180" y="1796699"/>
              <a:ext cx="2770267" cy="3122949"/>
            </a:xfrm>
            <a:prstGeom prst="rect">
              <a:avLst/>
            </a:prstGeom>
            <a:solidFill>
              <a:srgbClr val="0505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 dirty="0"/>
            </a:p>
          </p:txBody>
        </p:sp>
        <p:sp>
          <p:nvSpPr>
            <p:cNvPr id="7" name="CaixaDeTexto 1"/>
            <p:cNvSpPr txBox="1"/>
            <p:nvPr/>
          </p:nvSpPr>
          <p:spPr bwMode="auto">
            <a:xfrm>
              <a:off x="2929236" y="4068891"/>
              <a:ext cx="5155336" cy="833663"/>
            </a:xfrm>
            <a:prstGeom prst="rect">
              <a:avLst/>
            </a:prstGeom>
            <a:noFill/>
          </p:spPr>
          <p:txBody>
            <a:bodyPr wrap="square" lIns="0" tIns="0" rIns="0" bIns="216000" anchor="ctr">
              <a:spAutoFit/>
            </a:bodyPr>
            <a:lstStyle/>
            <a:p>
              <a:pPr algn="ctr">
                <a:defRPr/>
              </a:pPr>
              <a:r>
                <a:rPr lang="pt-BR" sz="4000" b="1" spc="-150" dirty="0">
                  <a:solidFill>
                    <a:schemeClr val="bg1"/>
                  </a:solidFill>
                  <a:ea typeface="Verdana"/>
                  <a:cs typeface="Arial"/>
                </a:rPr>
                <a:t>Indicadores</a:t>
              </a:r>
              <a:endParaRPr lang="pt-BR" sz="4000" b="1" spc="-150" dirty="0">
                <a:solidFill>
                  <a:schemeClr val="bg1"/>
                </a:solidFill>
                <a:cs typeface="Arial"/>
              </a:endParaRPr>
            </a:p>
          </p:txBody>
        </p:sp>
      </p:grpSp>
      <p:pic>
        <p:nvPicPr>
          <p:cNvPr id="3" name="Gráfico 2" descr="Apresentação com gráfico de barras estrutura de tópicos">
            <a:extLst>
              <a:ext uri="{FF2B5EF4-FFF2-40B4-BE49-F238E27FC236}">
                <a16:creationId xmlns:a16="http://schemas.microsoft.com/office/drawing/2014/main" id="{54C58D53-DAA3-2CD7-53C9-BF536F7DB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4875" y="20478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2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:w="http://schemas.openxmlformats.org/wordprocessingml/2006/main" xmlns:m="http://schemas.openxmlformats.org/officeDocument/2006/math" xmlns="">
      <p:transition spd="slow" advClick="1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6DA5EDB-36D4-5E39-0531-206B18A1CE1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08040B27-92E0-DD90-A28C-47693420B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577" y="4095275"/>
            <a:ext cx="5534392" cy="53819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4D8B8D51-4095-5CF1-3298-2EC4E9CAC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699" y="3319368"/>
            <a:ext cx="5525423" cy="538191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770EBC5D-4B75-1A74-7872-DF2AA99F70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109" y="2582314"/>
            <a:ext cx="5537013" cy="53844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51326F1-EEDA-7410-19CC-37EA96122D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444" y="4095020"/>
            <a:ext cx="5537013" cy="53844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68254F-2DD4-099B-50C9-BA2D4C594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444" y="3319368"/>
            <a:ext cx="5537013" cy="55639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F371004-828A-01F4-B055-2231B9A050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444" y="2564366"/>
            <a:ext cx="5537018" cy="556394"/>
          </a:xfrm>
          <a:prstGeom prst="rect">
            <a:avLst/>
          </a:prstGeom>
        </p:spPr>
      </p:pic>
      <p:pic>
        <p:nvPicPr>
          <p:cNvPr id="29" name="Imagem 6">
            <a:extLst>
              <a:ext uri="{FF2B5EF4-FFF2-40B4-BE49-F238E27FC236}">
                <a16:creationId xmlns:a16="http://schemas.microsoft.com/office/drawing/2014/main" id="{FC2F6DB8-5C1E-B7F8-3FF7-A4212C218D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0207986" y="109812"/>
            <a:ext cx="1656141" cy="552047"/>
          </a:xfrm>
          <a:prstGeom prst="rect">
            <a:avLst/>
          </a:prstGeom>
        </p:spPr>
      </p:pic>
      <p:sp>
        <p:nvSpPr>
          <p:cNvPr id="60" name="Retângulo: Cantos Arredondados 3">
            <a:extLst>
              <a:ext uri="{FF2B5EF4-FFF2-40B4-BE49-F238E27FC236}">
                <a16:creationId xmlns:a16="http://schemas.microsoft.com/office/drawing/2014/main" id="{2BA40104-50AD-6E08-0229-BC8B0AE350A8}"/>
              </a:ext>
            </a:extLst>
          </p:cNvPr>
          <p:cNvSpPr/>
          <p:nvPr/>
        </p:nvSpPr>
        <p:spPr>
          <a:xfrm>
            <a:off x="-68367" y="-68367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id="{45DE5839-AE19-3756-2734-4D2899AEC5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>
            <a:extLst>
              <a:ext uri="{FF2B5EF4-FFF2-40B4-BE49-F238E27FC236}">
                <a16:creationId xmlns:a16="http://schemas.microsoft.com/office/drawing/2014/main" id="{C83D87D4-83C5-16FF-A7D5-DE69C3F6B4C5}"/>
              </a:ext>
            </a:extLst>
          </p:cNvPr>
          <p:cNvSpPr txBox="1">
            <a:spLocks/>
          </p:cNvSpPr>
          <p:nvPr/>
        </p:nvSpPr>
        <p:spPr>
          <a:xfrm>
            <a:off x="1540243" y="169319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 dirty="0">
                <a:solidFill>
                  <a:schemeClr val="bg1"/>
                </a:solidFill>
                <a:latin typeface="Calibri"/>
              </a:rPr>
              <a:t>Crescimento B.I.</a:t>
            </a:r>
            <a:endParaRPr lang="pt-BR" sz="1100" dirty="0">
              <a:solidFill>
                <a:schemeClr val="bg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D21F097-BBA4-50B8-9B80-3340F53AD2C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 bwMode="auto">
          <a:xfrm>
            <a:off x="825456" y="149387"/>
            <a:ext cx="639360" cy="56296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3F227C1-8C2C-1628-9F9A-7D757418D4E9}"/>
              </a:ext>
            </a:extLst>
          </p:cNvPr>
          <p:cNvSpPr txBox="1"/>
          <p:nvPr/>
        </p:nvSpPr>
        <p:spPr>
          <a:xfrm>
            <a:off x="0" y="6485671"/>
            <a:ext cx="74300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Plugpharma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5AF3169-8508-0BB0-7414-599D2FCB5CCD}"/>
              </a:ext>
            </a:extLst>
          </p:cNvPr>
          <p:cNvSpPr/>
          <p:nvPr/>
        </p:nvSpPr>
        <p:spPr>
          <a:xfrm>
            <a:off x="340444" y="2569084"/>
            <a:ext cx="5537013" cy="2064382"/>
          </a:xfrm>
          <a:prstGeom prst="rect">
            <a:avLst/>
          </a:prstGeom>
          <a:noFill/>
          <a:ln w="9525">
            <a:solidFill>
              <a:srgbClr val="FF551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3043FC7-1C23-2632-60C3-1E54019C0335}"/>
              </a:ext>
            </a:extLst>
          </p:cNvPr>
          <p:cNvSpPr/>
          <p:nvPr/>
        </p:nvSpPr>
        <p:spPr bwMode="auto">
          <a:xfrm>
            <a:off x="6327114" y="2569084"/>
            <a:ext cx="5537013" cy="2064382"/>
          </a:xfrm>
          <a:prstGeom prst="rect">
            <a:avLst/>
          </a:prstGeom>
          <a:noFill/>
          <a:ln w="9525">
            <a:solidFill>
              <a:srgbClr val="FF551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6DA0126-0136-84CC-E07D-570284DCC592}"/>
              </a:ext>
            </a:extLst>
          </p:cNvPr>
          <p:cNvSpPr txBox="1"/>
          <p:nvPr/>
        </p:nvSpPr>
        <p:spPr>
          <a:xfrm>
            <a:off x="5960257" y="3412899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x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62525607-1746-610E-DAD3-CDC6203A554C}"/>
              </a:ext>
            </a:extLst>
          </p:cNvPr>
          <p:cNvSpPr/>
          <p:nvPr/>
        </p:nvSpPr>
        <p:spPr bwMode="auto">
          <a:xfrm>
            <a:off x="5247979" y="2580094"/>
            <a:ext cx="629473" cy="2053372"/>
          </a:xfrm>
          <a:prstGeom prst="rect">
            <a:avLst/>
          </a:prstGeom>
          <a:noFill/>
          <a:ln w="28575">
            <a:solidFill>
              <a:srgbClr val="FF551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4948B7FE-2DE8-B434-E73E-1BF64F9A45B5}"/>
              </a:ext>
            </a:extLst>
          </p:cNvPr>
          <p:cNvSpPr/>
          <p:nvPr/>
        </p:nvSpPr>
        <p:spPr bwMode="auto">
          <a:xfrm>
            <a:off x="11243851" y="2571834"/>
            <a:ext cx="629473" cy="2061631"/>
          </a:xfrm>
          <a:prstGeom prst="rect">
            <a:avLst/>
          </a:prstGeom>
          <a:noFill/>
          <a:ln w="28575">
            <a:solidFill>
              <a:srgbClr val="FF551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E25F162-3E2A-8FE2-EB2A-AD01545ECE1D}"/>
              </a:ext>
            </a:extLst>
          </p:cNvPr>
          <p:cNvSpPr txBox="1"/>
          <p:nvPr/>
        </p:nvSpPr>
        <p:spPr bwMode="auto">
          <a:xfrm>
            <a:off x="2253903" y="2129523"/>
            <a:ext cx="1710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calibri (corpo)"/>
                <a:ea typeface="Calibri" panose="020F0502020204030204" pitchFamily="34" charset="0"/>
                <a:cs typeface="Calibri" panose="020F0502020204030204" pitchFamily="34" charset="0"/>
              </a:rPr>
              <a:t>Nome da rede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13608C4-7F09-8B67-D358-97F282B056AE}"/>
              </a:ext>
            </a:extLst>
          </p:cNvPr>
          <p:cNvSpPr txBox="1"/>
          <p:nvPr/>
        </p:nvSpPr>
        <p:spPr bwMode="auto">
          <a:xfrm>
            <a:off x="7951423" y="2129523"/>
            <a:ext cx="2933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calibri (corpo)"/>
                <a:ea typeface="Calibri" panose="020F0502020204030204" pitchFamily="34" charset="0"/>
                <a:cs typeface="Calibri" panose="020F0502020204030204" pitchFamily="34" charset="0"/>
              </a:rPr>
              <a:t>Lojas Farmarcas - Estado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7B14163-D88E-0F9F-7578-99EFB9DFA3B5}"/>
              </a:ext>
            </a:extLst>
          </p:cNvPr>
          <p:cNvSpPr txBox="1"/>
          <p:nvPr/>
        </p:nvSpPr>
        <p:spPr bwMode="auto">
          <a:xfrm>
            <a:off x="10719409" y="6443751"/>
            <a:ext cx="134129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rgbClr val="737572"/>
                </a:solidFill>
                <a:latin typeface="Calibri Light" panose="020F0302020204030204" pitchFamily="34" charset="0"/>
                <a:cs typeface="Lato Light"/>
              </a:rPr>
              <a:t>Logo da Rede</a:t>
            </a:r>
            <a:endParaRPr kumimoji="0" lang="pt-BR" sz="1400" b="1" i="0" u="none" strike="noStrike" kern="1200" cap="none" spc="0" normalizeH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22556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3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6DA5EDB-36D4-5E39-0531-206B18A1CE1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Imagem 6">
            <a:extLst>
              <a:ext uri="{FF2B5EF4-FFF2-40B4-BE49-F238E27FC236}">
                <a16:creationId xmlns:a16="http://schemas.microsoft.com/office/drawing/2014/main" id="{FC2F6DB8-5C1E-B7F8-3FF7-A4212C218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207986" y="109812"/>
            <a:ext cx="1656141" cy="552047"/>
          </a:xfrm>
          <a:prstGeom prst="rect">
            <a:avLst/>
          </a:prstGeom>
        </p:spPr>
      </p:pic>
      <p:sp>
        <p:nvSpPr>
          <p:cNvPr id="60" name="Retângulo: Cantos Arredondados 3">
            <a:extLst>
              <a:ext uri="{FF2B5EF4-FFF2-40B4-BE49-F238E27FC236}">
                <a16:creationId xmlns:a16="http://schemas.microsoft.com/office/drawing/2014/main" id="{2BA40104-50AD-6E08-0229-BC8B0AE350A8}"/>
              </a:ext>
            </a:extLst>
          </p:cNvPr>
          <p:cNvSpPr/>
          <p:nvPr/>
        </p:nvSpPr>
        <p:spPr>
          <a:xfrm>
            <a:off x="-68367" y="-68367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id="{45DE5839-AE19-3756-2734-4D2899AEC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>
            <a:extLst>
              <a:ext uri="{FF2B5EF4-FFF2-40B4-BE49-F238E27FC236}">
                <a16:creationId xmlns:a16="http://schemas.microsoft.com/office/drawing/2014/main" id="{C83D87D4-83C5-16FF-A7D5-DE69C3F6B4C5}"/>
              </a:ext>
            </a:extLst>
          </p:cNvPr>
          <p:cNvSpPr txBox="1">
            <a:spLocks/>
          </p:cNvSpPr>
          <p:nvPr/>
        </p:nvSpPr>
        <p:spPr>
          <a:xfrm>
            <a:off x="1540243" y="169319"/>
            <a:ext cx="3361816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 dirty="0">
                <a:solidFill>
                  <a:schemeClr val="bg1"/>
                </a:solidFill>
                <a:latin typeface="Calibri"/>
              </a:rPr>
              <a:t>Faturamento Líquido</a:t>
            </a:r>
            <a:endParaRPr lang="pt-BR" sz="1100" dirty="0">
              <a:solidFill>
                <a:schemeClr val="bg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D21F097-BBA4-50B8-9B80-3340F53AD2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825456" y="149387"/>
            <a:ext cx="639360" cy="56296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3F227C1-8C2C-1628-9F9A-7D757418D4E9}"/>
              </a:ext>
            </a:extLst>
          </p:cNvPr>
          <p:cNvSpPr txBox="1"/>
          <p:nvPr/>
        </p:nvSpPr>
        <p:spPr>
          <a:xfrm>
            <a:off x="0" y="6557876"/>
            <a:ext cx="23495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Plugpharma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04E4F55-0116-005F-5AD2-BFC53B68C890}"/>
              </a:ext>
            </a:extLst>
          </p:cNvPr>
          <p:cNvSpPr txBox="1"/>
          <p:nvPr/>
        </p:nvSpPr>
        <p:spPr bwMode="auto">
          <a:xfrm>
            <a:off x="1960929" y="4579103"/>
            <a:ext cx="998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calibri (corpo)"/>
                <a:ea typeface="Calibri" panose="020F0502020204030204" pitchFamily="34" charset="0"/>
                <a:cs typeface="Calibri" panose="020F0502020204030204" pitchFamily="34" charset="0"/>
              </a:rPr>
              <a:t>+6,18%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F28E9FD-9970-A5C1-B011-A50A2C45B8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0817" y="2770046"/>
            <a:ext cx="6533932" cy="1778428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AF22B8A-299C-F29E-6D0B-751B39E3BA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5136" y="2700472"/>
            <a:ext cx="2395558" cy="1848002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DD236C36-AA0C-20E2-3EA7-90FE0B4E66E0}"/>
              </a:ext>
            </a:extLst>
          </p:cNvPr>
          <p:cNvSpPr txBox="1"/>
          <p:nvPr/>
        </p:nvSpPr>
        <p:spPr bwMode="auto">
          <a:xfrm>
            <a:off x="1433627" y="1894318"/>
            <a:ext cx="181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1" dirty="0">
                <a:latin typeface="calibri (corpo)"/>
                <a:ea typeface="Calibri" panose="020F0502020204030204" pitchFamily="34" charset="0"/>
                <a:cs typeface="Calibri" panose="020F0502020204030204" pitchFamily="34" charset="0"/>
              </a:rPr>
              <a:t>Comparativo TRI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E623A70-E037-1593-76BD-7F372009659D}"/>
              </a:ext>
            </a:extLst>
          </p:cNvPr>
          <p:cNvSpPr txBox="1"/>
          <p:nvPr/>
        </p:nvSpPr>
        <p:spPr bwMode="auto">
          <a:xfrm>
            <a:off x="7139212" y="1894318"/>
            <a:ext cx="1957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1" dirty="0">
                <a:latin typeface="calibri (corpo)"/>
                <a:ea typeface="Calibri" panose="020F0502020204030204" pitchFamily="34" charset="0"/>
                <a:cs typeface="Calibri" panose="020F0502020204030204" pitchFamily="34" charset="0"/>
              </a:rPr>
              <a:t>Comparativo Mês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16710738-849E-C2CE-FD88-13E9D806658E}"/>
              </a:ext>
            </a:extLst>
          </p:cNvPr>
          <p:cNvCxnSpPr>
            <a:cxnSpLocks/>
          </p:cNvCxnSpPr>
          <p:nvPr/>
        </p:nvCxnSpPr>
        <p:spPr bwMode="auto">
          <a:xfrm>
            <a:off x="4133058" y="1617107"/>
            <a:ext cx="0" cy="3419061"/>
          </a:xfrm>
          <a:prstGeom prst="line">
            <a:avLst/>
          </a:prstGeom>
          <a:ln w="28575">
            <a:solidFill>
              <a:srgbClr val="FF55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42C4D8C-354B-2FA4-D440-F245330928BE}"/>
              </a:ext>
            </a:extLst>
          </p:cNvPr>
          <p:cNvSpPr txBox="1"/>
          <p:nvPr/>
        </p:nvSpPr>
        <p:spPr bwMode="auto">
          <a:xfrm>
            <a:off x="5439287" y="4579104"/>
            <a:ext cx="955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calibri (corpo)"/>
                <a:ea typeface="Calibri" panose="020F0502020204030204" pitchFamily="34" charset="0"/>
                <a:cs typeface="Calibri" panose="020F0502020204030204" pitchFamily="34" charset="0"/>
              </a:rPr>
              <a:t>+7,35%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D3B5BBC-B44E-89E3-9C16-B4D092349FDD}"/>
              </a:ext>
            </a:extLst>
          </p:cNvPr>
          <p:cNvSpPr txBox="1"/>
          <p:nvPr/>
        </p:nvSpPr>
        <p:spPr bwMode="auto">
          <a:xfrm>
            <a:off x="7786112" y="4579103"/>
            <a:ext cx="955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calibri (corpo)"/>
                <a:ea typeface="Calibri" panose="020F0502020204030204" pitchFamily="34" charset="0"/>
                <a:cs typeface="Calibri" panose="020F0502020204030204" pitchFamily="34" charset="0"/>
              </a:rPr>
              <a:t>+7,44%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E9D0A0B-C28D-53EC-3401-07B817B9280F}"/>
              </a:ext>
            </a:extLst>
          </p:cNvPr>
          <p:cNvSpPr txBox="1"/>
          <p:nvPr/>
        </p:nvSpPr>
        <p:spPr bwMode="auto">
          <a:xfrm>
            <a:off x="10132938" y="4579103"/>
            <a:ext cx="955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calibri (corpo)"/>
                <a:ea typeface="Calibri" panose="020F0502020204030204" pitchFamily="34" charset="0"/>
                <a:cs typeface="Calibri" panose="020F0502020204030204" pitchFamily="34" charset="0"/>
              </a:rPr>
              <a:t>+4,06%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6B4699A8-B9A4-1323-4911-4BB68190BF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2955" y="5159436"/>
            <a:ext cx="1273340" cy="20598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1B9EB0D-3AFB-7D8F-6E82-F9F2BCAFC95C}"/>
              </a:ext>
            </a:extLst>
          </p:cNvPr>
          <p:cNvSpPr txBox="1"/>
          <p:nvPr/>
        </p:nvSpPr>
        <p:spPr bwMode="auto">
          <a:xfrm>
            <a:off x="10719409" y="6443751"/>
            <a:ext cx="134129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rgbClr val="737572"/>
                </a:solidFill>
                <a:latin typeface="Calibri Light" panose="020F0302020204030204" pitchFamily="34" charset="0"/>
                <a:cs typeface="Lato Light"/>
              </a:rPr>
              <a:t>Logo da Rede</a:t>
            </a:r>
            <a:endParaRPr kumimoji="0" lang="pt-BR" sz="1400" b="1" i="0" u="none" strike="noStrike" kern="1200" cap="none" spc="0" normalizeH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76594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3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6DA5EDB-36D4-5E39-0531-206B18A1CE1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Imagem 6">
            <a:extLst>
              <a:ext uri="{FF2B5EF4-FFF2-40B4-BE49-F238E27FC236}">
                <a16:creationId xmlns:a16="http://schemas.microsoft.com/office/drawing/2014/main" id="{FC2F6DB8-5C1E-B7F8-3FF7-A4212C218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207986" y="109812"/>
            <a:ext cx="1656141" cy="552047"/>
          </a:xfrm>
          <a:prstGeom prst="rect">
            <a:avLst/>
          </a:prstGeom>
        </p:spPr>
      </p:pic>
      <p:sp>
        <p:nvSpPr>
          <p:cNvPr id="60" name="Retângulo: Cantos Arredondados 3">
            <a:extLst>
              <a:ext uri="{FF2B5EF4-FFF2-40B4-BE49-F238E27FC236}">
                <a16:creationId xmlns:a16="http://schemas.microsoft.com/office/drawing/2014/main" id="{2BA40104-50AD-6E08-0229-BC8B0AE350A8}"/>
              </a:ext>
            </a:extLst>
          </p:cNvPr>
          <p:cNvSpPr/>
          <p:nvPr/>
        </p:nvSpPr>
        <p:spPr>
          <a:xfrm>
            <a:off x="-68367" y="-68367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id="{45DE5839-AE19-3756-2734-4D2899AEC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>
            <a:extLst>
              <a:ext uri="{FF2B5EF4-FFF2-40B4-BE49-F238E27FC236}">
                <a16:creationId xmlns:a16="http://schemas.microsoft.com/office/drawing/2014/main" id="{C83D87D4-83C5-16FF-A7D5-DE69C3F6B4C5}"/>
              </a:ext>
            </a:extLst>
          </p:cNvPr>
          <p:cNvSpPr txBox="1">
            <a:spLocks/>
          </p:cNvSpPr>
          <p:nvPr/>
        </p:nvSpPr>
        <p:spPr>
          <a:xfrm>
            <a:off x="1540243" y="169319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 dirty="0">
                <a:solidFill>
                  <a:schemeClr val="bg1"/>
                </a:solidFill>
                <a:latin typeface="Calibri"/>
              </a:rPr>
              <a:t>Classe de Faturamento – PB e PE</a:t>
            </a:r>
            <a:endParaRPr lang="pt-BR" sz="1100" dirty="0">
              <a:solidFill>
                <a:schemeClr val="bg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D21F097-BBA4-50B8-9B80-3340F53AD2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825456" y="149387"/>
            <a:ext cx="639360" cy="56296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3F227C1-8C2C-1628-9F9A-7D757418D4E9}"/>
              </a:ext>
            </a:extLst>
          </p:cNvPr>
          <p:cNvSpPr txBox="1"/>
          <p:nvPr/>
        </p:nvSpPr>
        <p:spPr>
          <a:xfrm>
            <a:off x="131295" y="6479754"/>
            <a:ext cx="23495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Plugpharma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8310227-C7E6-42E8-1499-3D3DD54D588F}"/>
              </a:ext>
            </a:extLst>
          </p:cNvPr>
          <p:cNvSpPr txBox="1"/>
          <p:nvPr/>
        </p:nvSpPr>
        <p:spPr bwMode="auto">
          <a:xfrm>
            <a:off x="5854148" y="5412742"/>
            <a:ext cx="3548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- </a:t>
            </a: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ITAPORANGA PRODUTOS FARMACEUTICOS LTDA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049AB26-0603-FDB1-51D5-55FC9F43ED07}"/>
              </a:ext>
            </a:extLst>
          </p:cNvPr>
          <p:cNvSpPr txBox="1"/>
          <p:nvPr/>
        </p:nvSpPr>
        <p:spPr bwMode="auto">
          <a:xfrm>
            <a:off x="5854148" y="5748510"/>
            <a:ext cx="6092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 - </a:t>
            </a: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COMERCIAL FARMACEUTICA ALVES &amp; ALVES LTDA | GENIEZER PEREIRA &amp; CIA LTDA - MATRIZ</a:t>
            </a:r>
          </a:p>
        </p:txBody>
      </p:sp>
      <p:pic>
        <p:nvPicPr>
          <p:cNvPr id="19" name="Imagem 18" descr="Tabela&#10;&#10;Descrição gerada automaticamente">
            <a:extLst>
              <a:ext uri="{FF2B5EF4-FFF2-40B4-BE49-F238E27FC236}">
                <a16:creationId xmlns:a16="http://schemas.microsoft.com/office/drawing/2014/main" id="{04EDC7F8-2B41-BC63-3F43-3CA4058B6C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8942" y="2456028"/>
            <a:ext cx="2778088" cy="1638166"/>
          </a:xfrm>
          <a:prstGeom prst="rect">
            <a:avLst/>
          </a:prstGeom>
          <a:ln>
            <a:solidFill>
              <a:srgbClr val="FF5510"/>
            </a:solidFill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9E4D048-7B62-5DA1-3F4B-E21AEE4BBA98}"/>
              </a:ext>
            </a:extLst>
          </p:cNvPr>
          <p:cNvSpPr txBox="1"/>
          <p:nvPr/>
        </p:nvSpPr>
        <p:spPr bwMode="auto">
          <a:xfrm>
            <a:off x="4332830" y="3121223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X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95E5B11-917F-BABB-AF4E-5DA30FA40BDA}"/>
              </a:ext>
            </a:extLst>
          </p:cNvPr>
          <p:cNvSpPr txBox="1"/>
          <p:nvPr/>
        </p:nvSpPr>
        <p:spPr bwMode="auto">
          <a:xfrm>
            <a:off x="10719409" y="6443751"/>
            <a:ext cx="134129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>
                <a:solidFill>
                  <a:srgbClr val="737572"/>
                </a:solidFill>
                <a:latin typeface="Calibri Light" panose="020F0302020204030204" pitchFamily="34" charset="0"/>
                <a:cs typeface="Lato Light"/>
              </a:rPr>
              <a:t>Logo da Rede</a:t>
            </a:r>
            <a:endParaRPr kumimoji="0" lang="pt-BR" sz="1400" b="1" i="0" u="none" strike="noStrike" kern="1200" cap="none" spc="0" normalizeH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cs typeface="Lato Light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FD68EDCA-6A1A-C337-5A44-0CCB32FCA6AB}"/>
              </a:ext>
            </a:extLst>
          </p:cNvPr>
          <p:cNvGraphicFramePr/>
          <p:nvPr/>
        </p:nvGraphicFramePr>
        <p:xfrm>
          <a:off x="1014293" y="1761685"/>
          <a:ext cx="2778088" cy="3061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EEE9DDE7-BAF9-BDD3-37F8-236BB6C00E95}"/>
              </a:ext>
            </a:extLst>
          </p:cNvPr>
          <p:cNvGraphicFramePr/>
          <p:nvPr/>
        </p:nvGraphicFramePr>
        <p:xfrm>
          <a:off x="5178172" y="1747872"/>
          <a:ext cx="2778088" cy="3061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69823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3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áfico 8"/>
          <p:cNvPicPr>
            <a:picLocks noChangeAspect="1"/>
          </p:cNvPicPr>
          <p:nvPr/>
        </p:nvPicPr>
        <p:blipFill>
          <a:blip r:embed="rId2"/>
          <a:srcRect t="1291"/>
          <a:stretch/>
        </p:blipFill>
        <p:spPr bwMode="auto">
          <a:xfrm>
            <a:off x="4442645" y="-1184735"/>
            <a:ext cx="6052399" cy="8042735"/>
          </a:xfrm>
          <a:prstGeom prst="rect">
            <a:avLst/>
          </a:prstGeom>
        </p:spPr>
      </p:pic>
      <p:grpSp>
        <p:nvGrpSpPr>
          <p:cNvPr id="5" name="Agrupar 7"/>
          <p:cNvGrpSpPr/>
          <p:nvPr/>
        </p:nvGrpSpPr>
        <p:grpSpPr bwMode="auto">
          <a:xfrm>
            <a:off x="3328431" y="1867525"/>
            <a:ext cx="5155336" cy="3122949"/>
            <a:chOff x="3507540" y="1796699"/>
            <a:chExt cx="5155336" cy="3122949"/>
          </a:xfrm>
        </p:grpSpPr>
        <p:sp>
          <p:nvSpPr>
            <p:cNvPr id="6" name="Retângulo 6"/>
            <p:cNvSpPr/>
            <p:nvPr/>
          </p:nvSpPr>
          <p:spPr bwMode="auto">
            <a:xfrm>
              <a:off x="5166280" y="1796699"/>
              <a:ext cx="2770267" cy="3122949"/>
            </a:xfrm>
            <a:prstGeom prst="rect">
              <a:avLst/>
            </a:prstGeom>
            <a:solidFill>
              <a:srgbClr val="0505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 dirty="0"/>
            </a:p>
          </p:txBody>
        </p:sp>
        <p:sp>
          <p:nvSpPr>
            <p:cNvPr id="7" name="CaixaDeTexto 1"/>
            <p:cNvSpPr txBox="1"/>
            <p:nvPr/>
          </p:nvSpPr>
          <p:spPr bwMode="auto">
            <a:xfrm>
              <a:off x="3507540" y="3892192"/>
              <a:ext cx="5155336" cy="833663"/>
            </a:xfrm>
            <a:prstGeom prst="rect">
              <a:avLst/>
            </a:prstGeom>
            <a:noFill/>
          </p:spPr>
          <p:txBody>
            <a:bodyPr wrap="square" lIns="0" tIns="0" rIns="0" bIns="216000" anchor="ctr">
              <a:spAutoFit/>
            </a:bodyPr>
            <a:lstStyle/>
            <a:p>
              <a:pPr algn="ctr">
                <a:defRPr/>
              </a:pPr>
              <a:r>
                <a:rPr lang="pt-BR" sz="4000" b="1" spc="-150" dirty="0">
                  <a:solidFill>
                    <a:schemeClr val="bg1"/>
                  </a:solidFill>
                  <a:ea typeface="Verdana"/>
                  <a:cs typeface="Arial"/>
                </a:rPr>
                <a:t>Desempenhos</a:t>
              </a:r>
            </a:p>
          </p:txBody>
        </p:sp>
      </p:grpSp>
      <p:pic>
        <p:nvPicPr>
          <p:cNvPr id="8" name="Gráfico 7" descr="Peças de quebra-cabeça estrutura de tópicos">
            <a:extLst>
              <a:ext uri="{FF2B5EF4-FFF2-40B4-BE49-F238E27FC236}">
                <a16:creationId xmlns:a16="http://schemas.microsoft.com/office/drawing/2014/main" id="{B2CE70B3-FFDE-65BE-1EC8-39F3E91D1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7171" y="1871446"/>
            <a:ext cx="2196346" cy="219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:w="http://schemas.openxmlformats.org/wordprocessingml/2006/main" xmlns:m="http://schemas.openxmlformats.org/officeDocument/2006/math" xmlns="">
      <p:transition spd="slow" advClick="1">
        <p:push dir="u"/>
      </p:transition>
    </mc:Fallback>
  </mc:AlternateContent>
</p:sld>
</file>

<file path=docProps/app.xml><?xml version="1.0" encoding="utf-8"?>
<Properties xmlns="http://schemas.openxmlformats.org/officeDocument/2006/extended-properties" xmlns:vt="http://schemas.openxmlformats.org/officeDocument/2006/docPropsVTypes">
  <TotalTime>38828</TotalTime>
  <Words>1025</Words>
  <Application>Microsoft Office PowerPoint</Application>
  <PresentationFormat>Widescreen</PresentationFormat>
  <Paragraphs>293</Paragraphs>
  <Slides>33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calibri (corpo)</vt:lpstr>
      <vt:lpstr>calibri (corpo)</vt:lpstr>
      <vt:lpstr>Calibri Light</vt:lpstr>
      <vt:lpstr>Lato Light</vt:lpstr>
      <vt:lpstr>Rubik Medium</vt:lpstr>
      <vt:lpstr>Tahoma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Nossa pauta de hoje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Live do Edison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Lucas Moreira</dc:creator>
  <cp:lastModifiedBy>Mariane Santos</cp:lastModifiedBy>
  <cp:revision>305</cp:revision>
  <dcterms:created xsi:type="dcterms:W3CDTF">2021-05-03T13:04:57Z</dcterms:created>
  <dcterms:modified xsi:type="dcterms:W3CDTF">2024-07-12T16:15:02Z</dcterms:modified>
</cp:coreProperties>
</file>