
<file path=[Content_Types].xml><?xml version="1.0" encoding="utf-8"?>
<Types xmlns="http://schemas.openxmlformats.org/package/2006/content-types">
  <Default Extension="svg" ContentType="image/svg+xml"/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7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4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notesSlides/notesSlide12.xml" ContentType="application/vnd.openxmlformats-officedocument.presentationml.notesSlide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18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2192000" cy="6858000"/>
  <p:notesSz cx="6858000" cy="9144000"/>
  <p:defaultTextStyle>
    <a:defPPr>
      <a:defRPr lang="pt-BR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howGuides="1" snapToGrid="0">
      <p:cViewPr varScale="1">
        <p:scale>
          <a:sx n="63" d="100"/>
          <a:sy n="63" d="100"/>
        </p:scale>
        <p:origin x="804" y="72"/>
      </p:cViewPr>
      <p:guideLst>
        <p:guide pos="2160" orient="horz"/>
        <p:guide pos="384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 /><Relationship Id="rId20" Type="http://schemas.openxmlformats.org/officeDocument/2006/relationships/tableStyles" Target="tableStyles.xml" /><Relationship Id="rId21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1C62D53-6066-41AC-812A-25310DCF6BEE}" type="datetimeFigureOut">
              <a:rPr lang="pt-BR"/>
              <a:t>09/01/2025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47455D4-4139-4AD5-AB30-C779F612C690}" type="slidenum">
              <a:rPr lang="pt-BR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3AF70C9-DF0D-AC7F-24AE-5F0E4CA5B5C7}" type="slidenum">
              <a:rPr/>
              <a:t/>
            </a:fld>
            <a:endParaRPr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B90BCED-FFD3-3C44-DAA5-2F0633A145B3}" type="slidenum">
              <a:rPr/>
              <a:t/>
            </a:fld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8D3A66A-7770-D06B-E861-489E08489E80}" type="slidenum">
              <a:rPr/>
              <a:t/>
            </a:fld>
            <a:endParaRPr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2983727-DA52-C188-A9D8-576203FDCE0E}" type="slidenum">
              <a:rPr/>
              <a:t/>
            </a:fld>
            <a:endParaRPr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FB383F3-F697-3352-EA71-1E1FF4350278}" type="slidenum">
              <a:rPr/>
              <a:t/>
            </a:fld>
            <a:endParaRPr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8" name="Google Shape;188;p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89" name="Google Shape;189;p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BDCCA0D-5F6C-EC2A-76A5-B86EBFF531ED}" type="slidenum">
              <a:rPr/>
              <a:t/>
            </a:fld>
            <a:endParaRPr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25A7C62-816B-2691-934B-335E4E8743D0}" type="slidenum">
              <a:rPr/>
              <a:t/>
            </a:fld>
            <a:endParaRPr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742CCB-514A-CAC0-6319-17699CFFEB1B}" type="slidenum">
              <a:rPr/>
              <a:t/>
            </a:fld>
            <a:endParaRPr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258FF03-ABB8-902F-6D05-934790A6DF31}" type="slidenum">
              <a:rPr/>
              <a:t/>
            </a:fld>
            <a:endParaRPr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A1EE56E-7550-4AED-60A7-988F62988F93}" type="slidenum">
              <a:rPr/>
              <a:t/>
            </a:fld>
            <a:endParaRPr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8" name="Google Shape;188;p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89" name="Google Shape;189;p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3FF87DD-12CF-1876-82A4-9060167616B5}" type="slidenum">
              <a:rPr/>
              <a:t/>
            </a:fld>
            <a:endParaRPr/>
          </a:p>
        </p:txBody>
      </p:sp>
    </p:spTree>
  </p:cSld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DD82DB2-A461-3E86-F086-D600C9B32CBF}" type="slidenum">
              <a:rPr/>
              <a:t/>
            </a:fld>
            <a:endParaRPr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media1.svg"/><Relationship Id="rId4" Type="http://schemas.openxmlformats.org/officeDocument/2006/relationships/image" Target="../media/image2.png"/><Relationship Id="rId5" Type="http://schemas.openxmlformats.org/officeDocument/2006/relationships/image" Target="../media/media2.svg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media3.svg"/><Relationship Id="rId4" Type="http://schemas.openxmlformats.org/officeDocument/2006/relationships/image" Target="../media/image4.png"/><Relationship Id="rId5" Type="http://schemas.openxmlformats.org/officeDocument/2006/relationships/image" Target="../media/media4.svg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media5.sv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media6.svg"/><Relationship Id="rId4" Type="http://schemas.openxmlformats.org/officeDocument/2006/relationships/image" Target="../media/image7.png"/><Relationship Id="rId5" Type="http://schemas.openxmlformats.org/officeDocument/2006/relationships/image" Target="../media/media7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Slide de Títu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pt-BR"/>
              <a:t>Clique para editar o estilo do subtítulo Mestre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C27B0B6-D35B-42C1-A7D9-44D38195BB4F}" type="datetimeFigureOut">
              <a:rPr lang="pt-BR"/>
              <a:t>23/01/2025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9EECB8F-36E0-4913-9719-5BAF2A0070B3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ítulo e Conteúd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C27B0B6-D35B-42C1-A7D9-44D38195BB4F}" type="datetimeFigureOut">
              <a:rPr lang="pt-BR"/>
              <a:t>23/01/2025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9EECB8F-36E0-4913-9719-5BAF2A0070B3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Cabeçalho da Seçã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C27B0B6-D35B-42C1-A7D9-44D38195BB4F}" type="datetimeFigureOut">
              <a:rPr lang="pt-BR"/>
              <a:t>23/01/2025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9EECB8F-36E0-4913-9719-5BAF2A0070B3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Duas Partes de Conteúd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C27B0B6-D35B-42C1-A7D9-44D38195BB4F}" type="datetimeFigureOut">
              <a:rPr lang="pt-BR"/>
              <a:t>23/01/2025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9EECB8F-36E0-4913-9719-5BAF2A0070B3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açã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C27B0B6-D35B-42C1-A7D9-44D38195BB4F}" type="datetimeFigureOut">
              <a:rPr lang="pt-BR"/>
              <a:t>23/01/2025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9EECB8F-36E0-4913-9719-5BAF2A0070B3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Somente Títu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C27B0B6-D35B-42C1-A7D9-44D38195BB4F}" type="datetimeFigureOut">
              <a:rPr lang="pt-BR"/>
              <a:t>23/01/2025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9EECB8F-36E0-4913-9719-5BAF2A0070B3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Em Branc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C27B0B6-D35B-42C1-A7D9-44D38195BB4F}" type="datetimeFigureOut">
              <a:rPr lang="pt-BR"/>
              <a:t>23/01/2025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9EECB8F-36E0-4913-9719-5BAF2A0070B3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údo com Legenda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C27B0B6-D35B-42C1-A7D9-44D38195BB4F}" type="datetimeFigureOut">
              <a:rPr lang="pt-BR"/>
              <a:t>23/01/2025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9EECB8F-36E0-4913-9719-5BAF2A0070B3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Imagem com Legenda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C27B0B6-D35B-42C1-A7D9-44D38195BB4F}" type="datetimeFigureOut">
              <a:rPr lang="pt-BR"/>
              <a:t>23/01/2025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9EECB8F-36E0-4913-9719-5BAF2A0070B3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ítulo e Texto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C27B0B6-D35B-42C1-A7D9-44D38195BB4F}" type="datetimeFigureOut">
              <a:rPr lang="pt-BR"/>
              <a:t>23/01/2025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9EECB8F-36E0-4913-9719-5BAF2A0070B3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Texto e Título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C27B0B6-D35B-42C1-A7D9-44D38195BB4F}" type="datetimeFigureOut">
              <a:rPr lang="pt-BR"/>
              <a:t>23/01/2025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9EECB8F-36E0-4913-9719-5BAF2A0070B3}" type="slidenum">
              <a:rPr lang="pt-BR"/>
              <a:t>&lt;#&gt;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userDrawn="1">
  <p:cSld name="ABERTURA PPT">
    <p:bg>
      <p:bgPr shadeToTitle="0">
        <a:solidFill>
          <a:srgbClr val="050505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 bwMode="auto">
          <a:xfrm>
            <a:off x="1180040" y="1656642"/>
            <a:ext cx="7056688" cy="2878138"/>
          </a:xfrm>
        </p:spPr>
        <p:txBody>
          <a:bodyPr lIns="0" tIns="0" rIns="0" bIns="0">
            <a:noAutofit/>
          </a:bodyPr>
          <a:lstStyle>
            <a:lvl1pPr>
              <a:lnSpc>
                <a:spcPct val="70000"/>
              </a:lnSpc>
              <a:defRPr sz="8000" b="0" spc="-14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pt-BR"/>
              <a:t>Título</a:t>
            </a:r>
            <a:br>
              <a:rPr lang="pt-BR"/>
            </a:br>
            <a:r>
              <a:rPr lang="pt-BR"/>
              <a:t>de Abertura</a:t>
            </a:r>
            <a:endParaRPr/>
          </a:p>
        </p:txBody>
      </p:sp>
      <p:pic>
        <p:nvPicPr>
          <p:cNvPr id="14" name="Gráfico 13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2533" r="0" b="2349"/>
          <a:stretch/>
        </p:blipFill>
        <p:spPr bwMode="auto">
          <a:xfrm>
            <a:off x="7859713" y="-1"/>
            <a:ext cx="3632655" cy="6858001"/>
          </a:xfrm>
          <a:prstGeom prst="rect">
            <a:avLst/>
          </a:prstGeom>
        </p:spPr>
      </p:pic>
      <p:pic>
        <p:nvPicPr>
          <p:cNvPr id="15" name="Gráfico 14"/>
          <p:cNvPicPr>
            <a:picLocks noChangeAspect="1"/>
          </p:cNvPicPr>
          <p:nvPr userDrawn="1"/>
        </p:nvPicPr>
        <p:blipFill>
          <a:blip r:embed="rId2"/>
          <a:srcRect l="0" t="2533" r="0" b="2349"/>
          <a:stretch/>
        </p:blipFill>
        <p:spPr bwMode="auto">
          <a:xfrm>
            <a:off x="8111056" y="-1"/>
            <a:ext cx="3632655" cy="6858001"/>
          </a:xfrm>
          <a:prstGeom prst="rect">
            <a:avLst/>
          </a:prstGeom>
        </p:spPr>
      </p:pic>
      <p:pic>
        <p:nvPicPr>
          <p:cNvPr id="16" name="Gráfico 15"/>
          <p:cNvPicPr>
            <a:picLocks noChangeAspect="1"/>
          </p:cNvPicPr>
          <p:nvPr userDrawn="1"/>
        </p:nvPicPr>
        <p:blipFill>
          <a:blip r:embed="rId2"/>
          <a:srcRect l="0" t="2533" r="0" b="2349"/>
          <a:stretch/>
        </p:blipFill>
        <p:spPr bwMode="auto">
          <a:xfrm>
            <a:off x="8362399" y="-1"/>
            <a:ext cx="3632655" cy="6858001"/>
          </a:xfrm>
          <a:prstGeom prst="rect">
            <a:avLst/>
          </a:prstGeom>
        </p:spPr>
      </p:pic>
      <p:pic>
        <p:nvPicPr>
          <p:cNvPr id="25" name="Gráfico 24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 bwMode="auto">
          <a:xfrm>
            <a:off x="1180040" y="5921875"/>
            <a:ext cx="1080000" cy="1479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userDrawn="1">
  <p:cSld name="1_IMAGEM - MOD.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" name="Gráfico 14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 bwMode="auto">
          <a:xfrm>
            <a:off x="10308724" y="5921875"/>
            <a:ext cx="1080000" cy="147930"/>
          </a:xfrm>
          <a:prstGeom prst="rect">
            <a:avLst/>
          </a:prstGeom>
        </p:spPr>
      </p:pic>
      <p:pic>
        <p:nvPicPr>
          <p:cNvPr id="16" name="Gráfico 15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61290"/>
          <a:stretch/>
        </p:blipFill>
        <p:spPr bwMode="auto">
          <a:xfrm>
            <a:off x="8927690" y="5973096"/>
            <a:ext cx="1159377" cy="8849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userDrawn="1">
  <p:cSld name="FECHAMENTO">
    <p:bg>
      <p:bgPr shadeToTitle="0">
        <a:solidFill>
          <a:srgbClr val="050505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Gráfico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4594371" y="3223319"/>
            <a:ext cx="3003259" cy="4113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userDrawn="1">
  <p:cSld name="CONTEUDO - MOD.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1379541" y="469902"/>
            <a:ext cx="7831138" cy="587375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70000"/>
              </a:lnSpc>
              <a:defRPr sz="2550" b="1" spc="-113">
                <a:latin typeface="+mn-lt"/>
              </a:defRPr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17" name="Espaço Reservado para Texto 16"/>
          <p:cNvSpPr>
            <a:spLocks noGrp="1"/>
          </p:cNvSpPr>
          <p:nvPr>
            <p:ph type="body" sz="quarter" idx="10"/>
          </p:nvPr>
        </p:nvSpPr>
        <p:spPr bwMode="auto">
          <a:xfrm>
            <a:off x="1379538" y="1600203"/>
            <a:ext cx="10009187" cy="39624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1125"/>
              </a:spcAft>
              <a:buNone/>
              <a:defRPr sz="1450" spc="-28"/>
            </a:lvl1pPr>
            <a:lvl2pPr marL="257182" indent="0">
              <a:buNone/>
              <a:defRPr/>
            </a:lvl2pPr>
            <a:lvl3pPr marL="514363" indent="0">
              <a:buNone/>
              <a:defRPr/>
            </a:lvl3pPr>
            <a:lvl4pPr marL="771544" indent="0">
              <a:buNone/>
              <a:defRPr/>
            </a:lvl4pPr>
            <a:lvl5pPr marL="1028726" indent="0">
              <a:buNone/>
              <a:defRPr/>
            </a:lvl5pPr>
          </a:lstStyle>
          <a:p>
            <a:pPr lvl="0">
              <a:defRPr/>
            </a:pPr>
            <a:endParaRPr lang="pt-BR"/>
          </a:p>
        </p:txBody>
      </p:sp>
      <p:pic>
        <p:nvPicPr>
          <p:cNvPr id="28" name="Gráfico 2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 bwMode="auto">
          <a:xfrm rot="16199999" flipH="1">
            <a:off x="273985" y="255917"/>
            <a:ext cx="1139241" cy="627410"/>
          </a:xfrm>
          <a:prstGeom prst="rect">
            <a:avLst/>
          </a:prstGeom>
        </p:spPr>
      </p:pic>
      <p:pic>
        <p:nvPicPr>
          <p:cNvPr id="14" name="Gráfico 13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10308726" y="5921878"/>
            <a:ext cx="1080000" cy="147930"/>
          </a:xfrm>
          <a:prstGeom prst="rect">
            <a:avLst/>
          </a:prstGeom>
        </p:spPr>
      </p:pic>
      <p:pic>
        <p:nvPicPr>
          <p:cNvPr id="18" name="Gráfico 17"/>
          <p:cNvPicPr>
            <a:picLocks noChangeAspect="1"/>
          </p:cNvPicPr>
          <p:nvPr userDrawn="1"/>
        </p:nvPicPr>
        <p:blipFill>
          <a:blip r:embed="rId5"/>
          <a:srcRect l="0" t="0" r="0" b="61290"/>
          <a:stretch/>
        </p:blipFill>
        <p:spPr bwMode="auto">
          <a:xfrm>
            <a:off x="8927691" y="5973097"/>
            <a:ext cx="1159378" cy="8849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userDrawn="1">
  <p:cSld name="CONTEUDO - MOD. 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1379537" y="469900"/>
            <a:ext cx="7831137" cy="587375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70000"/>
              </a:lnSpc>
              <a:defRPr sz="4500" b="1" spc="-200">
                <a:latin typeface="+mn-lt"/>
              </a:defRPr>
            </a:lvl1pPr>
          </a:lstStyle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pic>
        <p:nvPicPr>
          <p:cNvPr id="28" name="Gráfico 2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 rot="16199999" flipH="1">
            <a:off x="273979" y="255917"/>
            <a:ext cx="1139241" cy="627409"/>
          </a:xfrm>
          <a:prstGeom prst="rect">
            <a:avLst/>
          </a:prstGeom>
        </p:spPr>
      </p:pic>
      <p:sp>
        <p:nvSpPr>
          <p:cNvPr id="8" name="Espaço Reservado para Texto 16"/>
          <p:cNvSpPr>
            <a:spLocks noGrp="1"/>
          </p:cNvSpPr>
          <p:nvPr>
            <p:ph type="body" sz="quarter" idx="10"/>
          </p:nvPr>
        </p:nvSpPr>
        <p:spPr bwMode="auto">
          <a:xfrm>
            <a:off x="1379537" y="1600200"/>
            <a:ext cx="4752976" cy="395287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2000"/>
              </a:spcAft>
              <a:buNone/>
              <a:defRPr sz="2600" spc="-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>
              <a:defRPr/>
            </a:pPr>
            <a:endParaRPr lang="pt-BR"/>
          </a:p>
        </p:txBody>
      </p:sp>
      <p:sp>
        <p:nvSpPr>
          <p:cNvPr id="4" name="Espaço Reservado para Imagem 3"/>
          <p:cNvSpPr>
            <a:spLocks noGrp="1"/>
          </p:cNvSpPr>
          <p:nvPr>
            <p:ph type="pic" sz="quarter" idx="11"/>
          </p:nvPr>
        </p:nvSpPr>
        <p:spPr bwMode="auto">
          <a:xfrm>
            <a:off x="6617109" y="1600200"/>
            <a:ext cx="4752976" cy="39526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>
              <a:defRPr/>
            </a:pPr>
            <a:endParaRPr lang="pt-BR"/>
          </a:p>
        </p:txBody>
      </p:sp>
      <p:pic>
        <p:nvPicPr>
          <p:cNvPr id="14" name="Gráfico 13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308724" y="5921875"/>
            <a:ext cx="1080000" cy="147930"/>
          </a:xfrm>
          <a:prstGeom prst="rect">
            <a:avLst/>
          </a:prstGeom>
        </p:spPr>
      </p:pic>
      <p:pic>
        <p:nvPicPr>
          <p:cNvPr id="15" name="Gráfico 14"/>
          <p:cNvPicPr>
            <a:picLocks noChangeAspect="1"/>
          </p:cNvPicPr>
          <p:nvPr userDrawn="1"/>
        </p:nvPicPr>
        <p:blipFill>
          <a:blip r:embed="rId4"/>
          <a:srcRect l="0" t="0" r="0" b="61290"/>
          <a:stretch/>
        </p:blipFill>
        <p:spPr bwMode="auto">
          <a:xfrm>
            <a:off x="8927690" y="5973096"/>
            <a:ext cx="1159377" cy="8849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userDrawn="1">
  <p:cSld name="CAPÍTULO">
    <p:bg>
      <p:bgPr shadeToTitle="0">
        <a:solidFill>
          <a:srgbClr val="FF5510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" name="Gráfico 1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 bwMode="auto">
          <a:xfrm>
            <a:off x="1180040" y="5921875"/>
            <a:ext cx="1080000" cy="14793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 bwMode="auto">
          <a:xfrm>
            <a:off x="5850194" y="1613911"/>
            <a:ext cx="5538531" cy="2878138"/>
          </a:xfrm>
        </p:spPr>
        <p:txBody>
          <a:bodyPr lIns="0" tIns="0" rIns="0" bIns="0">
            <a:noAutofit/>
          </a:bodyPr>
          <a:lstStyle>
            <a:lvl1pPr>
              <a:lnSpc>
                <a:spcPct val="75000"/>
              </a:lnSpc>
              <a:defRPr sz="7500" b="0" spc="-14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pt-BR"/>
              <a:t>Título</a:t>
            </a:r>
            <a:br>
              <a:rPr lang="pt-BR"/>
            </a:br>
            <a:r>
              <a:rPr lang="pt-BR"/>
              <a:t>de Abertura</a:t>
            </a:r>
            <a:endParaRPr/>
          </a:p>
        </p:txBody>
      </p:sp>
      <p:pic>
        <p:nvPicPr>
          <p:cNvPr id="15" name="Gráfico 14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 bwMode="auto">
          <a:xfrm>
            <a:off x="2824930" y="3456327"/>
            <a:ext cx="2700954" cy="3401673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pt-BR"/>
              <a:t>Clique para editar os estilos de texto Mestres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27B0B6-D35B-42C1-A7D9-44D38195BB4F}" type="datetimeFigureOut">
              <a:rPr lang="pt-BR"/>
              <a:t>23/01/2025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9EECB8F-36E0-4913-9719-5BAF2A0070B3}" type="slidenum">
              <a:rPr lang="pt-BR"/>
              <a:t>6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6.png"/><Relationship Id="rId7" Type="http://schemas.openxmlformats.org/officeDocument/2006/relationships/image" Target="../media/image11.png"/><Relationship Id="rId8" Type="http://schemas.openxmlformats.org/officeDocument/2006/relationships/image" Target="../media/media8.svg"/><Relationship Id="rId9" Type="http://schemas.openxmlformats.org/officeDocument/2006/relationships/image" Target="../media/image5.png"/><Relationship Id="rId10" Type="http://schemas.openxmlformats.org/officeDocument/2006/relationships/image" Target="../media/image12.jpg"/><Relationship Id="rId11" Type="http://schemas.openxmlformats.org/officeDocument/2006/relationships/image" Target="../media/image13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media9.sv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media10.svg"/><Relationship Id="rId5" Type="http://schemas.openxmlformats.org/officeDocument/2006/relationships/image" Target="../media/image17.png"/><Relationship Id="rId6" Type="http://schemas.openxmlformats.org/officeDocument/2006/relationships/image" Target="../media/image18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farmarcas.com.br/30-dicas-organizacao-de-produtos-na-farmacia/" TargetMode="External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farmarcas.com.br/30-dicas-organizacao-de-produtos-na-farmacia/" TargetMode="External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hyperlink" Target="https://radar.farmarcas.com.br/marketing/planograma" TargetMode="External"/><Relationship Id="rId8" Type="http://schemas.openxmlformats.org/officeDocument/2006/relationships/image" Target="../media/image26.png"/><Relationship Id="rId9" Type="http://schemas.openxmlformats.org/officeDocument/2006/relationships/image" Target="../media/image27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hyperlink" Target="https://farmarcas.freshdesk.com/support/solutions/articles/36000384543-guia-de-setorizac%C3%A3o" TargetMode="Externa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0.jpg"/><Relationship Id="rId4" Type="http://schemas.openxmlformats.org/officeDocument/2006/relationships/image" Target="../media/image31.jpg"/><Relationship Id="rId5" Type="http://schemas.openxmlformats.org/officeDocument/2006/relationships/image" Target="../media/image32.jpg"/><Relationship Id="rId6" Type="http://schemas.openxmlformats.org/officeDocument/2006/relationships/image" Target="../media/image33.jp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1011154" y="1683097"/>
            <a:ext cx="7056688" cy="2878138"/>
          </a:xfrm>
        </p:spPr>
        <p:txBody>
          <a:bodyPr/>
          <a:lstStyle/>
          <a:p>
            <a:pPr>
              <a:defRPr/>
            </a:pPr>
            <a:r>
              <a:rPr lang="pt-BR" sz="7200"/>
              <a:t>Análise de</a:t>
            </a:r>
            <a:br>
              <a:rPr lang="pt-BR" sz="7200"/>
            </a:br>
            <a:r>
              <a:rPr lang="pt-BR" sz="7200">
                <a:solidFill>
                  <a:srgbClr val="FF5510"/>
                </a:solidFill>
              </a:rPr>
              <a:t>Fotos</a:t>
            </a:r>
            <a:br>
              <a:rPr lang="pt-BR">
                <a:solidFill>
                  <a:srgbClr val="FF5510"/>
                </a:solidFill>
              </a:rPr>
            </a:br>
            <a:r>
              <a:rPr lang="pt-BR" sz="5400">
                <a:solidFill>
                  <a:srgbClr val="FF5510"/>
                </a:solidFill>
              </a:rPr>
              <a:t>GE </a:t>
            </a:r>
            <a:r>
              <a:rPr lang="pt-BR" sz="5400">
                <a:solidFill>
                  <a:srgbClr val="FF5510"/>
                </a:solidFill>
              </a:rPr>
              <a:t>xxx</a:t>
            </a:r>
            <a:endParaRPr lang="pt-BR" b="1">
              <a:solidFill>
                <a:srgbClr val="FF551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med" p14:dur="750" advClick="1">
        <p:push dir="u"/>
      </p:transition>
    </mc:Choice>
    <mc:Fallback>
      <p:transition spd="med" advClick="1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53632" t="0" r="0" b="0"/>
          <a:stretch/>
        </p:blipFill>
        <p:spPr bwMode="auto">
          <a:xfrm>
            <a:off x="6538822" y="0"/>
            <a:ext cx="5653177" cy="6858000"/>
          </a:xfrm>
          <a:prstGeom prst="rect">
            <a:avLst/>
          </a:prstGeom>
        </p:spPr>
      </p:pic>
      <p:grpSp>
        <p:nvGrpSpPr>
          <p:cNvPr id="10" name="Agrupar 9"/>
          <p:cNvGrpSpPr/>
          <p:nvPr/>
        </p:nvGrpSpPr>
        <p:grpSpPr bwMode="auto">
          <a:xfrm>
            <a:off x="6357937" y="1044147"/>
            <a:ext cx="5003799" cy="4508927"/>
            <a:chOff x="6348412" y="1044147"/>
            <a:chExt cx="5003799" cy="4508927"/>
          </a:xfrm>
        </p:grpSpPr>
        <p:pic>
          <p:nvPicPr>
            <p:cNvPr id="5" name="Espaço Reservado para Imagem 6"/>
            <p:cNvPicPr>
              <a:picLocks noChangeAspect="1"/>
            </p:cNvPicPr>
            <p:nvPr/>
          </p:nvPicPr>
          <p:blipFill>
            <a:blip r:embed="rId4"/>
            <a:srcRect l="0" t="189" r="0" b="188"/>
            <a:stretch/>
          </p:blipFill>
          <p:spPr bwMode="auto">
            <a:xfrm>
              <a:off x="6348412" y="1386348"/>
              <a:ext cx="5003799" cy="4166726"/>
            </a:xfrm>
            <a:prstGeom prst="rect">
              <a:avLst/>
            </a:prstGeom>
          </p:spPr>
        </p:pic>
        <p:sp>
          <p:nvSpPr>
            <p:cNvPr id="9" name="CaixaDeTexto 8"/>
            <p:cNvSpPr txBox="1"/>
            <p:nvPr/>
          </p:nvSpPr>
          <p:spPr bwMode="auto">
            <a:xfrm>
              <a:off x="7825030" y="1044147"/>
              <a:ext cx="2050561" cy="45089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pt-BR" sz="28700" b="1">
                  <a:solidFill>
                    <a:srgbClr val="BFBFBF">
                      <a:alpha val="30000"/>
                    </a:srgbClr>
                  </a:solidFill>
                </a:rPr>
                <a:t>1</a:t>
              </a:r>
              <a:endParaRPr/>
            </a:p>
          </p:txBody>
        </p:sp>
      </p:grpSp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rcRect l="82288" t="26163" r="0" b="0"/>
          <a:stretch/>
        </p:blipFill>
        <p:spPr bwMode="auto">
          <a:xfrm>
            <a:off x="10032521" y="1794294"/>
            <a:ext cx="2159479" cy="5063706"/>
          </a:xfrm>
          <a:prstGeom prst="rect">
            <a:avLst/>
          </a:prstGeom>
        </p:spPr>
      </p:pic>
      <p:grpSp>
        <p:nvGrpSpPr>
          <p:cNvPr id="17" name="Agrupar 16"/>
          <p:cNvGrpSpPr/>
          <p:nvPr/>
        </p:nvGrpSpPr>
        <p:grpSpPr bwMode="auto">
          <a:xfrm>
            <a:off x="8927690" y="5921875"/>
            <a:ext cx="2461035" cy="936125"/>
            <a:chOff x="8927690" y="5921875"/>
            <a:chExt cx="2461035" cy="936125"/>
          </a:xfrm>
        </p:grpSpPr>
        <p:pic>
          <p:nvPicPr>
            <p:cNvPr id="15" name="Gráfico 14"/>
            <p:cNvPicPr>
              <a:picLocks noChangeAspect="1"/>
            </p:cNvPicPr>
            <p:nvPr/>
          </p:nvPicPr>
          <p:blipFill>
            <a:blip r:embed="rId6"/>
            <a:stretch/>
          </p:blipFill>
          <p:spPr bwMode="auto">
            <a:xfrm>
              <a:off x="10308724" y="5921875"/>
              <a:ext cx="1080000" cy="147930"/>
            </a:xfrm>
            <a:prstGeom prst="rect">
              <a:avLst/>
            </a:prstGeom>
          </p:spPr>
        </p:pic>
        <p:pic>
          <p:nvPicPr>
            <p:cNvPr id="16" name="Gráfico 15"/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0" t="0" r="0" b="61290"/>
            <a:stretch/>
          </p:blipFill>
          <p:spPr bwMode="auto">
            <a:xfrm>
              <a:off x="8927690" y="5973096"/>
              <a:ext cx="1159377" cy="884904"/>
            </a:xfrm>
            <a:prstGeom prst="rect">
              <a:avLst/>
            </a:prstGeom>
          </p:spPr>
        </p:pic>
      </p:grpSp>
      <p:pic>
        <p:nvPicPr>
          <p:cNvPr id="28" name="Gráfico 27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 rot="16199999" flipH="1">
            <a:off x="273979" y="255917"/>
            <a:ext cx="1139241" cy="627409"/>
          </a:xfrm>
          <a:prstGeom prst="rect">
            <a:avLst/>
          </a:prstGeom>
        </p:spPr>
      </p:pic>
      <p:sp>
        <p:nvSpPr>
          <p:cNvPr id="29" name="Título 1"/>
          <p:cNvSpPr txBox="1"/>
          <p:nvPr/>
        </p:nvSpPr>
        <p:spPr bwMode="auto">
          <a:xfrm>
            <a:off x="1379537" y="275933"/>
            <a:ext cx="6867316" cy="587375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  <a:defRPr/>
            </a:pPr>
            <a:r>
              <a:rPr lang="pt-BR" sz="4700" b="1" spc="-200">
                <a:solidFill>
                  <a:srgbClr val="050505"/>
                </a:solidFill>
                <a:latin typeface="Calibri"/>
              </a:rPr>
              <a:t>Tópicos Avaliados</a:t>
            </a:r>
            <a:endParaRPr lang="pt-BR" sz="4700" b="1" spc="-200">
              <a:solidFill>
                <a:srgbClr val="050505"/>
              </a:solidFill>
              <a:latin typeface="Calibri"/>
            </a:endParaRPr>
          </a:p>
        </p:txBody>
      </p:sp>
      <p:sp>
        <p:nvSpPr>
          <p:cNvPr id="30" name="Espaço Reservado para Texto 2"/>
          <p:cNvSpPr txBox="1"/>
          <p:nvPr/>
        </p:nvSpPr>
        <p:spPr bwMode="auto">
          <a:xfrm>
            <a:off x="1379537" y="1014414"/>
            <a:ext cx="4716463" cy="482917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t-BR" sz="1800" b="1">
                <a:solidFill>
                  <a:srgbClr val="FF5510"/>
                </a:solidFill>
              </a:rPr>
              <a:t>Precificadores</a:t>
            </a:r>
            <a:r>
              <a:rPr lang="pt-BR" sz="1800" b="1">
                <a:solidFill>
                  <a:srgbClr val="FF5510"/>
                </a:solidFill>
              </a:rPr>
              <a:t>;</a:t>
            </a:r>
            <a:endParaRPr/>
          </a:p>
          <a:p>
            <a:pPr>
              <a:defRPr/>
            </a:pPr>
            <a:r>
              <a:rPr lang="pt-BR" sz="1800" b="1">
                <a:solidFill>
                  <a:srgbClr val="FF5510"/>
                </a:solidFill>
              </a:rPr>
              <a:t>Setorização</a:t>
            </a:r>
            <a:endParaRPr/>
          </a:p>
          <a:p>
            <a:pPr>
              <a:defRPr/>
            </a:pPr>
            <a:r>
              <a:rPr lang="pt-BR" sz="1800" b="1">
                <a:solidFill>
                  <a:srgbClr val="FF5510"/>
                </a:solidFill>
              </a:rPr>
              <a:t>Exposição;</a:t>
            </a:r>
            <a:endParaRPr/>
          </a:p>
          <a:p>
            <a:pPr>
              <a:defRPr/>
            </a:pPr>
            <a:r>
              <a:rPr lang="pt-BR" sz="1800" b="1">
                <a:solidFill>
                  <a:srgbClr val="FF5510"/>
                </a:solidFill>
              </a:rPr>
              <a:t>Layout</a:t>
            </a:r>
            <a:endParaRPr/>
          </a:p>
          <a:p>
            <a:pPr>
              <a:defRPr/>
            </a:pPr>
            <a:r>
              <a:rPr lang="pt-BR" sz="1800" b="1">
                <a:solidFill>
                  <a:srgbClr val="FF5510"/>
                </a:solidFill>
              </a:rPr>
              <a:t>Mix de Produtos;</a:t>
            </a:r>
            <a:endParaRPr/>
          </a:p>
          <a:p>
            <a:pPr>
              <a:defRPr/>
            </a:pPr>
            <a:r>
              <a:rPr lang="pt-BR" sz="1800" b="1">
                <a:solidFill>
                  <a:srgbClr val="FF5510"/>
                </a:solidFill>
              </a:rPr>
              <a:t>Comunicação da Fachada;</a:t>
            </a:r>
            <a:endParaRPr/>
          </a:p>
          <a:p>
            <a:pPr>
              <a:defRPr/>
            </a:pPr>
            <a:r>
              <a:rPr lang="pt-BR" sz="1800" b="1">
                <a:solidFill>
                  <a:srgbClr val="FF5510"/>
                </a:solidFill>
              </a:rPr>
              <a:t>GC – Farmacinha</a:t>
            </a:r>
            <a:endParaRPr/>
          </a:p>
          <a:p>
            <a:pPr>
              <a:defRPr/>
            </a:pPr>
            <a:r>
              <a:rPr lang="pt-BR" sz="1800" b="1">
                <a:solidFill>
                  <a:srgbClr val="FF5510"/>
                </a:solidFill>
              </a:rPr>
              <a:t>Móvel do </a:t>
            </a:r>
            <a:r>
              <a:rPr lang="pt-BR" sz="1800" b="1">
                <a:solidFill>
                  <a:srgbClr val="FF5510"/>
                </a:solidFill>
              </a:rPr>
              <a:t>Dermo</a:t>
            </a:r>
            <a:r>
              <a:rPr lang="pt-BR" sz="1800" b="1">
                <a:solidFill>
                  <a:srgbClr val="FF5510"/>
                </a:solidFill>
              </a:rPr>
              <a:t> e Produtos;</a:t>
            </a:r>
            <a:endParaRPr/>
          </a:p>
          <a:p>
            <a:pPr>
              <a:defRPr/>
            </a:pPr>
            <a:r>
              <a:rPr lang="pt-BR" sz="1800" b="1">
                <a:solidFill>
                  <a:srgbClr val="FF5510"/>
                </a:solidFill>
              </a:rPr>
              <a:t>Cestões e Prateleiras</a:t>
            </a:r>
            <a:endParaRPr/>
          </a:p>
          <a:p>
            <a:pPr>
              <a:defRPr/>
            </a:pPr>
            <a:r>
              <a:rPr lang="pt-BR" sz="1800" b="1">
                <a:solidFill>
                  <a:srgbClr val="FF5510"/>
                </a:solidFill>
              </a:rPr>
              <a:t>Piso – Teto – Iluminação</a:t>
            </a:r>
            <a:endParaRPr/>
          </a:p>
          <a:p>
            <a:pPr>
              <a:defRPr/>
            </a:pPr>
            <a:r>
              <a:rPr lang="pt-BR" sz="1800" b="1">
                <a:solidFill>
                  <a:srgbClr val="FF5510"/>
                </a:solidFill>
              </a:rPr>
              <a:t>Ventilador;</a:t>
            </a:r>
            <a:endParaRPr/>
          </a:p>
          <a:p>
            <a:pPr>
              <a:defRPr/>
            </a:pPr>
            <a:r>
              <a:rPr lang="pt-BR" sz="1800" b="1">
                <a:solidFill>
                  <a:srgbClr val="FF5510"/>
                </a:solidFill>
              </a:rPr>
              <a:t>Palet</a:t>
            </a:r>
            <a:r>
              <a:rPr lang="pt-BR" sz="1800" b="1">
                <a:solidFill>
                  <a:srgbClr val="FF5510"/>
                </a:solidFill>
              </a:rPr>
              <a:t> com Leites</a:t>
            </a:r>
            <a:endParaRPr/>
          </a:p>
          <a:p>
            <a:pPr>
              <a:defRPr/>
            </a:pPr>
            <a:r>
              <a:rPr lang="pt-BR" sz="1800" b="1">
                <a:solidFill>
                  <a:srgbClr val="FF5510"/>
                </a:solidFill>
              </a:rPr>
              <a:t>Fachada - Sanca</a:t>
            </a:r>
            <a:endParaRPr/>
          </a:p>
        </p:txBody>
      </p:sp>
      <p:pic>
        <p:nvPicPr>
          <p:cNvPr id="7" name="Imagem 6" descr="Uma imagem contendo mesa, biblioteca&#10;&#10;Descrição gerada automaticamente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5887144" y="1386348"/>
            <a:ext cx="6081091" cy="4166726"/>
          </a:xfrm>
          <a:prstGeom prst="rect">
            <a:avLst/>
          </a:prstGeom>
        </p:spPr>
      </p:pic>
      <p:pic>
        <p:nvPicPr>
          <p:cNvPr id="8" name="Google Shape;103;p2"/>
          <p:cNvPicPr/>
          <p:nvPr/>
        </p:nvPicPr>
        <p:blipFill>
          <a:blip r:embed="rId11">
            <a:alphaModFix/>
          </a:blip>
          <a:stretch/>
        </p:blipFill>
        <p:spPr bwMode="auto">
          <a:xfrm>
            <a:off x="10567190" y="151423"/>
            <a:ext cx="1244023" cy="14217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med" p14:dur="700" advClick="1">
        <p:fade thruBlk="0"/>
      </p:transition>
    </mc:Choice>
    <mc:Fallback>
      <p:transition spd="med" advClick="1">
        <p:fade thruBlk="0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CaixaDeTexto 19"/>
          <p:cNvSpPr txBox="1"/>
          <p:nvPr/>
        </p:nvSpPr>
        <p:spPr bwMode="auto">
          <a:xfrm>
            <a:off x="1397044" y="1746220"/>
            <a:ext cx="5614507" cy="5080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000" b="1">
                <a:solidFill>
                  <a:srgbClr val="FF5510"/>
                </a:solidFill>
                <a:latin typeface="Arial"/>
                <a:cs typeface="Arial"/>
              </a:rPr>
              <a:t>18683518000132 - YESHUA COMERCIO DE MEDICAMENTOS LTDA</a:t>
            </a:r>
            <a:endParaRPr/>
          </a:p>
          <a:p>
            <a:pPr marL="160738" indent="-160738">
              <a:buFont typeface="Arial"/>
              <a:buChar char="•"/>
              <a:defRPr/>
            </a:pP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Poucas fotos.</a:t>
            </a:r>
            <a:endParaRPr/>
          </a:p>
          <a:p>
            <a:pPr marL="160738" indent="-160738">
              <a:buFont typeface="Arial"/>
              <a:buChar char="•"/>
              <a:defRPr/>
            </a:pP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É possível melhorar a variedade de produtos de todas a loja, principalmente medicamentos. </a:t>
            </a:r>
            <a:endParaRPr/>
          </a:p>
          <a:p>
            <a:pPr marL="160738" indent="-160738">
              <a:buFont typeface="Arial"/>
              <a:buChar char="•"/>
              <a:defRPr/>
            </a:pP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Evitar buracos nas exposições. </a:t>
            </a:r>
            <a:endParaRPr/>
          </a:p>
          <a:p>
            <a:pPr marL="160738" indent="-160738">
              <a:buFont typeface="Arial"/>
              <a:buChar char="•"/>
              <a:defRPr/>
            </a:pP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Reforço nos </a:t>
            </a: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precificadores</a:t>
            </a: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 das gôndolas (melhorar a experiência do cliente).</a:t>
            </a:r>
            <a:endParaRPr lang="pt-BR" sz="1000" b="1">
              <a:solidFill>
                <a:srgbClr val="FF5510"/>
              </a:solidFill>
              <a:latin typeface="Arial"/>
              <a:cs typeface="Arial"/>
            </a:endParaRPr>
          </a:p>
          <a:p>
            <a:pPr>
              <a:defRPr/>
            </a:pPr>
            <a:endParaRPr lang="pt-BR" sz="1000" b="1">
              <a:solidFill>
                <a:srgbClr val="FF551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pt-BR" sz="1000" b="1">
                <a:solidFill>
                  <a:srgbClr val="FF5510"/>
                </a:solidFill>
                <a:latin typeface="Arial"/>
                <a:cs typeface="Arial"/>
              </a:rPr>
              <a:t>1120018000270 - COMFLA COMERCIAL FARMACEUTICA LTDA - EPP - FILIAL 01</a:t>
            </a:r>
            <a:endParaRPr/>
          </a:p>
          <a:p>
            <a:pPr marL="160738" indent="-160738">
              <a:buFont typeface="Arial"/>
              <a:buChar char="•"/>
              <a:defRPr/>
            </a:pP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A faixa de segurança está torta do lado esquerdo da entrada? </a:t>
            </a:r>
            <a:endParaRPr/>
          </a:p>
          <a:p>
            <a:pPr marL="160738" indent="-160738">
              <a:buFont typeface="Arial"/>
              <a:buChar char="•"/>
              <a:defRPr/>
            </a:pP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Cestão de </a:t>
            </a: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Colact</a:t>
            </a: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 pode ser melhor preenchido. </a:t>
            </a:r>
            <a:br>
              <a:rPr lang="pt-BR" sz="1000">
                <a:solidFill>
                  <a:srgbClr val="1F1F1F"/>
                </a:solidFill>
                <a:latin typeface="Arial"/>
                <a:cs typeface="Arial"/>
              </a:rPr>
            </a:b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Reforço dos </a:t>
            </a: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precificadores</a:t>
            </a: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 nas gondolas e pontas de gondolas. </a:t>
            </a:r>
            <a:endParaRPr/>
          </a:p>
          <a:p>
            <a:pPr marL="160738" indent="-160738">
              <a:buFont typeface="Arial"/>
              <a:buChar char="•"/>
              <a:defRPr/>
            </a:pP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Área </a:t>
            </a: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dermo</a:t>
            </a: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 com alguns buracos na exposição. </a:t>
            </a:r>
            <a:endParaRPr lang="pt-BR" sz="1000" b="1">
              <a:solidFill>
                <a:srgbClr val="FF5510"/>
              </a:solidFill>
              <a:latin typeface="Arial"/>
              <a:cs typeface="Arial"/>
            </a:endParaRPr>
          </a:p>
          <a:p>
            <a:pPr>
              <a:defRPr/>
            </a:pPr>
            <a:endParaRPr lang="pt-BR" sz="1000" b="1">
              <a:solidFill>
                <a:srgbClr val="FF551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pt-BR" sz="1000" b="1">
                <a:solidFill>
                  <a:srgbClr val="FF5510"/>
                </a:solidFill>
                <a:latin typeface="Arial"/>
                <a:cs typeface="Arial"/>
              </a:rPr>
              <a:t>1120018000351 - COMFLA COMERCIAL FARMACEUTICA LTDA - EPP - FILIAL 02</a:t>
            </a:r>
            <a:endParaRPr/>
          </a:p>
          <a:p>
            <a:pPr marL="160738" indent="-160738">
              <a:buFont typeface="Arial"/>
              <a:buChar char="•"/>
              <a:defRPr/>
            </a:pP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GC e prateleiras de medicamentos vazias (trazer o máximo de produtos do estoque para a área de vendas).</a:t>
            </a:r>
            <a:endParaRPr/>
          </a:p>
          <a:p>
            <a:pPr marL="160738" indent="-160738">
              <a:buFont typeface="Arial"/>
              <a:buChar char="•"/>
              <a:defRPr/>
            </a:pP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Lâmpadas queimadas. Reforço dos </a:t>
            </a: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precificadores</a:t>
            </a: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 nas gondolas e pontas de gondolas.</a:t>
            </a:r>
            <a:endParaRPr/>
          </a:p>
          <a:p>
            <a:pPr marL="160738" indent="-160738">
              <a:buFont typeface="Arial"/>
              <a:buChar char="•"/>
              <a:defRPr/>
            </a:pP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Logo na entrada da loja existe um cestão sem logo. Está sem cinta (reforço na importância de comunicar a marca atualizada)? </a:t>
            </a:r>
            <a:endParaRPr lang="pt-BR" sz="1000" b="1">
              <a:solidFill>
                <a:srgbClr val="FF5510"/>
              </a:solidFill>
              <a:latin typeface="Arial"/>
              <a:cs typeface="Arial"/>
            </a:endParaRPr>
          </a:p>
          <a:p>
            <a:pPr>
              <a:defRPr/>
            </a:pPr>
            <a:endParaRPr lang="pt-BR" sz="1000" b="1">
              <a:solidFill>
                <a:srgbClr val="FF551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pt-BR" sz="1000" b="1">
                <a:solidFill>
                  <a:srgbClr val="FF5510"/>
                </a:solidFill>
                <a:latin typeface="Arial"/>
                <a:cs typeface="Arial"/>
              </a:rPr>
              <a:t>5009228000166 - FARMAREDE COMERCIAL FARMACEUTICA LTDA – EPP</a:t>
            </a:r>
            <a:endParaRPr/>
          </a:p>
          <a:p>
            <a:pPr marL="160738" indent="-160738">
              <a:buFont typeface="Arial"/>
              <a:buChar char="•"/>
              <a:defRPr/>
            </a:pP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GC bem preenchido, mas com pouca diversidade. </a:t>
            </a:r>
            <a:endParaRPr/>
          </a:p>
          <a:p>
            <a:pPr marL="160738" indent="-160738">
              <a:buFont typeface="Arial"/>
              <a:buChar char="•"/>
              <a:defRPr/>
            </a:pP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Area baby com pouco volume (1 produto de cada). </a:t>
            </a:r>
            <a:endParaRPr/>
          </a:p>
          <a:p>
            <a:pPr marL="160738" indent="-160738">
              <a:buFont typeface="Arial"/>
              <a:buChar char="•"/>
              <a:defRPr/>
            </a:pP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Ventiladores na loja. Cestões com faixas desgastadas. </a:t>
            </a:r>
            <a:endParaRPr/>
          </a:p>
          <a:p>
            <a:pPr marL="160738" indent="-160738">
              <a:buFont typeface="Arial"/>
              <a:buChar char="•"/>
              <a:defRPr/>
            </a:pP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Cestões podem ficar mais cheios. </a:t>
            </a:r>
            <a:endParaRPr/>
          </a:p>
          <a:p>
            <a:pPr marL="160738" indent="-160738">
              <a:buFont typeface="Arial"/>
              <a:buChar char="•"/>
              <a:defRPr/>
            </a:pP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Móvel de </a:t>
            </a: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dermo</a:t>
            </a: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 mal aproveitado (oportunidades). </a:t>
            </a:r>
            <a:endParaRPr lang="pt-BR" sz="1000" b="1">
              <a:solidFill>
                <a:srgbClr val="FF5510"/>
              </a:solidFill>
              <a:latin typeface="Arial"/>
              <a:cs typeface="Arial"/>
            </a:endParaRPr>
          </a:p>
          <a:p>
            <a:pPr>
              <a:defRPr/>
            </a:pPr>
            <a:endParaRPr lang="pt-BR" sz="1000" b="1">
              <a:solidFill>
                <a:srgbClr val="FF551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pt-BR" sz="1000" b="1">
                <a:solidFill>
                  <a:srgbClr val="FF5510"/>
                </a:solidFill>
                <a:latin typeface="Arial"/>
                <a:cs typeface="Arial"/>
              </a:rPr>
              <a:t>5009228000247 - FARMAREDE COMERCIAL FARMACEUTICA LTDA - EPP - FILIAL 01</a:t>
            </a:r>
            <a:endParaRPr/>
          </a:p>
          <a:p>
            <a:pPr marL="160738" indent="-160738">
              <a:buFont typeface="Arial"/>
              <a:buChar char="•"/>
              <a:defRPr/>
            </a:pP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GC com buracos / falta de exposição de produtos. </a:t>
            </a:r>
            <a:endParaRPr/>
          </a:p>
          <a:p>
            <a:pPr marL="160738" indent="-160738">
              <a:buFont typeface="Arial"/>
              <a:buChar char="•"/>
              <a:defRPr/>
            </a:pP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Trazer o máximo de produtos do estoque para a frente da loja (de maneira geral). </a:t>
            </a:r>
            <a:endParaRPr/>
          </a:p>
          <a:p>
            <a:pPr marL="160738" indent="-160738">
              <a:buFont typeface="Arial"/>
              <a:buChar char="•"/>
              <a:defRPr/>
            </a:pPr>
            <a:r>
              <a:rPr lang="pt-BR" sz="1000">
                <a:solidFill>
                  <a:srgbClr val="1F1F1F"/>
                </a:solidFill>
                <a:latin typeface="Arial"/>
                <a:cs typeface="Arial"/>
              </a:rPr>
              <a:t>Mix de genéricos esticado.</a:t>
            </a:r>
            <a:endParaRPr/>
          </a:p>
          <a:p>
            <a:pPr>
              <a:defRPr/>
            </a:pPr>
            <a:endParaRPr lang="pt-BR" sz="1000">
              <a:solidFill>
                <a:srgbClr val="000000"/>
              </a:solidFill>
              <a:latin typeface="Calibri"/>
            </a:endParaRPr>
          </a:p>
          <a:p>
            <a:pPr>
              <a:defRPr/>
            </a:pPr>
            <a:endParaRPr lang="pt-BR" sz="1000"/>
          </a:p>
        </p:txBody>
      </p:sp>
      <p:sp>
        <p:nvSpPr>
          <p:cNvPr id="4" name="Title 7"/>
          <p:cNvSpPr txBox="1"/>
          <p:nvPr/>
        </p:nvSpPr>
        <p:spPr bwMode="auto">
          <a:xfrm>
            <a:off x="1356151" y="134414"/>
            <a:ext cx="6250274" cy="704492"/>
          </a:xfrm>
          <a:prstGeom prst="rect">
            <a:avLst/>
          </a:prstGeom>
        </p:spPr>
        <p:txBody>
          <a:bodyPr vert="horz" lIns="51435" tIns="25718" rIns="51435" bIns="25718" rtlCol="0" anchor="ctr">
            <a:normAutofit fontScale="97500"/>
          </a:bodyPr>
          <a:lstStyle>
            <a:lvl1pPr marL="0" algn="l" defTabSz="914400">
              <a:lnSpc>
                <a:spcPct val="75000"/>
              </a:lnSpc>
              <a:spcBef>
                <a:spcPts val="0"/>
              </a:spcBef>
              <a:buNone/>
              <a:defRPr lang="pt-BR" sz="4500" b="1" spc="-200">
                <a:solidFill>
                  <a:srgbClr val="050505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4800"/>
              <a:t>Feedback de Fotos</a:t>
            </a:r>
            <a:endParaRPr/>
          </a:p>
        </p:txBody>
      </p:sp>
      <p:sp>
        <p:nvSpPr>
          <p:cNvPr id="2" name="Retângulo: Cantos Arredondados 1"/>
          <p:cNvSpPr/>
          <p:nvPr/>
        </p:nvSpPr>
        <p:spPr bwMode="auto">
          <a:xfrm>
            <a:off x="7949408" y="4366119"/>
            <a:ext cx="3322146" cy="819094"/>
          </a:xfrm>
          <a:prstGeom prst="roundRect">
            <a:avLst>
              <a:gd name="adj" fmla="val 16667"/>
            </a:avLst>
          </a:prstGeom>
          <a:noFill/>
          <a:ln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defRPr/>
            </a:pPr>
            <a:r>
              <a:rPr lang="pt-BR" sz="1000" b="1">
                <a:solidFill>
                  <a:srgbClr val="FF5510"/>
                </a:solidFill>
                <a:latin typeface="Arial"/>
                <a:cs typeface="Arial"/>
              </a:rPr>
              <a:t>LEMBRETE PARA TODAS AS LOJAS:</a:t>
            </a:r>
            <a:endParaRPr/>
          </a:p>
          <a:p>
            <a:pPr algn="just">
              <a:defRPr/>
            </a:pPr>
            <a:r>
              <a:rPr lang="pt-BR" sz="1000">
                <a:solidFill>
                  <a:schemeClr val="tx1"/>
                </a:solidFill>
                <a:latin typeface="Arial"/>
                <a:cs typeface="Arial"/>
              </a:rPr>
              <a:t>Utilizar o relatório Bússola para escolha dos produtos expostos nos cestões. Perfumaria tem grande chance de gerar compra por impulso / aumento do ticket médio.</a:t>
            </a:r>
            <a:endParaRPr/>
          </a:p>
        </p:txBody>
      </p:sp>
      <p:sp>
        <p:nvSpPr>
          <p:cNvPr id="8" name="Título 42"/>
          <p:cNvSpPr txBox="1"/>
          <p:nvPr/>
        </p:nvSpPr>
        <p:spPr bwMode="auto">
          <a:xfrm>
            <a:off x="2249517" y="1155522"/>
            <a:ext cx="5398962" cy="74105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pt-BR" sz="2250" b="1" spc="-169">
                <a:solidFill>
                  <a:srgbClr val="FF5510"/>
                </a:solidFill>
                <a:latin typeface="Rubik"/>
                <a:cs typeface="Rubik"/>
              </a:rPr>
              <a:t>Lojas </a:t>
            </a:r>
            <a:endParaRPr lang="pt-BR" sz="2250" b="1" spc="-169">
              <a:solidFill>
                <a:srgbClr val="FF5510"/>
              </a:solidFill>
              <a:latin typeface="Rubik"/>
              <a:cs typeface="Rubik"/>
            </a:endParaRPr>
          </a:p>
        </p:txBody>
      </p:sp>
      <p:sp>
        <p:nvSpPr>
          <p:cNvPr id="12" name="Elipse 11"/>
          <p:cNvSpPr/>
          <p:nvPr/>
        </p:nvSpPr>
        <p:spPr bwMode="auto">
          <a:xfrm>
            <a:off x="1397044" y="871735"/>
            <a:ext cx="751511" cy="751512"/>
          </a:xfrm>
          <a:prstGeom prst="ellipse">
            <a:avLst/>
          </a:prstGeom>
          <a:solidFill>
            <a:srgbClr val="FF5510"/>
          </a:solidFill>
          <a:ln>
            <a:solidFill>
              <a:srgbClr val="FF5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350"/>
          </a:p>
        </p:txBody>
      </p:sp>
      <p:sp>
        <p:nvSpPr>
          <p:cNvPr id="13" name="Título 42"/>
          <p:cNvSpPr txBox="1"/>
          <p:nvPr/>
        </p:nvSpPr>
        <p:spPr bwMode="auto">
          <a:xfrm>
            <a:off x="1573253" y="915078"/>
            <a:ext cx="1150606" cy="75497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pt-BR" sz="4500" b="1">
                <a:solidFill>
                  <a:schemeClr val="bg1"/>
                </a:solidFill>
                <a:latin typeface="Arial"/>
                <a:cs typeface="Arial"/>
              </a:rPr>
              <a:t>5</a:t>
            </a:r>
            <a:endParaRPr/>
          </a:p>
        </p:txBody>
      </p:sp>
      <p:sp>
        <p:nvSpPr>
          <p:cNvPr id="19" name="CaixaDeTexto 18"/>
          <p:cNvSpPr txBox="1"/>
          <p:nvPr/>
        </p:nvSpPr>
        <p:spPr bwMode="auto">
          <a:xfrm>
            <a:off x="7949408" y="3785100"/>
            <a:ext cx="3322145" cy="559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1000">
                <a:latin typeface="Arial"/>
                <a:cs typeface="Arial"/>
              </a:rPr>
              <a:t>Com base nas fotos enviadas, realizamos uma análise do layout e exposição de produtos em sua loja, para encontrarmos oportunidades de melhoria.</a:t>
            </a:r>
            <a:endParaRPr/>
          </a:p>
        </p:txBody>
      </p:sp>
      <p:sp>
        <p:nvSpPr>
          <p:cNvPr id="21" name="Balão de Fala: Oval 20"/>
          <p:cNvSpPr/>
          <p:nvPr/>
        </p:nvSpPr>
        <p:spPr bwMode="auto">
          <a:xfrm>
            <a:off x="7949408" y="1746220"/>
            <a:ext cx="2756785" cy="1326681"/>
          </a:xfrm>
          <a:prstGeom prst="wedgeEllipseCallout">
            <a:avLst>
              <a:gd name="adj1" fmla="val -20833"/>
              <a:gd name="adj2" fmla="val 62500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2">
                  <a:lumMod val="20000"/>
                  <a:lumOff val="80000"/>
                </a:schemeClr>
              </a:gs>
              <a:gs pos="83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rgbClr val="FF55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sz="1350" b="1">
                <a:solidFill>
                  <a:srgbClr val="FF5510"/>
                </a:solidFill>
              </a:rPr>
              <a:t>Como fazer os ajustes?</a:t>
            </a:r>
            <a:br>
              <a:rPr lang="pt-BR" sz="1350" b="1">
                <a:solidFill>
                  <a:srgbClr val="FF5510"/>
                </a:solidFill>
              </a:rPr>
            </a:br>
            <a:r>
              <a:rPr lang="pt-BR" sz="1350" b="1">
                <a:solidFill>
                  <a:srgbClr val="FF5510"/>
                </a:solidFill>
              </a:rPr>
              <a:t>Siga as orientações dos</a:t>
            </a:r>
            <a:endParaRPr/>
          </a:p>
          <a:p>
            <a:pPr algn="ctr">
              <a:defRPr/>
            </a:pPr>
            <a:r>
              <a:rPr lang="pt-BR" sz="1350" b="1">
                <a:solidFill>
                  <a:srgbClr val="FF5510"/>
                </a:solidFill>
              </a:rPr>
              <a:t>próximos slides!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med" p14:dur="700" advClick="1">
        <p:fade thruBlk="0"/>
      </p:transition>
    </mc:Choice>
    <mc:Fallback>
      <p:transition spd="med" advClick="1">
        <p:fade thruBlk="0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1362284" y="262867"/>
            <a:ext cx="7831137" cy="587375"/>
          </a:xfrm>
        </p:spPr>
        <p:txBody>
          <a:bodyPr/>
          <a:lstStyle/>
          <a:p>
            <a:pPr>
              <a:defRPr/>
            </a:pPr>
            <a:r>
              <a:rPr lang="pt-BR"/>
              <a:t>Padronização – Checklist</a:t>
            </a:r>
            <a:endParaRPr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 bwMode="auto">
          <a:xfrm>
            <a:off x="1142164" y="1880866"/>
            <a:ext cx="10404146" cy="395287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pt-BR" sz="1800" b="1"/>
              <a:t>Exemplo:</a:t>
            </a:r>
            <a:endParaRPr/>
          </a:p>
        </p:txBody>
      </p:sp>
      <p:pic>
        <p:nvPicPr>
          <p:cNvPr id="5" name="Google Shape;103;p2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10605426" y="262867"/>
            <a:ext cx="731333" cy="835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029127" y="1615795"/>
            <a:ext cx="8133745" cy="4217946"/>
          </a:xfrm>
          <a:prstGeom prst="rect">
            <a:avLst/>
          </a:prstGeom>
        </p:spPr>
      </p:pic>
      <p:sp>
        <p:nvSpPr>
          <p:cNvPr id="6" name="Espaço Reservado para Texto 2"/>
          <p:cNvSpPr txBox="1"/>
          <p:nvPr/>
        </p:nvSpPr>
        <p:spPr bwMode="auto">
          <a:xfrm>
            <a:off x="932614" y="1306117"/>
            <a:ext cx="10404146" cy="39528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>
              <a:lnSpc>
                <a:spcPct val="85000"/>
              </a:lnSpc>
              <a:spcBef>
                <a:spcPts val="0"/>
              </a:spcBef>
              <a:spcAft>
                <a:spcPts val="2000"/>
              </a:spcAft>
              <a:buFont typeface="Arial"/>
              <a:buNone/>
              <a:defRPr sz="2600" spc="-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t-BR" sz="1800"/>
              <a:t>Incluir a imagem do checklist da padronização, para o acompanhamento da revitalização da loja, caso haja necessidade.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med" p14:dur="7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1362284" y="262867"/>
            <a:ext cx="7831137" cy="587375"/>
          </a:xfrm>
        </p:spPr>
        <p:txBody>
          <a:bodyPr/>
          <a:lstStyle/>
          <a:p>
            <a:pPr>
              <a:defRPr/>
            </a:pPr>
            <a:r>
              <a:rPr lang="pt-BR"/>
              <a:t>Identificação da Loja (Nome / CNPJ)</a:t>
            </a:r>
            <a:endParaRPr/>
          </a:p>
        </p:txBody>
      </p:sp>
      <p:sp>
        <p:nvSpPr>
          <p:cNvPr id="6" name="Espaço Reservado para Texto 2"/>
          <p:cNvSpPr txBox="1"/>
          <p:nvPr/>
        </p:nvSpPr>
        <p:spPr bwMode="auto">
          <a:xfrm>
            <a:off x="3413731" y="3165110"/>
            <a:ext cx="5364538" cy="26388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>
              <a:lnSpc>
                <a:spcPct val="85000"/>
              </a:lnSpc>
              <a:spcBef>
                <a:spcPts val="0"/>
              </a:spcBef>
              <a:spcAft>
                <a:spcPts val="2000"/>
              </a:spcAft>
              <a:buFont typeface="Arial"/>
              <a:buNone/>
              <a:defRPr sz="2600" spc="-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2000"/>
              <a:t>A partir desse slide, incluir as fotos com os feedbacks.</a:t>
            </a:r>
            <a:endParaRPr/>
          </a:p>
        </p:txBody>
      </p:sp>
      <p:pic>
        <p:nvPicPr>
          <p:cNvPr id="10" name="Gráfico 9" descr="Imagem com preenchimento sólido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5638800" y="2250711"/>
            <a:ext cx="914400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med" p14:dur="7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1" name="Google Shape;191;p5"/>
          <p:cNvSpPr txBox="1">
            <a:spLocks noGrp="1"/>
          </p:cNvSpPr>
          <p:nvPr>
            <p:ph type="title"/>
          </p:nvPr>
        </p:nvSpPr>
        <p:spPr bwMode="auto">
          <a:xfrm>
            <a:off x="5850194" y="1989900"/>
            <a:ext cx="5538600" cy="28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7500"/>
              <a:buFont typeface="Calibri"/>
              <a:buNone/>
              <a:defRPr/>
            </a:pPr>
            <a:r>
              <a:rPr lang="pt-BR" b="1">
                <a:solidFill>
                  <a:srgbClr val="050505"/>
                </a:solidFill>
              </a:rPr>
              <a:t>Padrão</a:t>
            </a:r>
            <a:br>
              <a:rPr lang="pt-BR"/>
            </a:br>
            <a:r>
              <a:rPr lang="pt-BR"/>
              <a:t>Farmarcas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med" p14:dur="750" advClick="1">
        <p:push dir="u"/>
      </p:transition>
    </mc:Choice>
    <mc:Fallback>
      <p:transition spd="med" advClick="1">
        <p:push dir="u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Retângulo: Cantos Arredondados 3"/>
          <p:cNvSpPr/>
          <p:nvPr/>
        </p:nvSpPr>
        <p:spPr bwMode="auto">
          <a:xfrm>
            <a:off x="1259036" y="440506"/>
            <a:ext cx="10216286" cy="748839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350"/>
          </a:p>
        </p:txBody>
      </p:sp>
      <p:pic>
        <p:nvPicPr>
          <p:cNvPr id="4" name="Gráfico 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1543185" y="378118"/>
            <a:ext cx="271456" cy="513693"/>
          </a:xfrm>
          <a:prstGeom prst="rect">
            <a:avLst/>
          </a:prstGeom>
        </p:spPr>
      </p:pic>
      <p:pic>
        <p:nvPicPr>
          <p:cNvPr id="5" name="Google Shape;274;p14"/>
          <p:cNvPicPr/>
          <p:nvPr/>
        </p:nvPicPr>
        <p:blipFill>
          <a:blip r:embed="rId5">
            <a:alphaModFix/>
            <a:duotone>
              <a:prstClr val="black"/>
              <a:schemeClr val="bg1">
                <a:tint val="45000"/>
                <a:satMod val="400000"/>
              </a:schemeClr>
            </a:duotone>
          </a:blip>
          <a:stretch/>
        </p:blipFill>
        <p:spPr bwMode="auto">
          <a:xfrm>
            <a:off x="1858471" y="525451"/>
            <a:ext cx="630358" cy="551723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2;g1dd831cafe8_0_0"/>
          <p:cNvSpPr txBox="1"/>
          <p:nvPr/>
        </p:nvSpPr>
        <p:spPr bwMode="auto">
          <a:xfrm>
            <a:off x="2612492" y="533486"/>
            <a:ext cx="5315183" cy="655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70000"/>
              </a:lnSpc>
              <a:buClr>
                <a:schemeClr val="lt1"/>
              </a:buClr>
              <a:buSzPts val="8000"/>
              <a:defRPr/>
            </a:pPr>
            <a:r>
              <a:rPr lang="pt-BR" sz="2400" b="1">
                <a:solidFill>
                  <a:schemeClr val="lt1"/>
                </a:solidFill>
                <a:cs typeface="Rubik"/>
              </a:rPr>
              <a:t>Gerenciamento por Categoria - GC</a:t>
            </a:r>
            <a:endParaRPr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5960853" y="1282325"/>
            <a:ext cx="5514469" cy="450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CaixaDeTexto 7"/>
          <p:cNvSpPr txBox="1"/>
          <p:nvPr/>
        </p:nvSpPr>
        <p:spPr bwMode="auto">
          <a:xfrm>
            <a:off x="1259036" y="1325818"/>
            <a:ext cx="4572421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200" b="1">
                <a:solidFill>
                  <a:srgbClr val="FF5510"/>
                </a:solidFill>
              </a:rPr>
              <a:t>Gerenciamento por Categoria</a:t>
            </a:r>
            <a:endParaRPr/>
          </a:p>
          <a:p>
            <a:pPr algn="just">
              <a:defRPr/>
            </a:pPr>
            <a:endParaRPr lang="pt-BR" sz="1000"/>
          </a:p>
          <a:p>
            <a:pPr algn="just">
              <a:defRPr/>
            </a:pPr>
            <a:r>
              <a:rPr lang="pt-BR" sz="1200"/>
              <a:t>O </a:t>
            </a:r>
            <a:r>
              <a:rPr lang="pt-BR" sz="1200" b="1"/>
              <a:t>gerenciamento por categoria (GC) </a:t>
            </a:r>
            <a:r>
              <a:rPr lang="pt-BR" sz="1200"/>
              <a:t>é uma estratégia de exposição de produtos na drogaria que ajuda o consumidor a encontrar com mais facilidade o que busca na loja.</a:t>
            </a:r>
            <a:endParaRPr/>
          </a:p>
          <a:p>
            <a:pPr algn="just">
              <a:defRPr/>
            </a:pPr>
            <a:endParaRPr lang="pt-BR" sz="1200"/>
          </a:p>
          <a:p>
            <a:pPr algn="just">
              <a:defRPr/>
            </a:pPr>
            <a:r>
              <a:rPr lang="pt-BR" sz="1200"/>
              <a:t>Diferentemente dos medicamentos </a:t>
            </a:r>
            <a:r>
              <a:rPr lang="pt-BR" sz="1200" b="1">
                <a:solidFill>
                  <a:srgbClr val="FF5510"/>
                </a:solidFill>
              </a:rPr>
              <a:t>RX</a:t>
            </a:r>
            <a:r>
              <a:rPr lang="pt-BR" sz="1200"/>
              <a:t> (receituário médico), que são o principal motivo da visita do cliente à farmácia, os </a:t>
            </a:r>
            <a:r>
              <a:rPr lang="pt-BR" sz="1200" b="1">
                <a:solidFill>
                  <a:srgbClr val="FF5510"/>
                </a:solidFill>
              </a:rPr>
              <a:t>MIPs</a:t>
            </a:r>
            <a:r>
              <a:rPr lang="pt-BR" sz="1200"/>
              <a:t> apresentam alto índice de compra por impulso. Por conta disso, é fundamental deixar esses produtos expostos no autosserviço, pois assim o cliente irá lembrar de comprar e abastecer a farmacinha de casa.</a:t>
            </a:r>
            <a:endParaRPr/>
          </a:p>
          <a:p>
            <a:pPr algn="just">
              <a:defRPr/>
            </a:pPr>
            <a:endParaRPr lang="pt-BR" sz="1200"/>
          </a:p>
          <a:p>
            <a:pPr algn="just">
              <a:defRPr/>
            </a:pPr>
            <a:r>
              <a:rPr lang="pt-BR" sz="1200"/>
              <a:t>O autosserviço deve ser a principal área da farmácia. É nela que o consumidor circula e procura pelos itens que necessita. Além dos medicamentos do balcão, prepare a sua loja para oferecer o que o cliente busca e facilite a experiência de compra</a:t>
            </a:r>
            <a:r>
              <a:rPr lang="pt-BR" sz="1050"/>
              <a:t>.</a:t>
            </a:r>
            <a:endParaRPr/>
          </a:p>
        </p:txBody>
      </p:sp>
      <p:sp>
        <p:nvSpPr>
          <p:cNvPr id="14" name="CaixaDeTexto 13"/>
          <p:cNvSpPr txBox="1"/>
          <p:nvPr/>
        </p:nvSpPr>
        <p:spPr bwMode="auto">
          <a:xfrm>
            <a:off x="1259036" y="4393557"/>
            <a:ext cx="437091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400" b="1">
                <a:solidFill>
                  <a:srgbClr val="FF5510"/>
                </a:solidFill>
              </a:rPr>
              <a:t>Uma ótima exposição gera:</a:t>
            </a:r>
            <a:endParaRPr/>
          </a:p>
          <a:p>
            <a:pPr>
              <a:defRPr/>
            </a:pPr>
            <a:endParaRPr lang="pt-BR" sz="1200"/>
          </a:p>
          <a:p>
            <a:pPr marL="380990" indent="-380990">
              <a:buFont typeface="Arial"/>
              <a:buChar char="•"/>
              <a:defRPr/>
            </a:pPr>
            <a:r>
              <a:rPr lang="pt-BR" sz="1200"/>
              <a:t>Melhor experiência de compra;</a:t>
            </a:r>
            <a:endParaRPr/>
          </a:p>
          <a:p>
            <a:pPr marL="380990" indent="-380990">
              <a:buFont typeface="Arial"/>
              <a:buChar char="•"/>
              <a:defRPr/>
            </a:pPr>
            <a:r>
              <a:rPr lang="pt-BR" sz="1200"/>
              <a:t>Maior satisfação do cliente;</a:t>
            </a:r>
            <a:endParaRPr/>
          </a:p>
          <a:p>
            <a:pPr marL="380990" indent="-380990">
              <a:buFont typeface="Arial"/>
              <a:buChar char="•"/>
              <a:defRPr/>
            </a:pPr>
            <a:r>
              <a:rPr lang="pt-BR" sz="1200"/>
              <a:t>Exposição certa maior fidelidade do </a:t>
            </a:r>
            <a:r>
              <a:rPr lang="pt-BR" sz="1200"/>
              <a:t>Shopper</a:t>
            </a:r>
            <a:r>
              <a:rPr lang="pt-BR" sz="1200"/>
              <a:t>;</a:t>
            </a:r>
            <a:endParaRPr/>
          </a:p>
          <a:p>
            <a:pPr marL="380990" indent="-380990">
              <a:buFont typeface="Arial"/>
              <a:buChar char="•"/>
              <a:defRPr/>
            </a:pPr>
            <a:r>
              <a:rPr lang="pt-BR" sz="1200"/>
              <a:t>Testeira estabelece uma comunicação com o </a:t>
            </a:r>
            <a:r>
              <a:rPr lang="pt-BR" sz="1200"/>
              <a:t>Shopper</a:t>
            </a:r>
            <a:r>
              <a:rPr lang="pt-BR" sz="1200"/>
              <a:t> que não está no corredor do MIP;</a:t>
            </a:r>
            <a:endParaRPr/>
          </a:p>
          <a:p>
            <a:pPr marL="380990" indent="-380990">
              <a:buFont typeface="Arial"/>
              <a:buChar char="•"/>
              <a:defRPr/>
            </a:pPr>
            <a:r>
              <a:rPr lang="pt-BR" sz="1200"/>
              <a:t>Precificador</a:t>
            </a:r>
            <a:r>
              <a:rPr lang="pt-BR" sz="1200"/>
              <a:t>: facilita a identificação do produto e não causa desistência de compra pelo </a:t>
            </a:r>
            <a:r>
              <a:rPr lang="pt-BR" sz="1200"/>
              <a:t>Shopper</a:t>
            </a:r>
            <a:r>
              <a:rPr lang="pt-BR" sz="1200"/>
              <a:t>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med" p14:dur="7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Google Shape;132;g1dd831cafe8_0_0"/>
          <p:cNvSpPr txBox="1"/>
          <p:nvPr/>
        </p:nvSpPr>
        <p:spPr bwMode="auto">
          <a:xfrm>
            <a:off x="2245025" y="128812"/>
            <a:ext cx="2386848" cy="38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70000"/>
              </a:lnSpc>
              <a:buClr>
                <a:schemeClr val="lt1"/>
              </a:buClr>
              <a:buSzPts val="8000"/>
              <a:defRPr/>
            </a:pPr>
            <a:r>
              <a:rPr lang="pt-BR" sz="1600" b="1">
                <a:solidFill>
                  <a:schemeClr val="lt1"/>
                </a:solidFill>
                <a:cs typeface="Rubik"/>
              </a:rPr>
              <a:t>Exposição dos Produtos</a:t>
            </a:r>
            <a:endParaRPr sz="1000"/>
          </a:p>
        </p:txBody>
      </p:sp>
      <p:sp>
        <p:nvSpPr>
          <p:cNvPr id="16" name="object 13"/>
          <p:cNvSpPr txBox="1"/>
          <p:nvPr/>
        </p:nvSpPr>
        <p:spPr bwMode="auto">
          <a:xfrm>
            <a:off x="9433150" y="3200566"/>
            <a:ext cx="1140239" cy="118499"/>
          </a:xfrm>
          <a:prstGeom prst="rect">
            <a:avLst/>
          </a:prstGeom>
        </p:spPr>
        <p:txBody>
          <a:bodyPr vert="horz" wrap="square" lIns="0" tIns="5974" rIns="0" bIns="0" rtlCol="0">
            <a:spAutoFit/>
          </a:bodyPr>
          <a:lstStyle/>
          <a:p>
            <a:pPr marL="5974">
              <a:spcBef>
                <a:spcPts val="47"/>
              </a:spcBef>
              <a:defRPr/>
            </a:pPr>
            <a:r>
              <a:rPr sz="750" b="1" u="sng" spc="14">
                <a:solidFill>
                  <a:schemeClr val="bg1"/>
                </a:solidFill>
                <a:cs typeface="Trebuchet MS"/>
                <a:hlinkClick r:id="rId3" tooltip="https://www.farmarcas.com.br/30-dicas-organizacao-de-produtos-na-farmacia/"/>
              </a:rPr>
              <a:t>CLIQU</a:t>
            </a:r>
            <a:r>
              <a:rPr sz="750" b="1" u="sng" spc="23">
                <a:solidFill>
                  <a:schemeClr val="bg1"/>
                </a:solidFill>
                <a:cs typeface="Trebuchet MS"/>
                <a:hlinkClick r:id="rId3" tooltip="https://www.farmarcas.com.br/30-dicas-organizacao-de-produtos-na-farmacia/"/>
              </a:rPr>
              <a:t>E</a:t>
            </a:r>
            <a:r>
              <a:rPr sz="750" b="1" u="sng" spc="-75">
                <a:solidFill>
                  <a:schemeClr val="bg1"/>
                </a:solidFill>
                <a:cs typeface="Trebuchet MS"/>
                <a:hlinkClick r:id="rId3" tooltip="https://www.farmarcas.com.br/30-dicas-organizacao-de-produtos-na-farmacia/"/>
              </a:rPr>
              <a:t> </a:t>
            </a:r>
            <a:r>
              <a:rPr sz="750" b="1" u="sng" spc="23">
                <a:solidFill>
                  <a:schemeClr val="bg1"/>
                </a:solidFill>
                <a:cs typeface="Trebuchet MS"/>
                <a:hlinkClick r:id="rId3" tooltip="https://www.farmarcas.com.br/30-dicas-organizacao-de-produtos-na-farmacia/"/>
              </a:rPr>
              <a:t>A</a:t>
            </a:r>
            <a:r>
              <a:rPr sz="750" b="1" u="sng" spc="10">
                <a:solidFill>
                  <a:schemeClr val="bg1"/>
                </a:solidFill>
                <a:cs typeface="Trebuchet MS"/>
                <a:hlinkClick r:id="rId3" tooltip="https://www.farmarcas.com.br/30-dicas-organizacao-de-produtos-na-farmacia/"/>
              </a:rPr>
              <a:t>QU</a:t>
            </a:r>
            <a:r>
              <a:rPr sz="750" b="1" u="sng" spc="7">
                <a:solidFill>
                  <a:schemeClr val="bg1"/>
                </a:solidFill>
                <a:cs typeface="Trebuchet MS"/>
                <a:hlinkClick r:id="rId3" tooltip="https://www.farmarcas.com.br/30-dicas-organizacao-de-produtos-na-farmacia/"/>
              </a:rPr>
              <a:t>I</a:t>
            </a:r>
            <a:r>
              <a:rPr sz="750" b="1" u="sng" spc="-64">
                <a:solidFill>
                  <a:schemeClr val="bg1"/>
                </a:solidFill>
                <a:cs typeface="Trebuchet MS"/>
                <a:hlinkClick r:id="rId3" tooltip="https://www.farmarcas.com.br/30-dicas-organizacao-de-produtos-na-farmacia/"/>
              </a:rPr>
              <a:t> </a:t>
            </a:r>
            <a:r>
              <a:rPr sz="750" b="1" u="sng" spc="10">
                <a:solidFill>
                  <a:schemeClr val="bg1"/>
                </a:solidFill>
                <a:cs typeface="Trebuchet MS"/>
                <a:hlinkClick r:id="rId3" tooltip="https://www.farmarcas.com.br/30-dicas-organizacao-de-produtos-na-farmacia/"/>
              </a:rPr>
              <a:t>P</a:t>
            </a:r>
            <a:r>
              <a:rPr sz="750" b="1" u="sng" spc="30">
                <a:solidFill>
                  <a:schemeClr val="bg1"/>
                </a:solidFill>
                <a:cs typeface="Trebuchet MS"/>
                <a:hlinkClick r:id="rId3" tooltip="https://www.farmarcas.com.br/30-dicas-organizacao-de-produtos-na-farmacia/"/>
              </a:rPr>
              <a:t>AR</a:t>
            </a:r>
            <a:r>
              <a:rPr sz="750" b="1" u="sng" spc="40">
                <a:solidFill>
                  <a:schemeClr val="bg1"/>
                </a:solidFill>
                <a:cs typeface="Trebuchet MS"/>
                <a:hlinkClick r:id="rId3" tooltip="https://www.farmarcas.com.br/30-dicas-organizacao-de-produtos-na-farmacia/"/>
              </a:rPr>
              <a:t>A</a:t>
            </a:r>
            <a:r>
              <a:rPr sz="750" b="1" u="sng" spc="-75">
                <a:solidFill>
                  <a:schemeClr val="bg1"/>
                </a:solidFill>
                <a:cs typeface="Trebuchet MS"/>
                <a:hlinkClick r:id="rId3" tooltip="https://www.farmarcas.com.br/30-dicas-organizacao-de-produtos-na-farmacia/"/>
              </a:rPr>
              <a:t> </a:t>
            </a:r>
            <a:r>
              <a:rPr sz="750" b="1" u="sng" spc="5">
                <a:solidFill>
                  <a:schemeClr val="bg1"/>
                </a:solidFill>
                <a:cs typeface="Trebuchet MS"/>
                <a:hlinkClick r:id="rId3" tooltip="https://www.farmarcas.com.br/30-dicas-organizacao-de-produtos-na-farmacia/"/>
              </a:rPr>
              <a:t>LER!</a:t>
            </a:r>
            <a:endParaRPr sz="750">
              <a:solidFill>
                <a:schemeClr val="bg1"/>
              </a:solidFill>
              <a:cs typeface="Trebuchet MS"/>
            </a:endParaRPr>
          </a:p>
        </p:txBody>
      </p:sp>
      <p:sp>
        <p:nvSpPr>
          <p:cNvPr id="23" name="Google Shape;132;g1dd831cafe8_0_0"/>
          <p:cNvSpPr txBox="1"/>
          <p:nvPr/>
        </p:nvSpPr>
        <p:spPr bwMode="auto">
          <a:xfrm>
            <a:off x="2255404" y="3778240"/>
            <a:ext cx="2386848" cy="38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70000"/>
              </a:lnSpc>
              <a:buClr>
                <a:schemeClr val="lt1"/>
              </a:buClr>
              <a:buSzPts val="8000"/>
              <a:defRPr/>
            </a:pPr>
            <a:r>
              <a:rPr lang="pt-BR" sz="1600" b="1">
                <a:solidFill>
                  <a:schemeClr val="lt1"/>
                </a:solidFill>
                <a:cs typeface="Rubik"/>
              </a:rPr>
              <a:t>Pallets</a:t>
            </a:r>
            <a:endParaRPr sz="1000"/>
          </a:p>
        </p:txBody>
      </p:sp>
      <p:sp>
        <p:nvSpPr>
          <p:cNvPr id="3" name="Retângulo: Cantos Arredondados 3"/>
          <p:cNvSpPr/>
          <p:nvPr/>
        </p:nvSpPr>
        <p:spPr bwMode="auto">
          <a:xfrm>
            <a:off x="1259036" y="440506"/>
            <a:ext cx="5469567" cy="748839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350"/>
          </a:p>
        </p:txBody>
      </p:sp>
      <p:pic>
        <p:nvPicPr>
          <p:cNvPr id="4" name="Gráfico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543185" y="378118"/>
            <a:ext cx="271456" cy="513693"/>
          </a:xfrm>
          <a:prstGeom prst="rect">
            <a:avLst/>
          </a:prstGeom>
        </p:spPr>
      </p:pic>
      <p:pic>
        <p:nvPicPr>
          <p:cNvPr id="5" name="Google Shape;274;p14"/>
          <p:cNvPicPr/>
          <p:nvPr/>
        </p:nvPicPr>
        <p:blipFill>
          <a:blip r:embed="rId5">
            <a:alphaModFix/>
            <a:duotone>
              <a:prstClr val="black"/>
              <a:schemeClr val="bg1">
                <a:tint val="45000"/>
                <a:satMod val="400000"/>
              </a:schemeClr>
            </a:duotone>
          </a:blip>
          <a:stretch/>
        </p:blipFill>
        <p:spPr bwMode="auto">
          <a:xfrm>
            <a:off x="1858471" y="525451"/>
            <a:ext cx="630358" cy="551723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2;g1dd831cafe8_0_0"/>
          <p:cNvSpPr txBox="1"/>
          <p:nvPr/>
        </p:nvSpPr>
        <p:spPr bwMode="auto">
          <a:xfrm>
            <a:off x="2612492" y="533486"/>
            <a:ext cx="4661660" cy="655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70000"/>
              </a:lnSpc>
              <a:buClr>
                <a:schemeClr val="lt1"/>
              </a:buClr>
              <a:buSzPts val="8000"/>
              <a:defRPr/>
            </a:pPr>
            <a:r>
              <a:rPr lang="pt-BR" sz="2400" b="1">
                <a:solidFill>
                  <a:schemeClr val="lt1"/>
                </a:solidFill>
                <a:cs typeface="Rubik"/>
              </a:rPr>
              <a:t>Exposição dos Produtos</a:t>
            </a:r>
            <a:endParaRPr lang="pt-BR" sz="1400"/>
          </a:p>
        </p:txBody>
      </p:sp>
      <p:sp>
        <p:nvSpPr>
          <p:cNvPr id="29" name="Retângulo: Cantos Arredondados 3"/>
          <p:cNvSpPr/>
          <p:nvPr/>
        </p:nvSpPr>
        <p:spPr bwMode="auto">
          <a:xfrm>
            <a:off x="7238151" y="457230"/>
            <a:ext cx="4722476" cy="748839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350"/>
          </a:p>
        </p:txBody>
      </p:sp>
      <p:pic>
        <p:nvPicPr>
          <p:cNvPr id="30" name="Gráfico 29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557291" y="420889"/>
            <a:ext cx="271456" cy="513693"/>
          </a:xfrm>
          <a:prstGeom prst="rect">
            <a:avLst/>
          </a:prstGeom>
        </p:spPr>
      </p:pic>
      <p:pic>
        <p:nvPicPr>
          <p:cNvPr id="31" name="Google Shape;274;p14"/>
          <p:cNvPicPr/>
          <p:nvPr/>
        </p:nvPicPr>
        <p:blipFill>
          <a:blip r:embed="rId5">
            <a:alphaModFix/>
            <a:duotone>
              <a:prstClr val="black"/>
              <a:schemeClr val="bg1">
                <a:tint val="45000"/>
                <a:satMod val="400000"/>
              </a:schemeClr>
            </a:duotone>
          </a:blip>
          <a:stretch/>
        </p:blipFill>
        <p:spPr bwMode="auto">
          <a:xfrm>
            <a:off x="7872578" y="568222"/>
            <a:ext cx="630358" cy="551723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132;g1dd831cafe8_0_0"/>
          <p:cNvSpPr txBox="1"/>
          <p:nvPr/>
        </p:nvSpPr>
        <p:spPr bwMode="auto">
          <a:xfrm>
            <a:off x="8626599" y="521958"/>
            <a:ext cx="3413858" cy="655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70000"/>
              </a:lnSpc>
              <a:buClr>
                <a:schemeClr val="lt1"/>
              </a:buClr>
              <a:buSzPts val="8000"/>
              <a:defRPr/>
            </a:pPr>
            <a:r>
              <a:rPr lang="pt-BR" sz="2400" b="1">
                <a:solidFill>
                  <a:schemeClr val="lt1"/>
                </a:solidFill>
                <a:cs typeface="Rubik"/>
              </a:rPr>
              <a:t>Pallets</a:t>
            </a:r>
            <a:endParaRPr lang="pt-BR" sz="240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/>
          <a:srcRect l="33047" t="0" r="37761" b="0"/>
          <a:stretch/>
        </p:blipFill>
        <p:spPr bwMode="auto">
          <a:xfrm>
            <a:off x="1957776" y="1756110"/>
            <a:ext cx="2596973" cy="421703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6"/>
          <a:srcRect l="3754" t="0" r="66673" b="53720"/>
          <a:stretch/>
        </p:blipFill>
        <p:spPr bwMode="auto">
          <a:xfrm>
            <a:off x="113880" y="2132331"/>
            <a:ext cx="1843896" cy="136788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6"/>
          <a:srcRect l="3754" t="47519" r="66673" b="11733"/>
          <a:stretch/>
        </p:blipFill>
        <p:spPr bwMode="auto">
          <a:xfrm>
            <a:off x="113880" y="4247546"/>
            <a:ext cx="1843896" cy="1204348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6"/>
          <a:srcRect l="62431" t="43848" r="5106" b="0"/>
          <a:stretch/>
        </p:blipFill>
        <p:spPr bwMode="auto">
          <a:xfrm>
            <a:off x="4631873" y="4163520"/>
            <a:ext cx="2024054" cy="1659656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6"/>
          <a:srcRect l="62431" t="9185" r="5106" b="54994"/>
          <a:stretch/>
        </p:blipFill>
        <p:spPr bwMode="auto">
          <a:xfrm>
            <a:off x="4577429" y="2441496"/>
            <a:ext cx="2024054" cy="1058724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7"/>
          <a:srcRect l="9715" t="4332" r="3801" b="5491"/>
          <a:stretch/>
        </p:blipFill>
        <p:spPr bwMode="auto">
          <a:xfrm>
            <a:off x="7243006" y="1409036"/>
            <a:ext cx="1766268" cy="2455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CaixaDeTexto 14"/>
          <p:cNvSpPr txBox="1"/>
          <p:nvPr/>
        </p:nvSpPr>
        <p:spPr bwMode="auto">
          <a:xfrm>
            <a:off x="9009274" y="1475117"/>
            <a:ext cx="2890537" cy="22564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1050" b="1">
                <a:cs typeface="Arial"/>
              </a:rPr>
              <a:t>No início do fluxo ficam os itens mais lucrativos</a:t>
            </a:r>
            <a:endParaRPr/>
          </a:p>
          <a:p>
            <a:pPr algn="just">
              <a:defRPr/>
            </a:pPr>
            <a:endParaRPr lang="pt-BR" sz="1000">
              <a:cs typeface="Arial"/>
            </a:endParaRPr>
          </a:p>
          <a:p>
            <a:pPr algn="just">
              <a:defRPr/>
            </a:pPr>
            <a:r>
              <a:rPr lang="pt-BR" sz="1000">
                <a:cs typeface="Arial"/>
              </a:rPr>
              <a:t>São os itens de maior valor agregado e que também chamam a atenção do consumidor pela qualidade dos produtos e marcas à disposição do cliente</a:t>
            </a:r>
            <a:endParaRPr/>
          </a:p>
          <a:p>
            <a:pPr algn="just">
              <a:defRPr/>
            </a:pPr>
            <a:endParaRPr lang="pt-BR" sz="1000">
              <a:cs typeface="Arial"/>
            </a:endParaRPr>
          </a:p>
          <a:p>
            <a:pPr algn="just">
              <a:defRPr/>
            </a:pPr>
            <a:r>
              <a:rPr lang="pt-BR" sz="1000">
                <a:cs typeface="Arial"/>
              </a:rPr>
              <a:t>Coloque próximo à porta da farmácia itens que chamem a atenção dos clientes. A escolha do tipo de produto vai depender do perfil do público que a farmácia atende. Por exemplo, se a drogaria tem um formato popular, os produtos mais indicados para exposição na entrada da loja são os de baixo custo e alto giro.</a:t>
            </a:r>
            <a:endParaRPr/>
          </a:p>
          <a:p>
            <a:pPr algn="just">
              <a:defRPr/>
            </a:pPr>
            <a:endParaRPr lang="pt-BR" sz="1000">
              <a:cs typeface="Arial"/>
            </a:endParaRPr>
          </a:p>
        </p:txBody>
      </p:sp>
      <p:sp>
        <p:nvSpPr>
          <p:cNvPr id="17" name="Retângulo: Cantos Arredondados 16"/>
          <p:cNvSpPr/>
          <p:nvPr/>
        </p:nvSpPr>
        <p:spPr bwMode="auto">
          <a:xfrm>
            <a:off x="7245744" y="3970880"/>
            <a:ext cx="4654067" cy="1659656"/>
          </a:xfrm>
          <a:prstGeom prst="roundRect">
            <a:avLst>
              <a:gd name="adj" fmla="val 16667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sz="1100" b="1" i="1">
                <a:solidFill>
                  <a:schemeClr val="tx1"/>
                </a:solidFill>
                <a:cs typeface="Arial"/>
              </a:rPr>
              <a:t>**</a:t>
            </a:r>
            <a:r>
              <a:rPr lang="pt-BR" sz="1100" b="1" i="1">
                <a:solidFill>
                  <a:schemeClr val="tx1"/>
                </a:solidFill>
                <a:cs typeface="Arial"/>
              </a:rPr>
              <a:t>Obs</a:t>
            </a:r>
            <a:r>
              <a:rPr lang="pt-BR" sz="1100" b="1" i="1">
                <a:solidFill>
                  <a:schemeClr val="tx1"/>
                </a:solidFill>
                <a:cs typeface="Arial"/>
              </a:rPr>
              <a:t>: </a:t>
            </a:r>
            <a:r>
              <a:rPr lang="pt-BR" sz="1100">
                <a:solidFill>
                  <a:schemeClr val="tx1"/>
                </a:solidFill>
                <a:cs typeface="Arial"/>
              </a:rPr>
              <a:t>não é permitido por lei fazer promoções de fórmulas infantis para criança de primeira infância, assim como leites fluídos, em pó, modificados e similares de origem vegetal.</a:t>
            </a:r>
            <a:endParaRPr/>
          </a:p>
          <a:p>
            <a:pPr>
              <a:defRPr/>
            </a:pPr>
            <a:endParaRPr lang="pt-BR" sz="1100" i="1">
              <a:solidFill>
                <a:schemeClr val="tx1"/>
              </a:solidFill>
              <a:cs typeface="Arial"/>
            </a:endParaRPr>
          </a:p>
          <a:p>
            <a:pPr>
              <a:defRPr/>
            </a:pPr>
            <a:r>
              <a:rPr lang="pt-BR" sz="1100" i="1">
                <a:solidFill>
                  <a:schemeClr val="tx1"/>
                </a:solidFill>
                <a:cs typeface="Arial"/>
              </a:rPr>
              <a:t>“</a:t>
            </a:r>
            <a:r>
              <a:rPr lang="pt-BR" sz="1100" b="1" i="1">
                <a:solidFill>
                  <a:schemeClr val="tx1"/>
                </a:solidFill>
                <a:cs typeface="Arial"/>
              </a:rPr>
              <a:t>O Ministério da Saúde informa</a:t>
            </a:r>
            <a:r>
              <a:rPr lang="pt-BR" sz="1100" i="1">
                <a:solidFill>
                  <a:schemeClr val="tx1"/>
                </a:solidFill>
                <a:cs typeface="Arial"/>
              </a:rPr>
              <a:t>: o aleitamento materno evita infecções e alergias e é recomendado até os 2 (dois) anos de idade ou mais”.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med" p14:dur="7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Google Shape;132;g1dd831cafe8_0_0"/>
          <p:cNvSpPr txBox="1"/>
          <p:nvPr/>
        </p:nvSpPr>
        <p:spPr bwMode="auto">
          <a:xfrm>
            <a:off x="2245025" y="128812"/>
            <a:ext cx="2386848" cy="38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70000"/>
              </a:lnSpc>
              <a:buClr>
                <a:schemeClr val="lt1"/>
              </a:buClr>
              <a:buSzPts val="8000"/>
              <a:defRPr/>
            </a:pPr>
            <a:r>
              <a:rPr lang="pt-BR" sz="1600" b="1">
                <a:solidFill>
                  <a:schemeClr val="lt1"/>
                </a:solidFill>
                <a:cs typeface="Rubik"/>
              </a:rPr>
              <a:t>Exposição dos Produtos</a:t>
            </a:r>
            <a:endParaRPr sz="1000"/>
          </a:p>
        </p:txBody>
      </p:sp>
      <p:sp>
        <p:nvSpPr>
          <p:cNvPr id="16" name="object 13"/>
          <p:cNvSpPr txBox="1"/>
          <p:nvPr/>
        </p:nvSpPr>
        <p:spPr bwMode="auto">
          <a:xfrm>
            <a:off x="9433150" y="3200566"/>
            <a:ext cx="1140239" cy="118499"/>
          </a:xfrm>
          <a:prstGeom prst="rect">
            <a:avLst/>
          </a:prstGeom>
        </p:spPr>
        <p:txBody>
          <a:bodyPr vert="horz" wrap="square" lIns="0" tIns="5974" rIns="0" bIns="0" rtlCol="0">
            <a:spAutoFit/>
          </a:bodyPr>
          <a:lstStyle/>
          <a:p>
            <a:pPr marL="5974">
              <a:spcBef>
                <a:spcPts val="47"/>
              </a:spcBef>
              <a:defRPr/>
            </a:pPr>
            <a:r>
              <a:rPr sz="750" b="1" u="sng" spc="14">
                <a:solidFill>
                  <a:schemeClr val="bg1"/>
                </a:solidFill>
                <a:cs typeface="Trebuchet MS"/>
                <a:hlinkClick r:id="rId3" tooltip="https://www.farmarcas.com.br/30-dicas-organizacao-de-produtos-na-farmacia/"/>
              </a:rPr>
              <a:t>CLIQU</a:t>
            </a:r>
            <a:r>
              <a:rPr sz="750" b="1" u="sng" spc="23">
                <a:solidFill>
                  <a:schemeClr val="bg1"/>
                </a:solidFill>
                <a:cs typeface="Trebuchet MS"/>
                <a:hlinkClick r:id="rId3" tooltip="https://www.farmarcas.com.br/30-dicas-organizacao-de-produtos-na-farmacia/"/>
              </a:rPr>
              <a:t>E</a:t>
            </a:r>
            <a:r>
              <a:rPr sz="750" b="1" u="sng" spc="-75">
                <a:solidFill>
                  <a:schemeClr val="bg1"/>
                </a:solidFill>
                <a:cs typeface="Trebuchet MS"/>
                <a:hlinkClick r:id="rId3" tooltip="https://www.farmarcas.com.br/30-dicas-organizacao-de-produtos-na-farmacia/"/>
              </a:rPr>
              <a:t> </a:t>
            </a:r>
            <a:r>
              <a:rPr sz="750" b="1" u="sng" spc="23">
                <a:solidFill>
                  <a:schemeClr val="bg1"/>
                </a:solidFill>
                <a:cs typeface="Trebuchet MS"/>
                <a:hlinkClick r:id="rId3" tooltip="https://www.farmarcas.com.br/30-dicas-organizacao-de-produtos-na-farmacia/"/>
              </a:rPr>
              <a:t>A</a:t>
            </a:r>
            <a:r>
              <a:rPr sz="750" b="1" u="sng" spc="10">
                <a:solidFill>
                  <a:schemeClr val="bg1"/>
                </a:solidFill>
                <a:cs typeface="Trebuchet MS"/>
                <a:hlinkClick r:id="rId3" tooltip="https://www.farmarcas.com.br/30-dicas-organizacao-de-produtos-na-farmacia/"/>
              </a:rPr>
              <a:t>QU</a:t>
            </a:r>
            <a:r>
              <a:rPr sz="750" b="1" u="sng" spc="7">
                <a:solidFill>
                  <a:schemeClr val="bg1"/>
                </a:solidFill>
                <a:cs typeface="Trebuchet MS"/>
                <a:hlinkClick r:id="rId3" tooltip="https://www.farmarcas.com.br/30-dicas-organizacao-de-produtos-na-farmacia/"/>
              </a:rPr>
              <a:t>I</a:t>
            </a:r>
            <a:r>
              <a:rPr sz="750" b="1" u="sng" spc="-64">
                <a:solidFill>
                  <a:schemeClr val="bg1"/>
                </a:solidFill>
                <a:cs typeface="Trebuchet MS"/>
                <a:hlinkClick r:id="rId3" tooltip="https://www.farmarcas.com.br/30-dicas-organizacao-de-produtos-na-farmacia/"/>
              </a:rPr>
              <a:t> </a:t>
            </a:r>
            <a:r>
              <a:rPr sz="750" b="1" u="sng" spc="10">
                <a:solidFill>
                  <a:schemeClr val="bg1"/>
                </a:solidFill>
                <a:cs typeface="Trebuchet MS"/>
                <a:hlinkClick r:id="rId3" tooltip="https://www.farmarcas.com.br/30-dicas-organizacao-de-produtos-na-farmacia/"/>
              </a:rPr>
              <a:t>P</a:t>
            </a:r>
            <a:r>
              <a:rPr sz="750" b="1" u="sng" spc="30">
                <a:solidFill>
                  <a:schemeClr val="bg1"/>
                </a:solidFill>
                <a:cs typeface="Trebuchet MS"/>
                <a:hlinkClick r:id="rId3" tooltip="https://www.farmarcas.com.br/30-dicas-organizacao-de-produtos-na-farmacia/"/>
              </a:rPr>
              <a:t>AR</a:t>
            </a:r>
            <a:r>
              <a:rPr sz="750" b="1" u="sng" spc="40">
                <a:solidFill>
                  <a:schemeClr val="bg1"/>
                </a:solidFill>
                <a:cs typeface="Trebuchet MS"/>
                <a:hlinkClick r:id="rId3" tooltip="https://www.farmarcas.com.br/30-dicas-organizacao-de-produtos-na-farmacia/"/>
              </a:rPr>
              <a:t>A</a:t>
            </a:r>
            <a:r>
              <a:rPr sz="750" b="1" u="sng" spc="-75">
                <a:solidFill>
                  <a:schemeClr val="bg1"/>
                </a:solidFill>
                <a:cs typeface="Trebuchet MS"/>
                <a:hlinkClick r:id="rId3" tooltip="https://www.farmarcas.com.br/30-dicas-organizacao-de-produtos-na-farmacia/"/>
              </a:rPr>
              <a:t> </a:t>
            </a:r>
            <a:r>
              <a:rPr sz="750" b="1" u="sng" spc="5">
                <a:solidFill>
                  <a:schemeClr val="bg1"/>
                </a:solidFill>
                <a:cs typeface="Trebuchet MS"/>
                <a:hlinkClick r:id="rId3" tooltip="https://www.farmarcas.com.br/30-dicas-organizacao-de-produtos-na-farmacia/"/>
              </a:rPr>
              <a:t>LER!</a:t>
            </a:r>
            <a:endParaRPr sz="750">
              <a:solidFill>
                <a:schemeClr val="bg1"/>
              </a:solidFill>
              <a:cs typeface="Trebuchet MS"/>
            </a:endParaRPr>
          </a:p>
        </p:txBody>
      </p:sp>
      <p:pic>
        <p:nvPicPr>
          <p:cNvPr id="22" name="Gráfico 2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446223" y="3607736"/>
            <a:ext cx="203597" cy="385279"/>
          </a:xfrm>
          <a:prstGeom prst="rect">
            <a:avLst/>
          </a:prstGeom>
        </p:spPr>
      </p:pic>
      <p:sp>
        <p:nvSpPr>
          <p:cNvPr id="23" name="Google Shape;132;g1dd831cafe8_0_0"/>
          <p:cNvSpPr txBox="1"/>
          <p:nvPr/>
        </p:nvSpPr>
        <p:spPr bwMode="auto">
          <a:xfrm>
            <a:off x="2255404" y="3778240"/>
            <a:ext cx="2386848" cy="38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70000"/>
              </a:lnSpc>
              <a:buClr>
                <a:schemeClr val="lt1"/>
              </a:buClr>
              <a:buSzPts val="8000"/>
              <a:defRPr/>
            </a:pPr>
            <a:r>
              <a:rPr lang="pt-BR" sz="1600" b="1">
                <a:solidFill>
                  <a:schemeClr val="lt1"/>
                </a:solidFill>
                <a:cs typeface="Rubik"/>
              </a:rPr>
              <a:t>Pallets</a:t>
            </a:r>
            <a:endParaRPr sz="1000"/>
          </a:p>
        </p:txBody>
      </p:sp>
      <p:pic>
        <p:nvPicPr>
          <p:cNvPr id="24" name="Google Shape;274;p14"/>
          <p:cNvPicPr/>
          <p:nvPr/>
        </p:nvPicPr>
        <p:blipFill>
          <a:blip r:embed="rId5">
            <a:alphaModFix/>
            <a:duotone>
              <a:prstClr val="black"/>
              <a:schemeClr val="bg1">
                <a:tint val="45000"/>
                <a:satMod val="400000"/>
              </a:schemeClr>
            </a:duotone>
          </a:blip>
          <a:stretch/>
        </p:blipFill>
        <p:spPr bwMode="auto">
          <a:xfrm>
            <a:off x="1682693" y="3718236"/>
            <a:ext cx="472780" cy="41380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tângulo: Cantos Arredondados 3"/>
          <p:cNvSpPr/>
          <p:nvPr/>
        </p:nvSpPr>
        <p:spPr bwMode="auto">
          <a:xfrm>
            <a:off x="1259036" y="440506"/>
            <a:ext cx="5469567" cy="748839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350"/>
          </a:p>
        </p:txBody>
      </p:sp>
      <p:pic>
        <p:nvPicPr>
          <p:cNvPr id="4" name="Gráfico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543185" y="378118"/>
            <a:ext cx="271456" cy="513693"/>
          </a:xfrm>
          <a:prstGeom prst="rect">
            <a:avLst/>
          </a:prstGeom>
        </p:spPr>
      </p:pic>
      <p:pic>
        <p:nvPicPr>
          <p:cNvPr id="5" name="Google Shape;274;p14"/>
          <p:cNvPicPr/>
          <p:nvPr/>
        </p:nvPicPr>
        <p:blipFill>
          <a:blip r:embed="rId5">
            <a:alphaModFix/>
            <a:duotone>
              <a:prstClr val="black"/>
              <a:schemeClr val="bg1">
                <a:tint val="45000"/>
                <a:satMod val="400000"/>
              </a:schemeClr>
            </a:duotone>
          </a:blip>
          <a:stretch/>
        </p:blipFill>
        <p:spPr bwMode="auto">
          <a:xfrm>
            <a:off x="1858471" y="525451"/>
            <a:ext cx="630358" cy="551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/>
          <a:srcRect l="28929" t="11754" r="19265" b="3075"/>
          <a:stretch/>
        </p:blipFill>
        <p:spPr bwMode="auto">
          <a:xfrm>
            <a:off x="250574" y="1677164"/>
            <a:ext cx="3290316" cy="40571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Google Shape;132;g1dd831cafe8_0_0"/>
          <p:cNvSpPr txBox="1"/>
          <p:nvPr/>
        </p:nvSpPr>
        <p:spPr bwMode="auto">
          <a:xfrm>
            <a:off x="2532660" y="533486"/>
            <a:ext cx="4661660" cy="655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70000"/>
              </a:lnSpc>
              <a:buClr>
                <a:schemeClr val="lt1"/>
              </a:buClr>
              <a:buSzPts val="8000"/>
              <a:defRPr/>
            </a:pPr>
            <a:r>
              <a:rPr lang="pt-BR" sz="2100" b="1">
                <a:solidFill>
                  <a:schemeClr val="lt1"/>
                </a:solidFill>
                <a:cs typeface="Rubik"/>
              </a:rPr>
              <a:t>Cestões de produtos</a:t>
            </a:r>
            <a:endParaRPr sz="1350"/>
          </a:p>
        </p:txBody>
      </p:sp>
      <p:pic>
        <p:nvPicPr>
          <p:cNvPr id="28" name="Imagem 27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7238151" y="1468544"/>
            <a:ext cx="2389576" cy="31822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" name="Retângulo: Cantos Arredondados 3"/>
          <p:cNvSpPr/>
          <p:nvPr/>
        </p:nvSpPr>
        <p:spPr bwMode="auto">
          <a:xfrm>
            <a:off x="7238151" y="457230"/>
            <a:ext cx="4722476" cy="748839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350"/>
          </a:p>
        </p:txBody>
      </p:sp>
      <p:pic>
        <p:nvPicPr>
          <p:cNvPr id="30" name="Gráfico 29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557291" y="420889"/>
            <a:ext cx="271456" cy="513693"/>
          </a:xfrm>
          <a:prstGeom prst="rect">
            <a:avLst/>
          </a:prstGeom>
        </p:spPr>
      </p:pic>
      <p:pic>
        <p:nvPicPr>
          <p:cNvPr id="31" name="Google Shape;274;p14"/>
          <p:cNvPicPr/>
          <p:nvPr/>
        </p:nvPicPr>
        <p:blipFill>
          <a:blip r:embed="rId5">
            <a:alphaModFix/>
            <a:duotone>
              <a:prstClr val="black"/>
              <a:schemeClr val="bg1">
                <a:tint val="45000"/>
                <a:satMod val="400000"/>
              </a:schemeClr>
            </a:duotone>
          </a:blip>
          <a:stretch/>
        </p:blipFill>
        <p:spPr bwMode="auto">
          <a:xfrm>
            <a:off x="7872578" y="568222"/>
            <a:ext cx="630358" cy="551723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CaixaDeTexto 32"/>
          <p:cNvSpPr txBox="1"/>
          <p:nvPr/>
        </p:nvSpPr>
        <p:spPr bwMode="auto">
          <a:xfrm>
            <a:off x="7238151" y="4641496"/>
            <a:ext cx="47224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1200"/>
              <a:t>O checkout de uma farmácia é um excelente lugar para se colocar determinados produtos que o cliente não havia lembrado de levar. Em lojas menores, geralmente ficam juntos ao balcão de atendimento, porém também podem ser posicionados em um dos lados da farmácia</a:t>
            </a:r>
            <a:r>
              <a:rPr lang="pt-BR" sz="800">
                <a:solidFill>
                  <a:srgbClr val="4A4A4A"/>
                </a:solidFill>
              </a:rPr>
              <a:t>.</a:t>
            </a:r>
            <a:endParaRPr lang="pt-BR" sz="800"/>
          </a:p>
        </p:txBody>
      </p:sp>
      <p:pic>
        <p:nvPicPr>
          <p:cNvPr id="34" name="Imagem 33"/>
          <p:cNvPicPr>
            <a:picLocks noChangeAspect="1"/>
          </p:cNvPicPr>
          <p:nvPr/>
        </p:nvPicPr>
        <p:blipFill>
          <a:blip r:embed="rId8"/>
          <a:srcRect l="0" t="14067" r="0" b="16671"/>
          <a:stretch/>
        </p:blipFill>
        <p:spPr bwMode="auto">
          <a:xfrm>
            <a:off x="9728573" y="1863021"/>
            <a:ext cx="2232054" cy="2062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7" name="Retângulo: Cantos Arredondados 36"/>
          <p:cNvSpPr/>
          <p:nvPr/>
        </p:nvSpPr>
        <p:spPr bwMode="auto">
          <a:xfrm>
            <a:off x="3640821" y="3198089"/>
            <a:ext cx="3087783" cy="2536202"/>
          </a:xfrm>
          <a:prstGeom prst="roundRect">
            <a:avLst>
              <a:gd name="adj" fmla="val 16667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sz="1100" i="1">
                <a:solidFill>
                  <a:schemeClr val="tx1"/>
                </a:solidFill>
                <a:cs typeface="Arial"/>
              </a:rPr>
              <a:t>Uma dica para o preenchimento dos cestões é abastecê-los com produtos de perfumaria “best-seller”, ou seja, produtos de perfumaria que tenham grande saída na sua região, como por exemplo: sabonete Dove, desodorante Rexona, Above, shampoo Seda, entre outros. O importante é que sejam produtos com alta demanda em sua região. Consulte seu analista para entender melhor quais são esses produtos.</a:t>
            </a:r>
            <a:endParaRPr/>
          </a:p>
        </p:txBody>
      </p:sp>
      <p:sp>
        <p:nvSpPr>
          <p:cNvPr id="38" name="CaixaDeTexto 37"/>
          <p:cNvSpPr txBox="1"/>
          <p:nvPr/>
        </p:nvSpPr>
        <p:spPr bwMode="auto">
          <a:xfrm>
            <a:off x="3540890" y="1698962"/>
            <a:ext cx="318771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1200" b="1">
                <a:cs typeface="Arial"/>
              </a:rPr>
              <a:t>QUAIS PRODUTOS POSSO COLOCAR NO CESTÃO?</a:t>
            </a:r>
            <a:endParaRPr/>
          </a:p>
          <a:p>
            <a:pPr algn="just">
              <a:defRPr/>
            </a:pPr>
            <a:endParaRPr lang="pt-BR" sz="1100" b="1">
              <a:cs typeface="Arial"/>
            </a:endParaRPr>
          </a:p>
          <a:p>
            <a:pPr algn="just">
              <a:defRPr/>
            </a:pPr>
            <a:r>
              <a:rPr lang="pt-BR" sz="1100">
                <a:cs typeface="Arial"/>
              </a:rPr>
              <a:t>Para estar de acordo com a legislação vigente (Resolução RDC Nº 44/2009 e Resolução RDC Nº 96/2008), é permitido colocar somente medicamentos MIP (Medicamentos Isentos de Prescrição para venda nos cestões.</a:t>
            </a:r>
            <a:endParaRPr/>
          </a:p>
        </p:txBody>
      </p:sp>
      <p:sp>
        <p:nvSpPr>
          <p:cNvPr id="39" name="Google Shape;132;g1dd831cafe8_0_0"/>
          <p:cNvSpPr txBox="1"/>
          <p:nvPr/>
        </p:nvSpPr>
        <p:spPr bwMode="auto">
          <a:xfrm>
            <a:off x="8546768" y="521958"/>
            <a:ext cx="3413858" cy="655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70000"/>
              </a:lnSpc>
              <a:buClr>
                <a:schemeClr val="lt1"/>
              </a:buClr>
              <a:buSzPts val="8000"/>
              <a:defRPr/>
            </a:pPr>
            <a:r>
              <a:rPr lang="pt-BR" sz="1600" b="1">
                <a:solidFill>
                  <a:schemeClr val="bg1"/>
                </a:solidFill>
              </a:rPr>
              <a:t>Bomboniere e vendas por impulso</a:t>
            </a:r>
            <a:endParaRPr lang="pt-BR" sz="9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med" p14:dur="7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Google Shape;132;g1dd831cafe8_0_0"/>
          <p:cNvSpPr txBox="1"/>
          <p:nvPr/>
        </p:nvSpPr>
        <p:spPr bwMode="auto">
          <a:xfrm>
            <a:off x="2245025" y="128812"/>
            <a:ext cx="2386848" cy="38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70000"/>
              </a:lnSpc>
              <a:buClr>
                <a:schemeClr val="lt1"/>
              </a:buClr>
              <a:buSzPts val="8000"/>
              <a:defRPr/>
            </a:pPr>
            <a:r>
              <a:rPr lang="pt-BR" sz="1600" b="1">
                <a:solidFill>
                  <a:schemeClr val="lt1"/>
                </a:solidFill>
                <a:cs typeface="Rubik"/>
              </a:rPr>
              <a:t>Exposição dos Produtos</a:t>
            </a:r>
            <a:endParaRPr sz="1000"/>
          </a:p>
        </p:txBody>
      </p:sp>
      <p:sp>
        <p:nvSpPr>
          <p:cNvPr id="3" name="Retângulo: Cantos Arredondados 3"/>
          <p:cNvSpPr/>
          <p:nvPr/>
        </p:nvSpPr>
        <p:spPr bwMode="auto">
          <a:xfrm>
            <a:off x="1259036" y="440506"/>
            <a:ext cx="5469567" cy="748839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350"/>
          </a:p>
        </p:txBody>
      </p:sp>
      <p:pic>
        <p:nvPicPr>
          <p:cNvPr id="4" name="Gráfico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543185" y="378118"/>
            <a:ext cx="271456" cy="513693"/>
          </a:xfrm>
          <a:prstGeom prst="rect">
            <a:avLst/>
          </a:prstGeom>
        </p:spPr>
      </p:pic>
      <p:pic>
        <p:nvPicPr>
          <p:cNvPr id="5" name="Google Shape;274;p14"/>
          <p:cNvPicPr/>
          <p:nvPr/>
        </p:nvPicPr>
        <p:blipFill>
          <a:blip r:embed="rId4">
            <a:alphaModFix/>
            <a:duotone>
              <a:prstClr val="black"/>
              <a:schemeClr val="bg1">
                <a:tint val="45000"/>
                <a:satMod val="400000"/>
              </a:schemeClr>
            </a:duotone>
          </a:blip>
          <a:stretch/>
        </p:blipFill>
        <p:spPr bwMode="auto">
          <a:xfrm>
            <a:off x="1858471" y="525451"/>
            <a:ext cx="630358" cy="551723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2;g1dd831cafe8_0_0"/>
          <p:cNvSpPr txBox="1"/>
          <p:nvPr/>
        </p:nvSpPr>
        <p:spPr bwMode="auto">
          <a:xfrm>
            <a:off x="2532660" y="533486"/>
            <a:ext cx="4661660" cy="655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70000"/>
              </a:lnSpc>
              <a:buClr>
                <a:schemeClr val="lt1"/>
              </a:buClr>
              <a:buSzPts val="8000"/>
              <a:defRPr/>
            </a:pPr>
            <a:r>
              <a:rPr lang="pt-BR" sz="2100" b="1">
                <a:solidFill>
                  <a:schemeClr val="lt1"/>
                </a:solidFill>
                <a:cs typeface="Rubik"/>
              </a:rPr>
              <a:t>Dermocosméticos</a:t>
            </a:r>
            <a:endParaRPr lang="pt-BR" sz="1350"/>
          </a:p>
        </p:txBody>
      </p:sp>
      <p:sp>
        <p:nvSpPr>
          <p:cNvPr id="29" name="Retângulo: Cantos Arredondados 3"/>
          <p:cNvSpPr/>
          <p:nvPr/>
        </p:nvSpPr>
        <p:spPr bwMode="auto">
          <a:xfrm>
            <a:off x="7238151" y="457230"/>
            <a:ext cx="4722476" cy="748839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350"/>
          </a:p>
        </p:txBody>
      </p:sp>
      <p:pic>
        <p:nvPicPr>
          <p:cNvPr id="30" name="Gráfico 2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557291" y="420889"/>
            <a:ext cx="271456" cy="513693"/>
          </a:xfrm>
          <a:prstGeom prst="rect">
            <a:avLst/>
          </a:prstGeom>
        </p:spPr>
      </p:pic>
      <p:pic>
        <p:nvPicPr>
          <p:cNvPr id="31" name="Google Shape;274;p14"/>
          <p:cNvPicPr/>
          <p:nvPr/>
        </p:nvPicPr>
        <p:blipFill>
          <a:blip r:embed="rId4">
            <a:alphaModFix/>
            <a:duotone>
              <a:prstClr val="black"/>
              <a:schemeClr val="bg1">
                <a:tint val="45000"/>
                <a:satMod val="400000"/>
              </a:schemeClr>
            </a:duotone>
          </a:blip>
          <a:stretch/>
        </p:blipFill>
        <p:spPr bwMode="auto">
          <a:xfrm>
            <a:off x="7872578" y="568222"/>
            <a:ext cx="630358" cy="55172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32;g1dd831cafe8_0_0"/>
          <p:cNvSpPr txBox="1"/>
          <p:nvPr/>
        </p:nvSpPr>
        <p:spPr bwMode="auto">
          <a:xfrm>
            <a:off x="8602133" y="411179"/>
            <a:ext cx="4661660" cy="655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70000"/>
              </a:lnSpc>
              <a:buClr>
                <a:schemeClr val="lt1"/>
              </a:buClr>
              <a:buSzPts val="8000"/>
              <a:defRPr/>
            </a:pPr>
            <a:r>
              <a:rPr lang="pt-BR" sz="2100" b="1">
                <a:solidFill>
                  <a:schemeClr val="lt1"/>
                </a:solidFill>
                <a:cs typeface="Rubik"/>
              </a:rPr>
              <a:t>Pontas de Gôndolas</a:t>
            </a:r>
            <a:endParaRPr sz="1350"/>
          </a:p>
        </p:txBody>
      </p:sp>
      <p:sp>
        <p:nvSpPr>
          <p:cNvPr id="7" name="Google Shape;133;g1dd831cafe8_0_0"/>
          <p:cNvSpPr txBox="1"/>
          <p:nvPr/>
        </p:nvSpPr>
        <p:spPr bwMode="auto">
          <a:xfrm>
            <a:off x="8602132" y="840401"/>
            <a:ext cx="4661660" cy="29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70000"/>
              </a:lnSpc>
              <a:buClr>
                <a:schemeClr val="lt1"/>
              </a:buClr>
              <a:buSzPts val="8000"/>
              <a:defRPr/>
            </a:pPr>
            <a:r>
              <a:rPr lang="pt-BR" b="1">
                <a:solidFill>
                  <a:schemeClr val="dk1"/>
                </a:solidFill>
                <a:cs typeface="Rubik"/>
              </a:rPr>
              <a:t>Produtos em destaque</a:t>
            </a:r>
            <a:endParaRPr sz="135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rcRect l="6196" t="0" r="6731" b="6076"/>
          <a:stretch/>
        </p:blipFill>
        <p:spPr bwMode="auto">
          <a:xfrm>
            <a:off x="1259036" y="1282325"/>
            <a:ext cx="5469567" cy="2998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259036" y="4373774"/>
            <a:ext cx="2685837" cy="2043720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 bwMode="auto">
          <a:xfrm>
            <a:off x="3993818" y="5771163"/>
            <a:ext cx="27347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200" b="1" u="sng">
                <a:solidFill>
                  <a:srgbClr val="FF5510"/>
                </a:solidFill>
                <a:hlinkClick r:id="rId7" tooltip="https://radar.farmarcas.com.br/marketing/planograma"/>
              </a:rPr>
              <a:t>Clique aqui </a:t>
            </a:r>
            <a:r>
              <a:rPr lang="pt-BR" sz="1200"/>
              <a:t>para maiores informações de um </a:t>
            </a:r>
            <a:r>
              <a:rPr lang="pt-BR" sz="1200"/>
              <a:t>planograma</a:t>
            </a:r>
            <a:r>
              <a:rPr lang="pt-BR" sz="1200"/>
              <a:t> correto e assertivo para sua loja.</a:t>
            </a:r>
            <a:endParaRPr/>
          </a:p>
        </p:txBody>
      </p:sp>
      <p:sp>
        <p:nvSpPr>
          <p:cNvPr id="12" name="CaixaDeTexto 11"/>
          <p:cNvSpPr txBox="1"/>
          <p:nvPr/>
        </p:nvSpPr>
        <p:spPr bwMode="auto">
          <a:xfrm>
            <a:off x="3993818" y="4368543"/>
            <a:ext cx="273478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1200" b="1"/>
              <a:t>Principais orientações:</a:t>
            </a:r>
            <a:endParaRPr/>
          </a:p>
          <a:p>
            <a:pPr algn="just">
              <a:defRPr/>
            </a:pPr>
            <a:r>
              <a:rPr lang="pt-BR" sz="1200"/>
              <a:t>1 – Conte quantos módulos de móveis existem em sua loja;</a:t>
            </a:r>
            <a:endParaRPr/>
          </a:p>
          <a:p>
            <a:pPr algn="just">
              <a:defRPr/>
            </a:pPr>
            <a:r>
              <a:rPr lang="pt-BR" sz="1200"/>
              <a:t>2 – Baixe o </a:t>
            </a:r>
            <a:r>
              <a:rPr lang="pt-BR" sz="1200"/>
              <a:t>planograma</a:t>
            </a:r>
            <a:r>
              <a:rPr lang="pt-BR" sz="1200"/>
              <a:t> e organize o seu mix;</a:t>
            </a:r>
            <a:endParaRPr/>
          </a:p>
          <a:p>
            <a:pPr algn="just">
              <a:defRPr/>
            </a:pPr>
            <a:r>
              <a:rPr lang="pt-BR" sz="1200"/>
              <a:t>3 – Possibilidade de aumento de 30% nas vendas;</a:t>
            </a:r>
            <a:endParaRPr/>
          </a:p>
        </p:txBody>
      </p:sp>
      <p:sp>
        <p:nvSpPr>
          <p:cNvPr id="14" name="CaixaDeTexto 13"/>
          <p:cNvSpPr txBox="1"/>
          <p:nvPr/>
        </p:nvSpPr>
        <p:spPr bwMode="auto">
          <a:xfrm>
            <a:off x="7238151" y="4733913"/>
            <a:ext cx="472247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1000"/>
              <a:t>A ponta de gôndola é um dos locais mais importantes dentro de uma drogaria. Isso porque ela é um ponto de passagem, ou seja, recebe um grande fluxo de pessoas e recebe muita atenção por parte do consumidor.</a:t>
            </a:r>
            <a:endParaRPr/>
          </a:p>
          <a:p>
            <a:pPr algn="just">
              <a:defRPr/>
            </a:pPr>
            <a:endParaRPr lang="pt-BR" sz="1000"/>
          </a:p>
          <a:p>
            <a:pPr algn="just">
              <a:defRPr/>
            </a:pPr>
            <a:r>
              <a:rPr lang="pt-BR" sz="1000"/>
              <a:t>Ela é um local excelente para posicionar materiais de PDV com descontos especiais, como promoções, por exemplo. Entretanto, é preciso ficar atento ao giro destes produtos para não</a:t>
            </a:r>
            <a:r>
              <a:rPr lang="pt-BR" sz="1000" b="1"/>
              <a:t> ser surpreendido com a falta deles no estoque.</a:t>
            </a:r>
            <a:endParaRPr/>
          </a:p>
          <a:p>
            <a:pPr algn="just">
              <a:defRPr/>
            </a:pPr>
            <a:endParaRPr lang="pt-BR" sz="1000"/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8"/>
          <a:srcRect l="25555" t="24539" r="16665" b="11816"/>
          <a:stretch/>
        </p:blipFill>
        <p:spPr bwMode="auto">
          <a:xfrm>
            <a:off x="9673201" y="1316320"/>
            <a:ext cx="2287426" cy="3359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9"/>
          <a:srcRect l="17679" t="10708" r="17168" b="3995"/>
          <a:stretch/>
        </p:blipFill>
        <p:spPr bwMode="auto">
          <a:xfrm>
            <a:off x="7238151" y="1316319"/>
            <a:ext cx="1924614" cy="3359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med" p14:dur="7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Google Shape;132;g1dd831cafe8_0_0"/>
          <p:cNvSpPr txBox="1"/>
          <p:nvPr/>
        </p:nvSpPr>
        <p:spPr bwMode="auto">
          <a:xfrm>
            <a:off x="2245025" y="128812"/>
            <a:ext cx="2386848" cy="38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70000"/>
              </a:lnSpc>
              <a:buClr>
                <a:schemeClr val="lt1"/>
              </a:buClr>
              <a:buSzPts val="8000"/>
              <a:defRPr/>
            </a:pPr>
            <a:r>
              <a:rPr lang="pt-BR" sz="1600" b="1">
                <a:solidFill>
                  <a:schemeClr val="lt1"/>
                </a:solidFill>
                <a:cs typeface="Rubik"/>
              </a:rPr>
              <a:t>Exposição dos Produtos</a:t>
            </a:r>
            <a:endParaRPr sz="1000"/>
          </a:p>
        </p:txBody>
      </p:sp>
      <p:sp>
        <p:nvSpPr>
          <p:cNvPr id="3" name="Retângulo: Cantos Arredondados 3"/>
          <p:cNvSpPr/>
          <p:nvPr/>
        </p:nvSpPr>
        <p:spPr bwMode="auto">
          <a:xfrm>
            <a:off x="1259036" y="440506"/>
            <a:ext cx="5469567" cy="748839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350"/>
          </a:p>
        </p:txBody>
      </p:sp>
      <p:pic>
        <p:nvPicPr>
          <p:cNvPr id="4" name="Gráfico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543185" y="378118"/>
            <a:ext cx="271456" cy="513693"/>
          </a:xfrm>
          <a:prstGeom prst="rect">
            <a:avLst/>
          </a:prstGeom>
        </p:spPr>
      </p:pic>
      <p:pic>
        <p:nvPicPr>
          <p:cNvPr id="5" name="Google Shape;274;p14"/>
          <p:cNvPicPr/>
          <p:nvPr/>
        </p:nvPicPr>
        <p:blipFill>
          <a:blip r:embed="rId4">
            <a:alphaModFix/>
            <a:duotone>
              <a:prstClr val="black"/>
              <a:schemeClr val="bg1">
                <a:tint val="45000"/>
                <a:satMod val="400000"/>
              </a:schemeClr>
            </a:duotone>
          </a:blip>
          <a:stretch/>
        </p:blipFill>
        <p:spPr bwMode="auto">
          <a:xfrm>
            <a:off x="1858471" y="525451"/>
            <a:ext cx="630358" cy="551723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2;g1dd831cafe8_0_0"/>
          <p:cNvSpPr txBox="1"/>
          <p:nvPr/>
        </p:nvSpPr>
        <p:spPr bwMode="auto">
          <a:xfrm>
            <a:off x="2532660" y="533486"/>
            <a:ext cx="4661660" cy="655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70000"/>
              </a:lnSpc>
              <a:buClr>
                <a:schemeClr val="lt1"/>
              </a:buClr>
              <a:buSzPts val="8000"/>
              <a:defRPr/>
            </a:pPr>
            <a:r>
              <a:rPr lang="pt-BR" sz="2100" b="1">
                <a:solidFill>
                  <a:schemeClr val="lt1"/>
                </a:solidFill>
                <a:cs typeface="Rubik"/>
              </a:rPr>
              <a:t>Mix de Produtos</a:t>
            </a:r>
            <a:endParaRPr lang="pt-BR" sz="1350"/>
          </a:p>
        </p:txBody>
      </p:sp>
      <p:sp>
        <p:nvSpPr>
          <p:cNvPr id="29" name="Retângulo: Cantos Arredondados 3"/>
          <p:cNvSpPr/>
          <p:nvPr/>
        </p:nvSpPr>
        <p:spPr bwMode="auto">
          <a:xfrm>
            <a:off x="7238151" y="457230"/>
            <a:ext cx="4722476" cy="748839"/>
          </a:xfrm>
          <a:prstGeom prst="roundRect">
            <a:avLst>
              <a:gd name="adj" fmla="val 5949"/>
            </a:avLst>
          </a:prstGeom>
          <a:solidFill>
            <a:srgbClr val="FF55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350"/>
          </a:p>
        </p:txBody>
      </p:sp>
      <p:pic>
        <p:nvPicPr>
          <p:cNvPr id="30" name="Gráfico 2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557291" y="420889"/>
            <a:ext cx="271456" cy="513693"/>
          </a:xfrm>
          <a:prstGeom prst="rect">
            <a:avLst/>
          </a:prstGeom>
        </p:spPr>
      </p:pic>
      <p:pic>
        <p:nvPicPr>
          <p:cNvPr id="31" name="Google Shape;274;p14"/>
          <p:cNvPicPr/>
          <p:nvPr/>
        </p:nvPicPr>
        <p:blipFill>
          <a:blip r:embed="rId4">
            <a:alphaModFix/>
            <a:duotone>
              <a:prstClr val="black"/>
              <a:schemeClr val="bg1">
                <a:tint val="45000"/>
                <a:satMod val="400000"/>
              </a:schemeClr>
            </a:duotone>
          </a:blip>
          <a:stretch/>
        </p:blipFill>
        <p:spPr bwMode="auto">
          <a:xfrm>
            <a:off x="7872578" y="568222"/>
            <a:ext cx="630358" cy="551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/>
          <a:srcRect l="-1" t="49895" r="15962" b="10426"/>
          <a:stretch/>
        </p:blipFill>
        <p:spPr bwMode="auto">
          <a:xfrm>
            <a:off x="7238151" y="1255805"/>
            <a:ext cx="4722476" cy="2693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CaixaDeTexto 12"/>
          <p:cNvSpPr txBox="1"/>
          <p:nvPr/>
        </p:nvSpPr>
        <p:spPr bwMode="auto">
          <a:xfrm>
            <a:off x="1259036" y="3749430"/>
            <a:ext cx="546867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1200">
                <a:solidFill>
                  <a:srgbClr val="000000"/>
                </a:solidFill>
              </a:rPr>
              <a:t>Para uma análise assertiva o primeiro passo importante é qual é a sazonalidade da sua farmácia, ou seja, em quais períodos do ano determinados produtos vendem mais e em quais períodos vendem menos.</a:t>
            </a:r>
            <a:endParaRPr/>
          </a:p>
          <a:p>
            <a:pPr algn="just">
              <a:defRPr/>
            </a:pPr>
            <a:r>
              <a:rPr lang="pt-BR" sz="1200">
                <a:solidFill>
                  <a:srgbClr val="000000"/>
                </a:solidFill>
              </a:rPr>
              <a:t>Para te auxiliar nessa tarefa você pode usar o próprio sistema da sua farmácia, e comparar os meses de vendas com períodos anteriores. Você vai acabar notando que existe um padrão, isto é, alguns produtos vendem bem numa época do ano e outros vendem mais em outras épocas. Isso é absolutamente normal.</a:t>
            </a:r>
            <a:endParaRPr/>
          </a:p>
          <a:p>
            <a:pPr algn="just">
              <a:defRPr/>
            </a:pPr>
            <a:endParaRPr lang="pt-BR" sz="1200">
              <a:solidFill>
                <a:srgbClr val="000000"/>
              </a:solidFill>
            </a:endParaRPr>
          </a:p>
          <a:p>
            <a:pPr algn="just">
              <a:defRPr/>
            </a:pPr>
            <a:r>
              <a:rPr lang="pt-BR" sz="1200">
                <a:solidFill>
                  <a:srgbClr val="000000"/>
                </a:solidFill>
              </a:rPr>
              <a:t>A Curva ABC é uma metodologia que determina a demanda dos itens da sua loja. Assim você saberá qual a curva de demanda dos produtos, e quais deles são classificados como A, B ou C. </a:t>
            </a:r>
            <a:endParaRPr/>
          </a:p>
          <a:p>
            <a:pPr algn="just">
              <a:defRPr/>
            </a:pPr>
            <a:r>
              <a:rPr lang="pt-BR" sz="1200">
                <a:solidFill>
                  <a:srgbClr val="000000"/>
                </a:solidFill>
              </a:rPr>
              <a:t>Quando rodar a Curva ABC na sua farmácia e cruzar com o bússola, produtos de curva A no Brasil podem ser C na sua região, ou seja, na sua região esse item não é o campeão de vendas. Nesse caso você precisa repor com maior frequência os produtos classificados como A, isto é, que tem grande saída.</a:t>
            </a:r>
            <a:endParaRPr/>
          </a:p>
          <a:p>
            <a:pPr algn="just">
              <a:defRPr/>
            </a:pPr>
            <a:endParaRPr lang="pt-BR" sz="1200"/>
          </a:p>
        </p:txBody>
      </p:sp>
      <p:sp>
        <p:nvSpPr>
          <p:cNvPr id="16" name="Google Shape;132;g1dd831cafe8_0_0"/>
          <p:cNvSpPr txBox="1"/>
          <p:nvPr/>
        </p:nvSpPr>
        <p:spPr bwMode="auto">
          <a:xfrm>
            <a:off x="8593255" y="538135"/>
            <a:ext cx="4661660" cy="655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70000"/>
              </a:lnSpc>
              <a:buClr>
                <a:schemeClr val="lt1"/>
              </a:buClr>
              <a:buSzPts val="8000"/>
              <a:defRPr/>
            </a:pPr>
            <a:r>
              <a:rPr lang="pt-BR" sz="2100" b="1">
                <a:solidFill>
                  <a:schemeClr val="lt1"/>
                </a:solidFill>
                <a:cs typeface="Rubik"/>
              </a:rPr>
              <a:t>Setorização</a:t>
            </a:r>
            <a:endParaRPr lang="pt-BR" sz="1350"/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6"/>
          <a:srcRect l="0" t="8719" r="0" b="23049"/>
          <a:stretch/>
        </p:blipFill>
        <p:spPr bwMode="auto">
          <a:xfrm>
            <a:off x="1259037" y="1251733"/>
            <a:ext cx="5468678" cy="24976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CaixaDeTexto 18"/>
          <p:cNvSpPr txBox="1"/>
          <p:nvPr/>
        </p:nvSpPr>
        <p:spPr bwMode="auto">
          <a:xfrm>
            <a:off x="7194321" y="3949665"/>
            <a:ext cx="476630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1200">
                <a:solidFill>
                  <a:srgbClr val="000000"/>
                </a:solidFill>
              </a:rPr>
              <a:t>Entre os objetivos da setorização, estão: </a:t>
            </a:r>
            <a:endParaRPr/>
          </a:p>
          <a:p>
            <a:pPr algn="just">
              <a:buFont typeface="Arial"/>
              <a:buChar char="•"/>
              <a:defRPr/>
            </a:pPr>
            <a:r>
              <a:rPr lang="pt-BR" sz="1200" b="1">
                <a:solidFill>
                  <a:srgbClr val="000000"/>
                </a:solidFill>
              </a:rPr>
              <a:t>Facilitar a visualização dos produtos pelo cliente;</a:t>
            </a:r>
            <a:endParaRPr/>
          </a:p>
          <a:p>
            <a:pPr algn="just">
              <a:buFont typeface="Arial"/>
              <a:buChar char="•"/>
              <a:defRPr/>
            </a:pPr>
            <a:r>
              <a:rPr lang="pt-BR" sz="1200" b="1">
                <a:solidFill>
                  <a:srgbClr val="000000"/>
                </a:solidFill>
              </a:rPr>
              <a:t>Agrupar a exposição das categorias de maneira fluída e estratégica;</a:t>
            </a:r>
            <a:endParaRPr/>
          </a:p>
          <a:p>
            <a:pPr algn="just">
              <a:buFont typeface="Arial"/>
              <a:buChar char="•"/>
              <a:defRPr/>
            </a:pPr>
            <a:r>
              <a:rPr lang="pt-BR" sz="1200" b="1">
                <a:solidFill>
                  <a:srgbClr val="000000"/>
                </a:solidFill>
              </a:rPr>
              <a:t>Chamar a atenção do cliente para os produtos expostos;  </a:t>
            </a:r>
            <a:endParaRPr lang="pt-BR" sz="1200" b="1">
              <a:solidFill>
                <a:srgbClr val="172B4D"/>
              </a:solidFill>
            </a:endParaRPr>
          </a:p>
          <a:p>
            <a:pPr algn="just">
              <a:defRPr/>
            </a:pPr>
            <a:br>
              <a:rPr lang="pt-BR" sz="1200">
                <a:solidFill>
                  <a:srgbClr val="000000"/>
                </a:solidFill>
              </a:rPr>
            </a:br>
            <a:r>
              <a:rPr lang="pt-BR" sz="1200">
                <a:solidFill>
                  <a:srgbClr val="000000"/>
                </a:solidFill>
              </a:rPr>
              <a:t>Lojas bem organizadas podem proporcionar um  crescimento no ticket médio, embolsar valores para aplicar em outras necessidades, dar visão de Mix de produtos, torna as lojas racionais e estratégicas.</a:t>
            </a:r>
            <a:endParaRPr/>
          </a:p>
          <a:p>
            <a:pPr algn="just">
              <a:defRPr/>
            </a:pPr>
            <a:endParaRPr lang="pt-BR" sz="1200">
              <a:solidFill>
                <a:srgbClr val="000000"/>
              </a:solidFill>
            </a:endParaRPr>
          </a:p>
          <a:p>
            <a:pPr algn="just">
              <a:defRPr/>
            </a:pPr>
            <a:r>
              <a:rPr lang="pt-BR" sz="1200" b="1" u="sng">
                <a:solidFill>
                  <a:srgbClr val="FF5510"/>
                </a:solidFill>
                <a:hlinkClick r:id="rId7" tooltip="https://farmarcas.freshdesk.com/support/solutions/articles/36000384543-guia-de-setorizac%C3%A3o"/>
              </a:rPr>
              <a:t>Clique aqui </a:t>
            </a:r>
            <a:r>
              <a:rPr lang="pt-BR" sz="1200"/>
              <a:t>para maiores informações.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med" p14:dur="7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1" name="Google Shape;191;p5"/>
          <p:cNvSpPr txBox="1">
            <a:spLocks noGrp="1"/>
          </p:cNvSpPr>
          <p:nvPr>
            <p:ph type="title"/>
          </p:nvPr>
        </p:nvSpPr>
        <p:spPr bwMode="auto">
          <a:xfrm>
            <a:off x="5850194" y="1989900"/>
            <a:ext cx="5538600" cy="28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7500"/>
              <a:buFont typeface="Calibri"/>
              <a:buNone/>
              <a:defRPr/>
            </a:pPr>
            <a:r>
              <a:rPr lang="pt-BR" b="1">
                <a:solidFill>
                  <a:srgbClr val="050505"/>
                </a:solidFill>
              </a:rPr>
              <a:t>Aviso para</a:t>
            </a:r>
            <a:br>
              <a:rPr lang="pt-BR"/>
            </a:br>
            <a:r>
              <a:rPr lang="pt-BR"/>
              <a:t>os anjos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med" p14:dur="750" advClick="1">
        <p:push dir="u"/>
      </p:transition>
    </mc:Choice>
    <mc:Fallback>
      <p:transition spd="med" advClick="1">
        <p:push dir="u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1362284" y="262867"/>
            <a:ext cx="7831137" cy="587375"/>
          </a:xfrm>
        </p:spPr>
        <p:txBody>
          <a:bodyPr/>
          <a:lstStyle/>
          <a:p>
            <a:pPr>
              <a:lnSpc>
                <a:spcPct val="70000"/>
              </a:lnSpc>
              <a:defRPr/>
            </a:pPr>
            <a:r>
              <a:rPr lang="pt-BR" sz="4400" b="1" spc="-200">
                <a:solidFill>
                  <a:srgbClr val="050505"/>
                </a:solidFill>
                <a:latin typeface="Calibri"/>
              </a:rPr>
              <a:t>Quando Informar o Analista?</a:t>
            </a:r>
            <a:endParaRPr/>
          </a:p>
        </p:txBody>
      </p:sp>
      <p:sp>
        <p:nvSpPr>
          <p:cNvPr id="4" name="Espaço Reservado para Texto 2"/>
          <p:cNvSpPr txBox="1"/>
          <p:nvPr/>
        </p:nvSpPr>
        <p:spPr bwMode="auto">
          <a:xfrm>
            <a:off x="1360488" y="863690"/>
            <a:ext cx="10033210" cy="573144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pt-BR" sz="1600"/>
              <a:t>Quando a loja apresentar </a:t>
            </a:r>
            <a:r>
              <a:rPr lang="pt-BR" sz="1800" b="1">
                <a:solidFill>
                  <a:srgbClr val="FF5510"/>
                </a:solidFill>
              </a:rPr>
              <a:t>defasagem de mix de produtos</a:t>
            </a:r>
            <a:r>
              <a:rPr lang="pt-BR" sz="1600"/>
              <a:t>. Está desabastecida, com buracos nas exposições, e mix esticado. Ou seja, está com buracos no GC, nas gondolas, cestões vazios, móvel de dermocosméticos sem produtos da categoria e mix esticado, incluindo as prateleiras de medicamentos;</a:t>
            </a:r>
            <a:endParaRPr/>
          </a:p>
          <a:p>
            <a:pPr marL="0" indent="0">
              <a:buNone/>
              <a:defRPr/>
            </a:pPr>
            <a:endParaRPr lang="pt-BR" sz="1600" b="1">
              <a:solidFill>
                <a:srgbClr val="FF5510"/>
              </a:solidFill>
            </a:endParaRPr>
          </a:p>
          <a:p>
            <a:pPr marL="0" indent="0">
              <a:buNone/>
              <a:defRPr/>
            </a:pPr>
            <a:endParaRPr lang="pt-BR" sz="1600" b="1">
              <a:solidFill>
                <a:srgbClr val="FF5510"/>
              </a:solidFill>
            </a:endParaRPr>
          </a:p>
          <a:p>
            <a:pPr marL="0" indent="0">
              <a:buNone/>
              <a:defRPr/>
            </a:pPr>
            <a:endParaRPr lang="pt-BR" sz="1600" b="1">
              <a:solidFill>
                <a:srgbClr val="FF5510"/>
              </a:solidFill>
            </a:endParaRPr>
          </a:p>
          <a:p>
            <a:pPr marL="0" indent="0">
              <a:buNone/>
              <a:defRPr/>
            </a:pPr>
            <a:endParaRPr lang="pt-BR" sz="1600" b="1">
              <a:solidFill>
                <a:srgbClr val="FF5510"/>
              </a:solidFill>
            </a:endParaRPr>
          </a:p>
          <a:p>
            <a:pPr>
              <a:defRPr/>
            </a:pPr>
            <a:endParaRPr lang="pt-BR" sz="1600" b="1">
              <a:solidFill>
                <a:srgbClr val="FF5510"/>
              </a:solidFill>
            </a:endParaRPr>
          </a:p>
        </p:txBody>
      </p:sp>
      <p:sp>
        <p:nvSpPr>
          <p:cNvPr id="9" name="Espaço Reservado para Texto 2"/>
          <p:cNvSpPr txBox="1"/>
          <p:nvPr/>
        </p:nvSpPr>
        <p:spPr bwMode="auto">
          <a:xfrm>
            <a:off x="6094204" y="587374"/>
            <a:ext cx="5299494" cy="573144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endParaRPr lang="pt-BR" sz="1200"/>
          </a:p>
          <a:p>
            <a:pPr marL="0" indent="0">
              <a:buNone/>
              <a:defRPr/>
            </a:pPr>
            <a:endParaRPr lang="pt-BR" sz="1200"/>
          </a:p>
        </p:txBody>
      </p:sp>
      <p:pic>
        <p:nvPicPr>
          <p:cNvPr id="10" name="Imagem 9" descr="Uma imagem contendo no interior, mesa, biblioteca, colorido&#10;&#10;Descrição gerada automaticamente"/>
          <p:cNvPicPr>
            <a:picLocks noChangeAspect="1"/>
          </p:cNvPicPr>
          <p:nvPr/>
        </p:nvPicPr>
        <p:blipFill>
          <a:blip r:embed="rId3"/>
          <a:srcRect l="8404" t="57876" r="78345" b="8135"/>
          <a:stretch/>
        </p:blipFill>
        <p:spPr bwMode="auto">
          <a:xfrm>
            <a:off x="1464325" y="1715026"/>
            <a:ext cx="1508681" cy="2902213"/>
          </a:xfrm>
          <a:prstGeom prst="rect">
            <a:avLst/>
          </a:prstGeom>
        </p:spPr>
      </p:pic>
      <p:pic>
        <p:nvPicPr>
          <p:cNvPr id="11" name="Imagem 10" descr="Loja de brinquedos&#10;&#10;Descrição gerada automaticamente com confiança média"/>
          <p:cNvPicPr>
            <a:picLocks noChangeAspect="1"/>
          </p:cNvPicPr>
          <p:nvPr/>
        </p:nvPicPr>
        <p:blipFill>
          <a:blip r:embed="rId4"/>
          <a:srcRect l="7494" t="50619" r="79579" b="1066"/>
          <a:stretch/>
        </p:blipFill>
        <p:spPr bwMode="auto">
          <a:xfrm>
            <a:off x="3759957" y="1715026"/>
            <a:ext cx="1380417" cy="2902213"/>
          </a:xfrm>
          <a:prstGeom prst="rect">
            <a:avLst/>
          </a:prstGeom>
        </p:spPr>
      </p:pic>
      <p:pic>
        <p:nvPicPr>
          <p:cNvPr id="12" name="Imagem 11" descr="Loja de brinquedos&#10;&#10;Descrição gerada automaticamente"/>
          <p:cNvPicPr>
            <a:picLocks noChangeAspect="1"/>
          </p:cNvPicPr>
          <p:nvPr/>
        </p:nvPicPr>
        <p:blipFill>
          <a:blip r:embed="rId5"/>
          <a:srcRect l="6433" t="20133" r="8667" b="58746"/>
          <a:stretch/>
        </p:blipFill>
        <p:spPr bwMode="auto">
          <a:xfrm>
            <a:off x="5927322" y="1715026"/>
            <a:ext cx="5600491" cy="1044945"/>
          </a:xfrm>
          <a:prstGeom prst="rect">
            <a:avLst/>
          </a:prstGeom>
        </p:spPr>
      </p:pic>
      <p:pic>
        <p:nvPicPr>
          <p:cNvPr id="13" name="Imagem 12" descr="Loja de brinquedos&#10;&#10;Descrição gerada automaticamente com confiança média"/>
          <p:cNvPicPr>
            <a:picLocks noChangeAspect="1"/>
          </p:cNvPicPr>
          <p:nvPr/>
        </p:nvPicPr>
        <p:blipFill>
          <a:blip r:embed="rId6"/>
          <a:srcRect l="47333" t="35300" r="11167" b="52745"/>
          <a:stretch/>
        </p:blipFill>
        <p:spPr bwMode="auto">
          <a:xfrm>
            <a:off x="5927324" y="3407264"/>
            <a:ext cx="5600491" cy="1209975"/>
          </a:xfrm>
          <a:prstGeom prst="rect">
            <a:avLst/>
          </a:prstGeom>
        </p:spPr>
      </p:pic>
      <p:sp>
        <p:nvSpPr>
          <p:cNvPr id="14" name="Espaço Reservado para Texto 2"/>
          <p:cNvSpPr txBox="1"/>
          <p:nvPr/>
        </p:nvSpPr>
        <p:spPr bwMode="auto">
          <a:xfrm>
            <a:off x="1464325" y="4736003"/>
            <a:ext cx="7729096" cy="573144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pt-BR" sz="1800" b="1">
                <a:solidFill>
                  <a:srgbClr val="FF5510"/>
                </a:solidFill>
              </a:rPr>
              <a:t>Como?</a:t>
            </a:r>
            <a:br>
              <a:rPr lang="pt-BR" sz="1800" b="1">
                <a:solidFill>
                  <a:srgbClr val="FF5510"/>
                </a:solidFill>
              </a:rPr>
            </a:br>
            <a:r>
              <a:rPr lang="pt-BR" sz="1600"/>
              <a:t>Abrir um ticket interno para o analista quando já tiver os relatórios abaixo:</a:t>
            </a:r>
            <a:endParaRPr/>
          </a:p>
          <a:p>
            <a:pPr marL="0" indent="0">
              <a:buNone/>
              <a:defRPr/>
            </a:pPr>
            <a:endParaRPr lang="pt-BR" sz="600"/>
          </a:p>
          <a:p>
            <a:pPr>
              <a:defRPr/>
            </a:pPr>
            <a:r>
              <a:rPr lang="pt-BR" sz="1600"/>
              <a:t>Relatório de estoque atual (incluindo EAN, descrição do produto, quantidade atual em estoque e grupo);</a:t>
            </a:r>
            <a:endParaRPr/>
          </a:p>
          <a:p>
            <a:pPr>
              <a:defRPr/>
            </a:pPr>
            <a:r>
              <a:rPr lang="pt-BR" sz="1600"/>
              <a:t>Relatório de lucratividade por produto dos últimos 90 dias.</a:t>
            </a:r>
            <a:endParaRPr lang="pt-BR" sz="1600" b="1">
              <a:solidFill>
                <a:srgbClr val="FF5510"/>
              </a:solidFill>
            </a:endParaRPr>
          </a:p>
        </p:txBody>
      </p:sp>
      <p:sp>
        <p:nvSpPr>
          <p:cNvPr id="3" name="Retângulo: Cantos Arredondados 2"/>
          <p:cNvSpPr/>
          <p:nvPr/>
        </p:nvSpPr>
        <p:spPr bwMode="auto">
          <a:xfrm>
            <a:off x="9138249" y="-2484"/>
            <a:ext cx="3053750" cy="859451"/>
          </a:xfrm>
          <a:prstGeom prst="roundRect">
            <a:avLst>
              <a:gd name="adj" fmla="val 16667"/>
            </a:avLst>
          </a:prstGeom>
          <a:solidFill>
            <a:srgbClr val="FF551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b="1"/>
              <a:t>Excluir esse slide antes de enviar o material.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med" p14:dur="700" advClick="1">
        <p:fade thruBlk="0"/>
      </p:transition>
    </mc:Choice>
    <mc:Fallback>
      <p:transition spd="med" advClick="1">
        <p:fade thruBlk="0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med" p14:dur="700" advClick="1">
        <p:fade thruBlk="0"/>
      </p:transition>
    </mc:Choice>
    <mc:Fallback>
      <p:transition spd="med" advClick="1">
        <p:fade thruBlk="0"/>
      </p:transition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ONLYOFFICE/8.1.3.4</Application>
  <DocSecurity>0</DocSecurity>
  <PresentationFormat>Widescreen</PresentationFormat>
  <Paragraphs>0</Paragraphs>
  <Slides>14</Slides>
  <Notes>14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Luisa Melo</dc:creator>
  <cp:keywords/>
  <dc:description/>
  <dc:identifier/>
  <dc:language/>
  <cp:lastModifiedBy>Bruna Carmo</cp:lastModifiedBy>
  <cp:revision>37</cp:revision>
  <dcterms:created xsi:type="dcterms:W3CDTF">2022-05-20T12:40:57Z</dcterms:created>
  <dcterms:modified xsi:type="dcterms:W3CDTF">2025-01-23T14:26:15Z</dcterms:modified>
  <cp:category/>
  <cp:contentStatus/>
  <cp:version/>
</cp:coreProperties>
</file>