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svg" ContentType="image/svg+xml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notesSlides/notesSlide78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77.xml" ContentType="application/vnd.openxmlformats-officedocument.presentationml.slide+xml"/>
  <Override PartName="/ppt/slides/slide76.xml" ContentType="application/vnd.openxmlformats-officedocument.presentationml.slide+xml"/>
  <Override PartName="/ppt/slides/slide74.xml" ContentType="application/vnd.openxmlformats-officedocument.presentationml.slide+xml"/>
  <Override PartName="/ppt/slides/slide72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8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1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28.xml" ContentType="application/vnd.openxmlformats-officedocument.presentationml.slide+xml"/>
  <Override PartName="/ppt/slides/slide53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26.xml" ContentType="application/vnd.openxmlformats-officedocument.presentationml.slide+xml"/>
  <Override PartName="/ppt/slides/slide73.xml" ContentType="application/vnd.openxmlformats-officedocument.presentationml.slide+xml"/>
  <Override PartName="/ppt/slides/slide78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42.xml" ContentType="application/vnd.openxmlformats-officedocument.presentationml.slid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75.xml" ContentType="application/vnd.openxmlformats-officedocument.presentationml.slide+xml"/>
  <Override PartName="/ppt/slideLayouts/slideLayout72.xml" ContentType="application/vnd.openxmlformats-officedocument.presentationml.slideLayout+xml"/>
  <Override PartName="/ppt/notesSlides/notesSlide50.xml" ContentType="application/vnd.openxmlformats-officedocument.presentationml.notesSlide+xml"/>
  <Override PartName="/ppt/notesSlides/notesSlide32.xml" ContentType="application/vnd.openxmlformats-officedocument.presentationml.notesSlide+xml"/>
  <Override PartName="/ppt/slideLayouts/slideLayout69.xml" ContentType="application/vnd.openxmlformats-officedocument.presentationml.slideLayout+xml"/>
  <Override PartName="/ppt/slides/slide4.xml" ContentType="application/vnd.openxmlformats-officedocument.presentationml.slide+xml"/>
  <Override PartName="/ppt/slides/slide48.xml" ContentType="application/vnd.openxmlformats-officedocument.presentationml.slide+xml"/>
  <Override PartName="/ppt/slideLayouts/slideLayout67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63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79.xml" ContentType="application/vnd.openxmlformats-officedocument.presentationml.notesSlide+xml"/>
  <Override PartName="/ppt/slides/slide62.xml" ContentType="application/vnd.openxmlformats-officedocument.presentationml.slide+xml"/>
  <Override PartName="/ppt/slideLayouts/slideLayout60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45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Layouts/slideLayout83.xml" ContentType="application/vnd.openxmlformats-officedocument.presentationml.slideLayout+xml"/>
  <Override PartName="/ppt/slides/slide43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46.xml" ContentType="application/vnd.openxmlformats-officedocument.presentationml.slideLayout+xml"/>
  <Override PartName="/ppt/notesSlides/notesSlide52.xml" ContentType="application/vnd.openxmlformats-officedocument.presentationml.notesSlide+xml"/>
  <Override PartName="/ppt/notesSlides/notesSlide57.xml" ContentType="application/vnd.openxmlformats-officedocument.presentationml.notesSlide+xml"/>
  <Override PartName="/ppt/slideLayouts/slideLayout39.xml" ContentType="application/vnd.openxmlformats-officedocument.presentationml.slideLayout+xml"/>
  <Override PartName="/ppt/slides/slide79.xml" ContentType="application/vnd.openxmlformats-officedocument.presentationml.slide+xml"/>
  <Override PartName="/ppt/slideLayouts/slideLayout64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Layouts/slideLayout36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s/slide39.xml" ContentType="application/vnd.openxmlformats-officedocument.presentationml.slide+xml"/>
  <Override PartName="/ppt/slideLayouts/slideLayout43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6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s/slide51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Layouts/slideLayout8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35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9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54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47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77.xml" ContentType="application/vnd.openxmlformats-officedocument.presentationml.notesSlide+xml"/>
  <Override PartName="/ppt/slideMasters/slideMaster3.xml" ContentType="application/vnd.openxmlformats-officedocument.presentationml.slideMaster+xml"/>
  <Override PartName="/ppt/notesSlides/notesSlide24.xml" ContentType="application/vnd.openxmlformats-officedocument.presentationml.notesSlide+xml"/>
  <Override PartName="/ppt/slideLayouts/slideLayout54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4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22.xml" ContentType="application/vnd.openxmlformats-officedocument.presentationml.slide+xml"/>
  <Override PartName="/ppt/slideMasters/slideMaster4.xml" ContentType="application/vnd.openxmlformats-officedocument.presentationml.slideMaster+xml"/>
  <Override PartName="/ppt/theme/theme3.xml" ContentType="application/vnd.openxmlformats-officedocument.theme+xml"/>
  <Override PartName="/ppt/theme/theme1.xml" ContentType="application/vnd.openxmlformats-officedocument.theme+xml"/>
  <Override PartName="/ppt/slideLayouts/slideLayout73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63.xml" ContentType="application/vnd.openxmlformats-officedocument.presentationml.notesSlide+xml"/>
  <Override PartName="/ppt/slideLayouts/slideLayout53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49.xml" ContentType="application/vnd.openxmlformats-officedocument.presentationml.slide+xml"/>
  <Override PartName="/ppt/slideLayouts/slideLayout55.xml" ContentType="application/vnd.openxmlformats-officedocument.presentationml.slideLayout+xml"/>
  <Override PartName="/ppt/slides/slide38.xml" ContentType="application/vnd.openxmlformats-officedocument.presentationml.slide+xml"/>
  <Override PartName="/ppt/notesSlides/notesSlide55.xml" ContentType="application/vnd.openxmlformats-officedocument.presentationml.notesSlid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9.xml" ContentType="application/vnd.openxmlformats-officedocument.presentationml.slide+xml"/>
  <Override PartName="/ppt/slideLayouts/slideLayout49.xml" ContentType="application/vnd.openxmlformats-officedocument.presentationml.slideLayout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style6.xml" ContentType="application/vnd.ms-office.chartstyle+xml"/>
  <Override PartName="/ppt/slideLayouts/slideLayout62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olors5.xml" ContentType="application/vnd.ms-office.chartcolorstyle+xml"/>
  <Override PartName="/ppt/slideLayouts/slideLayout65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5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style5.xml" ContentType="application/vnd.ms-office.chartstyle+xml"/>
  <Override PartName="/ppt/charts/chart6.xml" ContentType="application/vnd.openxmlformats-officedocument.drawingml.chart+xml"/>
  <Override PartName="/ppt/slideLayouts/slideLayout14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50.xml" ContentType="application/vnd.openxmlformats-officedocument.presentationml.slideLayout+xml"/>
  <Override PartName="/ppt/charts/colors4.xml" ContentType="application/vnd.ms-office.chartcolorstyle+xml"/>
  <Override PartName="/ppt/slideLayouts/slideLayout20.xml" ContentType="application/vnd.openxmlformats-officedocument.presentationml.slideLayout+xml"/>
  <Override PartName="/ppt/charts/style4.xml" ContentType="application/vnd.ms-office.chartstyle+xml"/>
  <Override PartName="/ppt/slides/slide56.xml" ContentType="application/vnd.openxmlformats-officedocument.presentationml.slide+xml"/>
  <Override PartName="/ppt/slideLayouts/slideLayout28.xml" ContentType="application/vnd.openxmlformats-officedocument.presentationml.slideLayout+xml"/>
  <Override PartName="/ppt/charts/colors3.xml" ContentType="application/vnd.ms-office.chartcolorstyle+xml"/>
  <Override PartName="/ppt/notesSlides/notesSlide27.xml" ContentType="application/vnd.openxmlformats-officedocument.presentationml.notesSlide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47.xml" ContentType="application/vnd.openxmlformats-officedocument.presentationml.slideLayout+xml"/>
  <Override PartName="/ppt/charts/style3.xml" ContentType="application/vnd.ms-office.chartstyle+xml"/>
  <Override PartName="/ppt/charts/colors2.xml" ContentType="application/vnd.ms-office.chartcolorstyle+xml"/>
  <Override PartName="/ppt/notesSlides/notesSlide65.xml" ContentType="application/vnd.openxmlformats-officedocument.presentationml.notesSlide+xml"/>
  <Override PartName="/ppt/slideLayouts/slideLayout52.xml" ContentType="application/vnd.openxmlformats-officedocument.presentationml.slideLayout+xml"/>
  <Override PartName="/ppt/slides/slide23.xml" ContentType="application/vnd.openxmlformats-officedocument.presentationml.slide+xml"/>
  <Override PartName="/ppt/charts/chart5.xml" ContentType="application/vnd.openxmlformats-officedocument.drawingml.chart+xml"/>
  <Override PartName="/ppt/slides/slide55.xml" ContentType="application/vnd.openxmlformats-officedocument.presentationml.slide+xml"/>
  <Override PartName="/ppt/charts/chart3.xml" ContentType="application/vnd.openxmlformats-officedocument.drawingml.char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charts/chart2.xml" ContentType="application/vnd.openxmlformats-officedocument.drawingml.chart+xml"/>
  <Override PartName="/ppt/slideLayouts/slideLayout80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2.xml" ContentType="application/vnd.openxmlformats-officedocument.theme+xml"/>
  <Override PartName="/ppt/charts/colors1.xml" ContentType="application/vnd.ms-office.chartcolorstyle+xml"/>
  <Override PartName="/ppt/slides/slide67.xml" ContentType="application/vnd.openxmlformats-officedocument.presentationml.slide+xml"/>
  <Override PartName="/ppt/notesSlides/notesSlide29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1.xml" ContentType="application/vnd.openxmlformats-officedocument.presentationml.slideLayout+xml"/>
  <Override PartName="/ppt/charts/chart4.xml" ContentType="application/vnd.openxmlformats-officedocument.drawingml.chart+xml"/>
  <Override PartName="/ppt/slides/slide69.xml" ContentType="application/vnd.openxmlformats-officedocument.presentationml.slide+xml"/>
  <Override PartName="/ppt/notesSlides/notesSlide35.xml" ContentType="application/vnd.openxmlformats-officedocument.presentationml.notesSlide+xml"/>
  <Override PartName="/ppt/charts/style1.xml" ContentType="application/vnd.ms-office.chartstyle+xml"/>
  <Override PartName="/ppt/slides/slide21.xml" ContentType="application/vnd.openxmlformats-officedocument.presentationml.slide+xml"/>
  <Override PartName="/ppt/slideLayouts/slideLayout32.xml" ContentType="application/vnd.openxmlformats-officedocument.presentationml.slideLayout+xml"/>
  <Override PartName="/ppt/charts/style2.xml" ContentType="application/vnd.ms-office.chartstyle+xml"/>
  <Override PartName="/ppt/charts/chart1.xml" ContentType="application/vnd.openxmlformats-officedocument.drawingml.chart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  <p:sldMasterId id="2147483675" r:id="rId2"/>
    <p:sldMasterId id="2147483702" r:id="rId3"/>
    <p:sldMasterId id="2147483721" r:id="rId4"/>
  </p:sldMasterIdLst>
  <p:notesMasterIdLst>
    <p:notesMasterId r:id="rId8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</p:sldIdLst>
  <p:sldSz cx="12192000" cy="6858000"/>
  <p:notesSz cx="6858000" cy="9144000"/>
  <p:defaultTextStyle>
    <a:defPPr>
      <a:defRPr lang="pt-B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7" d="100"/>
          <a:sy n="107" d="100"/>
        </p:scale>
        <p:origin x="200" y="200"/>
      </p:cViewPr>
      <p:guideLst>
        <p:guide pos="3817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theme" Target="theme/theme3.xml"/><Relationship Id="rId8" Type="http://schemas.openxmlformats.org/officeDocument/2006/relationships/theme" Target="theme/theme4.xml"/><Relationship Id="rId9" Type="http://schemas.openxmlformats.org/officeDocument/2006/relationships/theme" Target="theme/theme5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slide" Target="slides/slide39.xml"/><Relationship Id="rId49" Type="http://schemas.openxmlformats.org/officeDocument/2006/relationships/slide" Target="slides/slide40.xml"/><Relationship Id="rId50" Type="http://schemas.openxmlformats.org/officeDocument/2006/relationships/slide" Target="slides/slide41.xml"/><Relationship Id="rId51" Type="http://schemas.openxmlformats.org/officeDocument/2006/relationships/slide" Target="slides/slide42.xml"/><Relationship Id="rId52" Type="http://schemas.openxmlformats.org/officeDocument/2006/relationships/slide" Target="slides/slide43.xml"/><Relationship Id="rId53" Type="http://schemas.openxmlformats.org/officeDocument/2006/relationships/slide" Target="slides/slide44.xml"/><Relationship Id="rId54" Type="http://schemas.openxmlformats.org/officeDocument/2006/relationships/slide" Target="slides/slide45.xml"/><Relationship Id="rId55" Type="http://schemas.openxmlformats.org/officeDocument/2006/relationships/slide" Target="slides/slide46.xml"/><Relationship Id="rId56" Type="http://schemas.openxmlformats.org/officeDocument/2006/relationships/slide" Target="slides/slide47.xml"/><Relationship Id="rId57" Type="http://schemas.openxmlformats.org/officeDocument/2006/relationships/slide" Target="slides/slide48.xml"/><Relationship Id="rId58" Type="http://schemas.openxmlformats.org/officeDocument/2006/relationships/slide" Target="slides/slide49.xml"/><Relationship Id="rId59" Type="http://schemas.openxmlformats.org/officeDocument/2006/relationships/slide" Target="slides/slide50.xml"/><Relationship Id="rId60" Type="http://schemas.openxmlformats.org/officeDocument/2006/relationships/slide" Target="slides/slide51.xml"/><Relationship Id="rId61" Type="http://schemas.openxmlformats.org/officeDocument/2006/relationships/slide" Target="slides/slide52.xml"/><Relationship Id="rId62" Type="http://schemas.openxmlformats.org/officeDocument/2006/relationships/slide" Target="slides/slide53.xml"/><Relationship Id="rId63" Type="http://schemas.openxmlformats.org/officeDocument/2006/relationships/slide" Target="slides/slide54.xml"/><Relationship Id="rId64" Type="http://schemas.openxmlformats.org/officeDocument/2006/relationships/slide" Target="slides/slide55.xml"/><Relationship Id="rId65" Type="http://schemas.openxmlformats.org/officeDocument/2006/relationships/slide" Target="slides/slide56.xml"/><Relationship Id="rId66" Type="http://schemas.openxmlformats.org/officeDocument/2006/relationships/slide" Target="slides/slide57.xml"/><Relationship Id="rId67" Type="http://schemas.openxmlformats.org/officeDocument/2006/relationships/slide" Target="slides/slide58.xml"/><Relationship Id="rId68" Type="http://schemas.openxmlformats.org/officeDocument/2006/relationships/slide" Target="slides/slide59.xml"/><Relationship Id="rId69" Type="http://schemas.openxmlformats.org/officeDocument/2006/relationships/slide" Target="slides/slide60.xml"/><Relationship Id="rId70" Type="http://schemas.openxmlformats.org/officeDocument/2006/relationships/slide" Target="slides/slide61.xml"/><Relationship Id="rId71" Type="http://schemas.openxmlformats.org/officeDocument/2006/relationships/slide" Target="slides/slide62.xml"/><Relationship Id="rId72" Type="http://schemas.openxmlformats.org/officeDocument/2006/relationships/slide" Target="slides/slide63.xml"/><Relationship Id="rId73" Type="http://schemas.openxmlformats.org/officeDocument/2006/relationships/slide" Target="slides/slide64.xml"/><Relationship Id="rId74" Type="http://schemas.openxmlformats.org/officeDocument/2006/relationships/slide" Target="slides/slide65.xml"/><Relationship Id="rId75" Type="http://schemas.openxmlformats.org/officeDocument/2006/relationships/slide" Target="slides/slide66.xml"/><Relationship Id="rId76" Type="http://schemas.openxmlformats.org/officeDocument/2006/relationships/slide" Target="slides/slide67.xml"/><Relationship Id="rId77" Type="http://schemas.openxmlformats.org/officeDocument/2006/relationships/slide" Target="slides/slide68.xml"/><Relationship Id="rId78" Type="http://schemas.openxmlformats.org/officeDocument/2006/relationships/slide" Target="slides/slide69.xml"/><Relationship Id="rId79" Type="http://schemas.openxmlformats.org/officeDocument/2006/relationships/slide" Target="slides/slide70.xml"/><Relationship Id="rId80" Type="http://schemas.openxmlformats.org/officeDocument/2006/relationships/slide" Target="slides/slide71.xml"/><Relationship Id="rId81" Type="http://schemas.openxmlformats.org/officeDocument/2006/relationships/slide" Target="slides/slide72.xml"/><Relationship Id="rId82" Type="http://schemas.openxmlformats.org/officeDocument/2006/relationships/slide" Target="slides/slide73.xml"/><Relationship Id="rId83" Type="http://schemas.openxmlformats.org/officeDocument/2006/relationships/slide" Target="slides/slide74.xml"/><Relationship Id="rId84" Type="http://schemas.openxmlformats.org/officeDocument/2006/relationships/slide" Target="slides/slide75.xml"/><Relationship Id="rId85" Type="http://schemas.openxmlformats.org/officeDocument/2006/relationships/slide" Target="slides/slide76.xml"/><Relationship Id="rId86" Type="http://schemas.openxmlformats.org/officeDocument/2006/relationships/slide" Target="slides/slide77.xml"/><Relationship Id="rId87" Type="http://schemas.openxmlformats.org/officeDocument/2006/relationships/slide" Target="slides/slide78.xml"/><Relationship Id="rId88" Type="http://schemas.openxmlformats.org/officeDocument/2006/relationships/slide" Target="slides/slide79.xml"/><Relationship Id="rId89" Type="http://schemas.openxmlformats.org/officeDocument/2006/relationships/notesMaster" Target="notesMasters/notesMaster1.xml"/><Relationship Id="rId90" Type="http://schemas.openxmlformats.org/officeDocument/2006/relationships/presProps" Target="presProps.xml" /><Relationship Id="rId91" Type="http://schemas.openxmlformats.org/officeDocument/2006/relationships/tableStyles" Target="tableStyles.xml" /><Relationship Id="rId92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microsoft.com/office/2011/relationships/chartStyle" Target="style1.xml" /><Relationship Id="rId2" Type="http://schemas.microsoft.com/office/2011/relationships/chartColorStyle" Target="colors1.xml" /><Relationship Id="rId3" Type="http://schemas.openxmlformats.org/officeDocument/2006/relationships/package" Target="../embeddings/Microsoft_Excel_Worksheet2.xlsx" /></Relationships>
</file>

<file path=ppt/charts/_rels/chart2.xml.rels><?xml version="1.0" encoding="UTF-8" standalone="yes"?><Relationships xmlns="http://schemas.openxmlformats.org/package/2006/relationships"><Relationship Id="rId1" Type="http://schemas.microsoft.com/office/2011/relationships/chartStyle" Target="style2.xml" /><Relationship Id="rId2" Type="http://schemas.microsoft.com/office/2011/relationships/chartColorStyle" Target="colors2.xml" /><Relationship Id="rId3" Type="http://schemas.openxmlformats.org/officeDocument/2006/relationships/package" Target="../embeddings/Microsoft_Excel_Worksheet3.xlsx" /></Relationships>
</file>

<file path=ppt/charts/_rels/chart3.xml.rels><?xml version="1.0" encoding="UTF-8" standalone="yes"?><Relationships xmlns="http://schemas.openxmlformats.org/package/2006/relationships"><Relationship Id="rId1" Type="http://schemas.microsoft.com/office/2011/relationships/chartStyle" Target="style3.xml" /><Relationship Id="rId2" Type="http://schemas.microsoft.com/office/2011/relationships/chartColorStyle" Target="colors3.xml" /><Relationship Id="rId3" Type="http://schemas.openxmlformats.org/officeDocument/2006/relationships/package" Target="../embeddings/Microsoft_Excel_Worksheet4.xlsx" /></Relationships>
</file>

<file path=ppt/charts/_rels/chart4.xml.rels><?xml version="1.0" encoding="UTF-8" standalone="yes"?><Relationships xmlns="http://schemas.openxmlformats.org/package/2006/relationships"><Relationship Id="rId1" Type="http://schemas.microsoft.com/office/2011/relationships/chartStyle" Target="style4.xml" /><Relationship Id="rId2" Type="http://schemas.microsoft.com/office/2011/relationships/chartColorStyle" Target="colors4.xml" /></Relationships>
</file>

<file path=ppt/charts/_rels/chart5.xml.rels><?xml version="1.0" encoding="UTF-8" standalone="yes"?><Relationships xmlns="http://schemas.openxmlformats.org/package/2006/relationships"><Relationship Id="rId1" Type="http://schemas.microsoft.com/office/2011/relationships/chartStyle" Target="style5.xml" /><Relationship Id="rId2" Type="http://schemas.microsoft.com/office/2011/relationships/chartColorStyle" Target="colors5.xml" /><Relationship Id="rId3" Type="http://schemas.openxmlformats.org/officeDocument/2006/relationships/package" Target="../embeddings/Microsoft_Excel_Worksheet6.xlsx" /></Relationships>
</file>

<file path=ppt/charts/_rels/chart6.xml.rels><?xml version="1.0" encoding="UTF-8" standalone="yes"?><Relationships xmlns="http://schemas.openxmlformats.org/package/2006/relationships"><Relationship Id="rId1" Type="http://schemas.microsoft.com/office/2011/relationships/chartStyle" Target="style6.xml" /><Relationship Id="rId2" Type="http://schemas.microsoft.com/office/2011/relationships/chartColorStyle" Target="colors6.xml" /><Relationship Id="rId3" Type="http://schemas.openxmlformats.org/officeDocument/2006/relationships/package" Target="../embeddings/Microsoft_Excel_Worksheet7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9209"/>
          <c:y val="0.045328"/>
          <c:w val="0.954100"/>
          <c:h val="0.863681"/>
        </c:manualLayout>
      </c:layout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solidFill>
                <a:srgbClr val="FF5510"/>
              </a:solidFill>
              <a:ln>
                <a:noFill/>
              </a:ln>
              <a:effectLst/>
            </c:spPr>
          </c:dPt>
          <c:dLbls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trendline>
            <c:spPr bwMode="auto">
              <a:prstGeom prst="rect">
                <a:avLst/>
              </a:prstGeom>
              <a:ln w="19050" cap="rnd">
                <a:solidFill>
                  <a:srgbClr val="FF551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Resumo!$O$45:$O$46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Resumo!$P$45:$P$46</c:f>
              <c:numCache>
                <c:formatCode>"R$"\ #,##0</c:formatCode>
                <c:ptCount val="2"/>
                <c:pt idx="0">
                  <c:v>39213</c:v>
                </c:pt>
                <c:pt idx="1">
                  <c:v>67736.25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00"/>
        <c:overlap val="27"/>
        <c:axId val="821669296"/>
        <c:axId val="821666416"/>
      </c:barChart>
      <c:catAx>
        <c:axId val="82166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21666416"/>
        <c:crosses val="autoZero"/>
        <c:auto val="1"/>
        <c:lblAlgn val="ctr"/>
        <c:lblOffset val="100"/>
        <c:noMultiLvlLbl val="0"/>
      </c:catAx>
      <c:valAx>
        <c:axId val="821666416"/>
        <c:scaling>
          <c:orientation val="minMax"/>
        </c:scaling>
        <c:delete val="1"/>
        <c:axPos val="l"/>
        <c:numFmt formatCode="&quot;R$&quot;\ #,##0" sourceLinked="1"/>
        <c:majorTickMark val="none"/>
        <c:minorTickMark val="none"/>
        <c:tickLblPos val="nextTo"/>
        <c:crossAx val="821669296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114061" y="2923565"/>
      <a:ext cx="5735156" cy="2929976"/>
    </a:xfrm>
    <a:prstGeom prst="rect">
      <a:avLst/>
    </a:prstGeom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4692"/>
          <c:y val="0.116044"/>
          <c:w val="0.890308"/>
          <c:h val="0.777050"/>
        </c:manualLayout>
      </c:layout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 bwMode="auto">
              <a:prstGeom prst="rect">
                <a:avLst/>
              </a:prstGeom>
              <a:solidFill>
                <a:srgbClr val="FF5510"/>
              </a:solidFill>
              <a:ln>
                <a:noFill/>
              </a:ln>
              <a:effectLst/>
            </c:spPr>
          </c:dPt>
          <c:dLbls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trendline>
            <c:spPr bwMode="auto">
              <a:prstGeom prst="rect">
                <a:avLst/>
              </a:prstGeom>
              <a:ln w="19050" cap="rnd">
                <a:solidFill>
                  <a:srgbClr val="FF551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Resumo!$O$45:$O$46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Resumo!$Q$45:$Q$46</c:f>
              <c:numCache>
                <c:formatCode>0</c:formatCode>
                <c:ptCount val="2"/>
                <c:pt idx="0">
                  <c:v>452</c:v>
                </c:pt>
                <c:pt idx="1">
                  <c:v>436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00"/>
        <c:overlap val="-27"/>
        <c:axId val="563159952"/>
        <c:axId val="563161872"/>
      </c:barChart>
      <c:catAx>
        <c:axId val="56315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563161872"/>
        <c:crosses val="autoZero"/>
        <c:auto val="1"/>
        <c:lblAlgn val="ctr"/>
        <c:lblOffset val="100"/>
        <c:noMultiLvlLbl val="0"/>
      </c:catAx>
      <c:valAx>
        <c:axId val="56316187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563159952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6521627" y="2923565"/>
      <a:ext cx="5390062" cy="2976381"/>
    </a:xfrm>
    <a:prstGeom prst="rect">
      <a:avLst/>
    </a:prstGeom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rgbClr val="FF551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5000</c:v>
                </c:pt>
                <c:pt idx="1">
                  <c:v>20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  <c:holeSize val="70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903771" y="2390051"/>
      <a:ext cx="2523819" cy="294851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firstSliceAng val="0"/>
        <c:holeSize val="70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4774152" y="2387180"/>
      <a:ext cx="2523819" cy="294851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pt-BR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  <c:holeSize val="70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8463378" y="2384306"/>
      <a:ext cx="2523819" cy="294851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  <c:holeSize val="70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4791405" y="2495339"/>
      <a:ext cx="2523819" cy="294851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  <a:bevel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142AEE-7A92-4B8D-868B-22C006B99380}" type="datetimeFigureOut">
              <a:rPr lang="pt-BR"/>
              <a:t>27/11/2024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E358C07-38A0-49F3-9570-970798416864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 ?>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 ?>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 ?>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 ?>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 ?>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 ?>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 ?>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 ?>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 ?>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 ?>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 ?>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 ?>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 ?>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 ?>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 ?>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 ?>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 ?>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 ?>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 ?>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 ?>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 ?>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 ?>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 ?>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 ?>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 ?>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3EFC7C7-B4A0-F873-C3A9-55E67036C235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</a:t>
            </a:fld>
            <a:endParaRPr lang="pt-BR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</a:t>
            </a:fld>
            <a:endParaRPr lang="pt-BR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ge95883ddd5_0_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95883ddd5_0_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5</a:t>
            </a:fld>
            <a:endParaRPr lang="pt-BR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6</a:t>
            </a:fld>
            <a:endParaRPr lang="pt-BR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7</a:t>
            </a:fld>
            <a:endParaRPr lang="pt-BR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8</a:t>
            </a:fld>
            <a:endParaRPr lang="pt-BR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9</a:t>
            </a:fld>
            <a:endParaRPr lang="pt-BR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10</a:t>
            </a:fld>
            <a:endParaRPr lang="pt-BR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11</a:t>
            </a:fld>
            <a:endParaRPr lang="pt-BR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12</a:t>
            </a:fld>
            <a:endParaRPr lang="pt-BR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 sz="1200" b="1">
                <a:cs typeface="Rubik"/>
              </a:rPr>
              <a:t>(264 Lojas em MG)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13</a:t>
            </a:fld>
            <a:endParaRPr lang="pt-BR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14</a:t>
            </a:fld>
            <a:endParaRPr lang="pt-BR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15</a:t>
            </a:fld>
            <a:endParaRPr lang="pt-BR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16</a:t>
            </a:fld>
            <a:endParaRPr lang="pt-BR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17</a:t>
            </a:fld>
            <a:endParaRPr lang="pt-BR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18</a:t>
            </a:fld>
            <a:endParaRPr lang="pt-BR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ge95883ddd5_0_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95883ddd5_0_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20</a:t>
            </a:fld>
            <a:endParaRPr lang="pt-BR"/>
          </a:p>
        </p:txBody>
      </p:sp>
    </p:spTree>
  </p:cSld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21</a:t>
            </a:fld>
            <a:endParaRPr lang="pt-BR"/>
          </a:p>
        </p:txBody>
      </p:sp>
    </p:spTree>
  </p:cSld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22</a:t>
            </a:fld>
            <a:endParaRPr lang="pt-BR"/>
          </a:p>
        </p:txBody>
      </p:sp>
    </p:spTree>
  </p:cSld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23</a:t>
            </a:fld>
            <a:endParaRPr lang="pt-BR"/>
          </a:p>
        </p:txBody>
      </p:sp>
    </p:spTree>
  </p:cSld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" name="Google Shape;121;ge95883ddd5_0_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95883ddd5_0_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25</a:t>
            </a:fld>
            <a:endParaRPr lang="pt-BR"/>
          </a:p>
        </p:txBody>
      </p:sp>
    </p:spTree>
  </p:cSld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26</a:t>
            </a:fld>
            <a:endParaRPr lang="pt-BR"/>
          </a:p>
        </p:txBody>
      </p:sp>
    </p:spTree>
  </p:cSld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/>
              <a:t>Dados Prescrição</a:t>
            </a:r>
            <a:endParaRPr/>
          </a:p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27</a:t>
            </a:fld>
            <a:endParaRPr lang="pt-BR"/>
          </a:p>
        </p:txBody>
      </p:sp>
    </p:spTree>
  </p:cSld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/>
              <a:t>Dados Prescrição</a:t>
            </a:r>
            <a:endParaRPr/>
          </a:p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28</a:t>
            </a:fld>
            <a:endParaRPr lang="pt-BR"/>
          </a:p>
        </p:txBody>
      </p:sp>
    </p:spTree>
  </p:cSld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/>
              <a:t>Dados Prescrição</a:t>
            </a:r>
            <a:endParaRPr/>
          </a:p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29</a:t>
            </a:fld>
            <a:endParaRPr lang="pt-BR"/>
          </a:p>
        </p:txBody>
      </p:sp>
    </p:spTree>
  </p:cSld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Slide opcional</a:t>
            </a:r>
            <a:endParaRPr lang="pt-BR" sz="1200"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pt-BR" sz="1200"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30</a:t>
            </a:fld>
            <a:endParaRPr lang="pt-BR"/>
          </a:p>
        </p:txBody>
      </p:sp>
    </p:spTree>
  </p:cSld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atualizado</a:t>
            </a:r>
            <a:endParaRPr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31</a:t>
            </a:fld>
            <a:endParaRPr lang="pt-BR"/>
          </a:p>
        </p:txBody>
      </p:sp>
    </p:spTree>
  </p:cSld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atualizado</a:t>
            </a:r>
            <a:endParaRPr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32</a:t>
            </a:fld>
            <a:endParaRPr lang="pt-BR"/>
          </a:p>
        </p:txBody>
      </p:sp>
    </p:spTree>
  </p:cSld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atualizado</a:t>
            </a:r>
            <a:endParaRPr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33</a:t>
            </a:fld>
            <a:endParaRPr lang="pt-BR"/>
          </a:p>
        </p:txBody>
      </p:sp>
    </p:spTree>
  </p:cSld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atualizado</a:t>
            </a:r>
            <a:endParaRPr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34</a:t>
            </a:fld>
            <a:endParaRPr lang="pt-BR"/>
          </a:p>
        </p:txBody>
      </p:sp>
    </p:spTree>
  </p:cSld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defRPr/>
            </a:pPr>
            <a:r>
              <a:rPr lang="pt-BR"/>
              <a:t>Replicar os mesmo dados do GE</a:t>
            </a:r>
            <a:endParaRPr/>
          </a:p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35</a:t>
            </a:fld>
            <a:endParaRPr lang="pt-BR"/>
          </a:p>
        </p:txBody>
      </p:sp>
    </p:spTree>
  </p:cSld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defRPr/>
            </a:pPr>
            <a:r>
              <a:rPr lang="pt-BR"/>
              <a:t>Replicar os mesmo dados do GE</a:t>
            </a:r>
            <a:endParaRPr/>
          </a:p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36</a:t>
            </a:fld>
            <a:endParaRPr lang="pt-BR"/>
          </a:p>
        </p:txBody>
      </p:sp>
    </p:spTree>
  </p:cSld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4" name="Google Shape;194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38</a:t>
            </a:fld>
            <a:endParaRPr lang="pt-BR"/>
          </a:p>
        </p:txBody>
      </p:sp>
    </p:spTree>
  </p:cSld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39</a:t>
            </a:fld>
            <a:endParaRPr lang="pt-BR"/>
          </a:p>
        </p:txBody>
      </p:sp>
    </p:spTree>
  </p:cSld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40</a:t>
            </a:fld>
            <a:endParaRPr lang="pt-BR"/>
          </a:p>
        </p:txBody>
      </p:sp>
    </p:spTree>
  </p:cSld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41</a:t>
            </a:fld>
            <a:endParaRPr lang="pt-BR"/>
          </a:p>
        </p:txBody>
      </p:sp>
    </p:spTree>
  </p:cSld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42</a:t>
            </a:fld>
            <a:endParaRPr lang="pt-BR"/>
          </a:p>
        </p:txBody>
      </p:sp>
    </p:spTree>
  </p:cSld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-</a:t>
            </a:r>
            <a:endParaRPr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43</a:t>
            </a:fld>
            <a:endParaRPr lang="pt-BR"/>
          </a:p>
        </p:txBody>
      </p:sp>
    </p:spTree>
  </p:cSld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B6D097A-1A4B-8626-8A5F-7FDCC057A867}" type="slidenum">
              <a:rPr/>
              <a:t/>
            </a:fld>
            <a:endParaRPr/>
          </a:p>
        </p:txBody>
      </p:sp>
    </p:spTree>
  </p:cSld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B535260-9738-4DFB-C016-06946AE6BD54}" type="slidenum">
              <a:rPr/>
              <a:t/>
            </a:fld>
            <a:endParaRPr/>
          </a:p>
        </p:txBody>
      </p:sp>
    </p:spTree>
  </p:cSld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D2D89F6-593F-7A8F-CD26-17AC8EF82154}" type="slidenum">
              <a:rPr/>
              <a:t/>
            </a:fld>
            <a:endParaRPr/>
          </a:p>
        </p:txBody>
      </p:sp>
    </p:spTree>
  </p:cSld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g1ea562edaf7_0_8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ea562edaf7_0_8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55</a:t>
            </a:fld>
            <a:endParaRPr lang="pt-BR"/>
          </a:p>
        </p:txBody>
      </p:sp>
    </p:spTree>
  </p:cSld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56</a:t>
            </a:fld>
            <a:endParaRPr lang="pt-BR"/>
          </a:p>
        </p:txBody>
      </p:sp>
    </p:spTree>
  </p:cSld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" name="Google Shape;307;g1ea4d97bcbf_0_15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ea4d97bcbf_0_15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6" name="Google Shape;326;g1ea562edaf7_0_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ea562edaf7_0_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1" name="Google Shape;331;g1ea562edaf7_0_5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1ea562edaf7_0_5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1074EAE-09C6-22E2-6223-CB76D3A84ABA}" type="slidenum">
              <a:rPr/>
              <a:t/>
            </a:fld>
            <a:endParaRPr/>
          </a:p>
        </p:txBody>
      </p:sp>
    </p:spTree>
  </p:cSld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61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62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63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" name="Google Shape;1950;p8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1" name="Google Shape;1951;p8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52" name="Google Shape;1952;p8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000000-1234-1234-1234-12341234123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64</a:t>
            </a:fld>
            <a:endParaRPr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0" name="Google Shape;1920;p7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1" name="Google Shape;1921;p7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22" name="Google Shape;1922;p7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000000-1234-1234-1234-12341234123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65</a:t>
            </a:fld>
            <a:endParaRPr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66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67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0" name="Google Shape;1930;p8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1" name="Google Shape;1931;p8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32" name="Google Shape;1932;p8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000000-1234-1234-1234-12341234123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68</a:t>
            </a:fld>
            <a:endParaRPr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0" name="Google Shape;1930;p8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1" name="Google Shape;1931;p8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32" name="Google Shape;1932;p8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000000-1234-1234-1234-12341234123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69</a:t>
            </a:fld>
            <a:endParaRPr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70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71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72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E358C07-38A0-49F3-9570-970798416864}" type="slidenum"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ea typeface="Arial"/>
                <a:cs typeface="Arial"/>
              </a:rPr>
              <a:t>73</a:t>
            </a:fld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</p:spTree>
  </p:cSld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E358C07-38A0-49F3-9570-970798416864}" type="slidenum">
              <a:rPr lang="pt-BR"/>
              <a:t>74</a:t>
            </a:fld>
            <a:endParaRPr lang="pt-BR"/>
          </a:p>
        </p:txBody>
      </p:sp>
    </p:spTree>
  </p:cSld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" name="Google Shape;114;g14034676c29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5" name="Google Shape;115;g14034676c29_0_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" name="Google Shape;280;g1ea4d97bcbf_0_1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ea4d97bcbf_0_1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" name="Google Shape;280;g1ea4d97bcbf_0_1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ea4d97bcbf_0_1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34DB5DE-EA8F-5A65-5238-55139CD1943C}" type="slidenum">
              <a:rPr/>
              <a:t/>
            </a:fld>
            <a:endParaRPr/>
          </a:p>
        </p:txBody>
      </p:sp>
    </p:spTree>
  </p:cSld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26A1841-0A55-0335-6390-D777C11E02E3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media1.sv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media2.svg"/><Relationship Id="rId4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media3.svg"/><Relationship Id="rId4" Type="http://schemas.openxmlformats.org/officeDocument/2006/relationships/image" Target="../media/image5.png"/><Relationship Id="rId5" Type="http://schemas.openxmlformats.org/officeDocument/2006/relationships/image" Target="../media/media4.sv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media5.svg"/><Relationship Id="rId4" Type="http://schemas.openxmlformats.org/officeDocument/2006/relationships/image" Target="../media/image7.png"/><Relationship Id="rId5" Type="http://schemas.openxmlformats.org/officeDocument/2006/relationships/image" Target="../media/media6.svg"/><Relationship Id="rId6" Type="http://schemas.openxmlformats.org/officeDocument/2006/relationships/image" Target="../media/image8.png"/><Relationship Id="rId7" Type="http://schemas.openxmlformats.org/officeDocument/2006/relationships/image" Target="../media/media7.sv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5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5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5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5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Layouts/_rels/slideLayout5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5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6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Layouts/_rels/slideLayout7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Relationship Id="rId3" Type="http://schemas.openxmlformats.org/officeDocument/2006/relationships/image" Target="../media/image15.png"/></Relationships>
</file>

<file path=ppt/slideLayouts/_rels/slideLayout7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
</file>

<file path=ppt/slideLayouts/_rels/slideLayout8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8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Layouts/_rels/slideLayout8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8.png"/></Relationships>
</file>

<file path=ppt/slideLayouts/_rels/slideLayout8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AP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áfico 6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ABERTURA PP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 bwMode="auto">
          <a:xfrm>
            <a:off x="1180040" y="1656642"/>
            <a:ext cx="7056688" cy="2878138"/>
          </a:xfrm>
        </p:spPr>
        <p:txBody>
          <a:bodyPr lIns="0" tIns="0" rIns="0" bIns="0">
            <a:noAutofit/>
          </a:bodyPr>
          <a:lstStyle>
            <a:lvl1pPr>
              <a:lnSpc>
                <a:spcPct val="70000"/>
              </a:lnSpc>
              <a:defRPr sz="8000" b="0" spc="-14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/>
              <a:t>Título</a:t>
            </a:r>
            <a:br>
              <a:rPr lang="pt-BR"/>
            </a:br>
            <a:r>
              <a:rPr lang="pt-BR"/>
              <a:t>de Abertura</a:t>
            </a:r>
            <a:endParaRPr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2533" r="0" b="2349"/>
          <a:stretch/>
        </p:blipFill>
        <p:spPr bwMode="auto">
          <a:xfrm>
            <a:off x="7859713" y="-1"/>
            <a:ext cx="3632655" cy="6858001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/>
          <a:srcRect l="0" t="2533" r="0" b="2349"/>
          <a:stretch/>
        </p:blipFill>
        <p:spPr bwMode="auto">
          <a:xfrm>
            <a:off x="8111056" y="-1"/>
            <a:ext cx="3632655" cy="6858001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2"/>
          <a:srcRect l="0" t="2533" r="0" b="2349"/>
          <a:stretch/>
        </p:blipFill>
        <p:spPr bwMode="auto">
          <a:xfrm>
            <a:off x="8362399" y="-1"/>
            <a:ext cx="3632655" cy="6858001"/>
          </a:xfrm>
          <a:prstGeom prst="rect">
            <a:avLst/>
          </a:prstGeom>
        </p:spPr>
      </p:pic>
      <p:pic>
        <p:nvPicPr>
          <p:cNvPr id="25" name="Gráfico 2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AP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 bwMode="auto">
          <a:xfrm>
            <a:off x="5850194" y="1613911"/>
            <a:ext cx="5538531" cy="2878138"/>
          </a:xfrm>
        </p:spPr>
        <p:txBody>
          <a:bodyPr lIns="0" tIns="0" rIns="0" bIns="0">
            <a:noAutofit/>
          </a:bodyPr>
          <a:lstStyle>
            <a:lvl1pPr>
              <a:lnSpc>
                <a:spcPct val="75000"/>
              </a:lnSpc>
              <a:defRPr sz="7500" b="0" spc="-14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/>
              <a:t>Título</a:t>
            </a:r>
            <a:br>
              <a:rPr lang="pt-BR"/>
            </a:br>
            <a:r>
              <a:rPr lang="pt-BR"/>
              <a:t>de Abertura</a:t>
            </a:r>
            <a:endParaRPr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2824930" y="3456327"/>
            <a:ext cx="2700954" cy="34016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10009188" cy="39624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9" name="Espaço Reservado para Texto 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379537" y="1600200"/>
            <a:ext cx="4759325" cy="3952875"/>
          </a:xfrm>
        </p:spPr>
        <p:txBody>
          <a:bodyPr lIns="0" tIns="0" rIns="0" bIns="0">
            <a:normAutofit/>
          </a:bodyPr>
          <a:lstStyle>
            <a:lvl1pPr marL="360000" indent="-36000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5510"/>
              </a:buClr>
              <a:buSzPct val="80000"/>
              <a:buFont typeface="Arial"/>
              <a:buChar char="•"/>
              <a:defRPr sz="2600" spc="-50"/>
            </a:lvl1pPr>
            <a:lvl2pPr>
              <a:buClr>
                <a:srgbClr val="FF5510"/>
              </a:buClr>
              <a:defRPr/>
            </a:lvl2pPr>
            <a:lvl3pPr>
              <a:buClr>
                <a:srgbClr val="FF5510"/>
              </a:buClr>
              <a:defRPr/>
            </a:lvl3pPr>
            <a:lvl4pPr>
              <a:buClr>
                <a:srgbClr val="FF5510"/>
              </a:buClr>
              <a:defRPr/>
            </a:lvl4pPr>
            <a:lvl5pPr>
              <a:buClr>
                <a:srgbClr val="FF5510"/>
              </a:buClr>
              <a:defRPr/>
            </a:lvl5pPr>
          </a:lstStyle>
          <a:p>
            <a:pPr lvl="0">
              <a:defRPr/>
            </a:pPr>
            <a:r>
              <a:rPr lang="pt-BR"/>
              <a:t>Clique para editar os estilos</a:t>
            </a:r>
            <a:br>
              <a:rPr lang="pt-BR"/>
            </a:br>
            <a:r>
              <a:rPr lang="pt-BR"/>
              <a:t>de texto Mestres</a:t>
            </a:r>
            <a:endParaRPr/>
          </a:p>
        </p:txBody>
      </p:sp>
      <p:sp>
        <p:nvSpPr>
          <p:cNvPr id="10" name="Espaço Reservado para Texto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629400" y="1600200"/>
            <a:ext cx="4759326" cy="3952875"/>
          </a:xfrm>
        </p:spPr>
        <p:txBody>
          <a:bodyPr lIns="0" tIns="0" rIns="0" bIns="0">
            <a:normAutofit/>
          </a:bodyPr>
          <a:lstStyle>
            <a:lvl1pPr marL="360000" indent="-36000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5510"/>
              </a:buClr>
              <a:buSzPct val="80000"/>
              <a:buFont typeface="Arial"/>
              <a:buChar char="•"/>
              <a:defRPr sz="2600" spc="-50"/>
            </a:lvl1pPr>
            <a:lvl2pPr>
              <a:buClr>
                <a:srgbClr val="FF5510"/>
              </a:buClr>
              <a:defRPr/>
            </a:lvl2pPr>
            <a:lvl3pPr>
              <a:buClr>
                <a:srgbClr val="FF5510"/>
              </a:buClr>
              <a:defRPr/>
            </a:lvl3pPr>
            <a:lvl4pPr>
              <a:buClr>
                <a:srgbClr val="FF5510"/>
              </a:buClr>
              <a:defRPr/>
            </a:lvl4pPr>
            <a:lvl5pPr>
              <a:buClr>
                <a:srgbClr val="FF5510"/>
              </a:buClr>
              <a:defRPr/>
            </a:lvl5pPr>
          </a:lstStyle>
          <a:p>
            <a:pPr lvl="0">
              <a:defRPr/>
            </a:pPr>
            <a:r>
              <a:rPr lang="pt-BR"/>
              <a:t>Clique para editar os estilos</a:t>
            </a:r>
            <a:br>
              <a:rPr lang="pt-BR"/>
            </a:br>
            <a:r>
              <a:rPr lang="pt-BR"/>
              <a:t>de texto Mestres</a:t>
            </a:r>
            <a:endParaRPr/>
          </a:p>
        </p:txBody>
      </p:sp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9" name="Gráfico 18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10" name="Espaço Reservado para Texto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617110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360000" indent="-36000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5510"/>
              </a:buClr>
              <a:buSzPct val="85000"/>
              <a:buFont typeface="Arial"/>
              <a:buChar char="•"/>
              <a:defRPr sz="2600" spc="-50"/>
            </a:lvl1pPr>
            <a:lvl2pPr>
              <a:buClr>
                <a:srgbClr val="FF5510"/>
              </a:buClr>
              <a:defRPr/>
            </a:lvl2pPr>
            <a:lvl3pPr>
              <a:buClr>
                <a:srgbClr val="FF5510"/>
              </a:buClr>
              <a:defRPr/>
            </a:lvl3pPr>
            <a:lvl4pPr>
              <a:buClr>
                <a:srgbClr val="FF5510"/>
              </a:buClr>
              <a:defRPr/>
            </a:lvl4pPr>
            <a:lvl5pPr>
              <a:buClr>
                <a:srgbClr val="FF5510"/>
              </a:buClr>
              <a:defRPr/>
            </a:lvl5pPr>
          </a:lstStyle>
          <a:p>
            <a:pPr lvl="0">
              <a:defRPr/>
            </a:pPr>
            <a:r>
              <a:rPr lang="pt-BR"/>
              <a:t>Clique para editar os estilos</a:t>
            </a:r>
            <a:br>
              <a:rPr lang="pt-BR"/>
            </a:br>
            <a:r>
              <a:rPr lang="pt-BR"/>
              <a:t>de texto Mestres</a:t>
            </a:r>
            <a:endParaRPr/>
          </a:p>
        </p:txBody>
      </p:sp>
      <p:sp>
        <p:nvSpPr>
          <p:cNvPr id="8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8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1"/>
          </p:nvPr>
        </p:nvSpPr>
        <p:spPr bwMode="auto">
          <a:xfrm>
            <a:off x="6617109" y="1600200"/>
            <a:ext cx="4752976" cy="39526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424738"/>
            <a:ext cx="10009187" cy="823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4" name="Espaço Reservado para Tabela 3"/>
          <p:cNvSpPr>
            <a:spLocks noGrp="1"/>
          </p:cNvSpPr>
          <p:nvPr>
            <p:ph type="tbl" sz="quarter" idx="11"/>
          </p:nvPr>
        </p:nvSpPr>
        <p:spPr bwMode="auto">
          <a:xfrm>
            <a:off x="1379538" y="2484408"/>
            <a:ext cx="10009187" cy="30686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2" name="Gráfico 11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8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sp>
        <p:nvSpPr>
          <p:cNvPr id="5" name="Espaço Reservado para Gráfico 4"/>
          <p:cNvSpPr>
            <a:spLocks noGrp="1"/>
          </p:cNvSpPr>
          <p:nvPr>
            <p:ph type="chart" sz="quarter" idx="11"/>
          </p:nvPr>
        </p:nvSpPr>
        <p:spPr bwMode="auto">
          <a:xfrm>
            <a:off x="6635749" y="1600200"/>
            <a:ext cx="4752976" cy="39526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MAGEM - MOD.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/>
          <p:cNvSpPr>
            <a:spLocks noGrp="1"/>
          </p:cNvSpPr>
          <p:nvPr>
            <p:ph type="pic" sz="quarter" idx="10"/>
          </p:nvPr>
        </p:nvSpPr>
        <p:spPr bwMode="auto">
          <a:xfrm>
            <a:off x="838200" y="1386347"/>
            <a:ext cx="10515600" cy="41667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3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 bwMode="auto">
          <a:xfrm>
            <a:off x="838201" y="469900"/>
            <a:ext cx="10515600" cy="587375"/>
          </a:xfrm>
        </p:spPr>
        <p:txBody>
          <a:bodyPr lIns="0" tIns="0" rIns="0" bIns="0" anchor="t">
            <a:normAutofit/>
          </a:bodyPr>
          <a:lstStyle>
            <a:lvl1pPr algn="ctr"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MAGEM - MOD.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/>
          <p:cNvSpPr>
            <a:spLocks noGrp="1"/>
          </p:cNvSpPr>
          <p:nvPr>
            <p:ph type="pic" sz="quarter" idx="10"/>
          </p:nvPr>
        </p:nvSpPr>
        <p:spPr bwMode="auto">
          <a:xfrm>
            <a:off x="839788" y="1386348"/>
            <a:ext cx="5003799" cy="416672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Imagem 9"/>
          <p:cNvSpPr>
            <a:spLocks noGrp="1"/>
          </p:cNvSpPr>
          <p:nvPr>
            <p:ph type="pic" sz="quarter" idx="11"/>
          </p:nvPr>
        </p:nvSpPr>
        <p:spPr bwMode="auto">
          <a:xfrm>
            <a:off x="6348412" y="1386348"/>
            <a:ext cx="5003799" cy="416672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3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 bwMode="auto">
          <a:xfrm>
            <a:off x="838201" y="469900"/>
            <a:ext cx="10515600" cy="587375"/>
          </a:xfrm>
        </p:spPr>
        <p:txBody>
          <a:bodyPr lIns="0" tIns="0" rIns="0" bIns="0" anchor="t">
            <a:normAutofit/>
          </a:bodyPr>
          <a:lstStyle>
            <a:lvl1pPr algn="ctr"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FECHAMEN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áfico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CAP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18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 bwMode="auto">
          <a:xfrm>
            <a:off x="1016060" y="706217"/>
            <a:ext cx="8128800" cy="648000"/>
          </a:xfrm>
        </p:spPr>
        <p:txBody>
          <a:bodyPr anchor="t">
            <a:noAutofit/>
          </a:bodyPr>
          <a:lstStyle>
            <a:lvl1pPr algn="l">
              <a:defRPr sz="4000" b="1"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28"/>
          </p:nvPr>
        </p:nvSpPr>
        <p:spPr bwMode="auto">
          <a:xfrm>
            <a:off x="1596429" y="2508715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29"/>
          </p:nvPr>
        </p:nvSpPr>
        <p:spPr bwMode="auto">
          <a:xfrm>
            <a:off x="1596429" y="2198621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30"/>
          </p:nvPr>
        </p:nvSpPr>
        <p:spPr bwMode="auto">
          <a:xfrm>
            <a:off x="1596429" y="4916466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31"/>
          </p:nvPr>
        </p:nvSpPr>
        <p:spPr bwMode="auto">
          <a:xfrm>
            <a:off x="1596429" y="4606372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32"/>
          </p:nvPr>
        </p:nvSpPr>
        <p:spPr bwMode="auto">
          <a:xfrm>
            <a:off x="7754586" y="2508715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33"/>
          </p:nvPr>
        </p:nvSpPr>
        <p:spPr bwMode="auto">
          <a:xfrm>
            <a:off x="7754586" y="2198621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34"/>
          </p:nvPr>
        </p:nvSpPr>
        <p:spPr bwMode="auto">
          <a:xfrm>
            <a:off x="7754586" y="4916466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35"/>
          </p:nvPr>
        </p:nvSpPr>
        <p:spPr bwMode="auto">
          <a:xfrm>
            <a:off x="7754586" y="4606372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lide de Título" preserve="0" showMasterPhAnim="0" showMasterSp="1" type="title" userDrawn="1">
  <p:cSld name="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APA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áfico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ABERTURA PPT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 bwMode="auto">
          <a:xfrm>
            <a:off x="1180040" y="1656642"/>
            <a:ext cx="7056688" cy="2878138"/>
          </a:xfrm>
        </p:spPr>
        <p:txBody>
          <a:bodyPr lIns="0" tIns="0" rIns="0" bIns="0">
            <a:noAutofit/>
          </a:bodyPr>
          <a:lstStyle>
            <a:lvl1pPr>
              <a:lnSpc>
                <a:spcPct val="70000"/>
              </a:lnSpc>
              <a:defRPr sz="8000" b="0" spc="-14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/>
              <a:t>Título</a:t>
            </a:r>
            <a:br>
              <a:rPr lang="pt-BR"/>
            </a:br>
            <a:r>
              <a:rPr lang="pt-BR"/>
              <a:t>de Abertura</a:t>
            </a:r>
            <a:endParaRPr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2"/>
          <a:srcRect l="0" t="2533" r="0" b="2349"/>
          <a:stretch/>
        </p:blipFill>
        <p:spPr bwMode="auto">
          <a:xfrm>
            <a:off x="7859713" y="-1"/>
            <a:ext cx="3632655" cy="6858001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/>
          <a:srcRect l="0" t="2533" r="0" b="2349"/>
          <a:stretch/>
        </p:blipFill>
        <p:spPr bwMode="auto">
          <a:xfrm>
            <a:off x="8111056" y="-1"/>
            <a:ext cx="3632655" cy="6858001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2"/>
          <a:srcRect l="0" t="2533" r="0" b="2349"/>
          <a:stretch/>
        </p:blipFill>
        <p:spPr bwMode="auto">
          <a:xfrm>
            <a:off x="8362399" y="-1"/>
            <a:ext cx="3632655" cy="6858001"/>
          </a:xfrm>
          <a:prstGeom prst="rect">
            <a:avLst/>
          </a:prstGeom>
        </p:spPr>
      </p:pic>
      <p:pic>
        <p:nvPicPr>
          <p:cNvPr id="25" name="Gráfico 2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APÍTULO">
    <p:bg>
      <p:bgPr shadeToTitle="0">
        <a:solidFill>
          <a:srgbClr val="FF551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 bwMode="auto">
          <a:xfrm>
            <a:off x="5850194" y="1613911"/>
            <a:ext cx="5538531" cy="2878138"/>
          </a:xfrm>
        </p:spPr>
        <p:txBody>
          <a:bodyPr lIns="0" tIns="0" rIns="0" bIns="0">
            <a:noAutofit/>
          </a:bodyPr>
          <a:lstStyle>
            <a:lvl1pPr>
              <a:lnSpc>
                <a:spcPct val="75000"/>
              </a:lnSpc>
              <a:defRPr sz="7500" b="0" spc="-14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/>
              <a:t>Título</a:t>
            </a:r>
            <a:br>
              <a:rPr lang="pt-BR"/>
            </a:br>
            <a:r>
              <a:rPr lang="pt-BR"/>
              <a:t>de Abertura</a:t>
            </a:r>
            <a:endParaRPr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824930" y="3456327"/>
            <a:ext cx="2700954" cy="34016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10009188" cy="39624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9" name="Espaço Reservado para Texto 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379537" y="1600200"/>
            <a:ext cx="4759325" cy="3952875"/>
          </a:xfrm>
        </p:spPr>
        <p:txBody>
          <a:bodyPr lIns="0" tIns="0" rIns="0" bIns="0">
            <a:normAutofit/>
          </a:bodyPr>
          <a:lstStyle>
            <a:lvl1pPr marL="360000" indent="-36000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5510"/>
              </a:buClr>
              <a:buSzPct val="80000"/>
              <a:buFont typeface="Arial"/>
              <a:buChar char="•"/>
              <a:defRPr sz="2600" spc="-50"/>
            </a:lvl1pPr>
            <a:lvl2pPr>
              <a:buClr>
                <a:srgbClr val="FF5510"/>
              </a:buClr>
              <a:defRPr/>
            </a:lvl2pPr>
            <a:lvl3pPr>
              <a:buClr>
                <a:srgbClr val="FF5510"/>
              </a:buClr>
              <a:defRPr/>
            </a:lvl3pPr>
            <a:lvl4pPr>
              <a:buClr>
                <a:srgbClr val="FF5510"/>
              </a:buClr>
              <a:defRPr/>
            </a:lvl4pPr>
            <a:lvl5pPr>
              <a:buClr>
                <a:srgbClr val="FF5510"/>
              </a:buClr>
              <a:defRPr/>
            </a:lvl5pPr>
          </a:lstStyle>
          <a:p>
            <a:pPr lvl="0">
              <a:defRPr/>
            </a:pPr>
            <a:r>
              <a:rPr lang="pt-BR"/>
              <a:t>Clique para editar os estilos</a:t>
            </a:r>
            <a:br>
              <a:rPr lang="pt-BR"/>
            </a:br>
            <a:r>
              <a:rPr lang="pt-BR"/>
              <a:t>de texto Mestres</a:t>
            </a:r>
            <a:endParaRPr/>
          </a:p>
        </p:txBody>
      </p:sp>
      <p:sp>
        <p:nvSpPr>
          <p:cNvPr id="10" name="Espaço Reservado para Texto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629400" y="1600200"/>
            <a:ext cx="4759326" cy="3952875"/>
          </a:xfrm>
        </p:spPr>
        <p:txBody>
          <a:bodyPr lIns="0" tIns="0" rIns="0" bIns="0">
            <a:normAutofit/>
          </a:bodyPr>
          <a:lstStyle>
            <a:lvl1pPr marL="360000" indent="-36000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5510"/>
              </a:buClr>
              <a:buSzPct val="80000"/>
              <a:buFont typeface="Arial"/>
              <a:buChar char="•"/>
              <a:defRPr sz="2600" spc="-50"/>
            </a:lvl1pPr>
            <a:lvl2pPr>
              <a:buClr>
                <a:srgbClr val="FF5510"/>
              </a:buClr>
              <a:defRPr/>
            </a:lvl2pPr>
            <a:lvl3pPr>
              <a:buClr>
                <a:srgbClr val="FF5510"/>
              </a:buClr>
              <a:defRPr/>
            </a:lvl3pPr>
            <a:lvl4pPr>
              <a:buClr>
                <a:srgbClr val="FF5510"/>
              </a:buClr>
              <a:defRPr/>
            </a:lvl4pPr>
            <a:lvl5pPr>
              <a:buClr>
                <a:srgbClr val="FF5510"/>
              </a:buClr>
              <a:defRPr/>
            </a:lvl5pPr>
          </a:lstStyle>
          <a:p>
            <a:pPr lvl="0">
              <a:defRPr/>
            </a:pPr>
            <a:r>
              <a:rPr lang="pt-BR"/>
              <a:t>Clique para editar os estilos</a:t>
            </a:r>
            <a:br>
              <a:rPr lang="pt-BR"/>
            </a:br>
            <a:r>
              <a:rPr lang="pt-BR"/>
              <a:t>de texto Mestres</a:t>
            </a:r>
            <a:endParaRPr/>
          </a:p>
        </p:txBody>
      </p:sp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9" name="Gráfico 18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10" name="Espaço Reservado para Texto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617110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360000" indent="-36000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5510"/>
              </a:buClr>
              <a:buSzPct val="85000"/>
              <a:buFont typeface="Arial"/>
              <a:buChar char="•"/>
              <a:defRPr sz="2600" spc="-50"/>
            </a:lvl1pPr>
            <a:lvl2pPr>
              <a:buClr>
                <a:srgbClr val="FF5510"/>
              </a:buClr>
              <a:defRPr/>
            </a:lvl2pPr>
            <a:lvl3pPr>
              <a:buClr>
                <a:srgbClr val="FF5510"/>
              </a:buClr>
              <a:defRPr/>
            </a:lvl3pPr>
            <a:lvl4pPr>
              <a:buClr>
                <a:srgbClr val="FF5510"/>
              </a:buClr>
              <a:defRPr/>
            </a:lvl4pPr>
            <a:lvl5pPr>
              <a:buClr>
                <a:srgbClr val="FF5510"/>
              </a:buClr>
              <a:defRPr/>
            </a:lvl5pPr>
          </a:lstStyle>
          <a:p>
            <a:pPr lvl="0">
              <a:defRPr/>
            </a:pPr>
            <a:r>
              <a:rPr lang="pt-BR"/>
              <a:t>Clique para editar os estilos</a:t>
            </a:r>
            <a:br>
              <a:rPr lang="pt-BR"/>
            </a:br>
            <a:r>
              <a:rPr lang="pt-BR"/>
              <a:t>de texto Mestres</a:t>
            </a:r>
            <a:endParaRPr/>
          </a:p>
        </p:txBody>
      </p:sp>
      <p:sp>
        <p:nvSpPr>
          <p:cNvPr id="8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8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1"/>
          </p:nvPr>
        </p:nvSpPr>
        <p:spPr bwMode="auto">
          <a:xfrm>
            <a:off x="6617109" y="1600200"/>
            <a:ext cx="4752976" cy="39526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424738"/>
            <a:ext cx="10009187" cy="823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4" name="Espaço Reservado para Tabela 3"/>
          <p:cNvSpPr>
            <a:spLocks noGrp="1"/>
          </p:cNvSpPr>
          <p:nvPr>
            <p:ph type="tbl" sz="quarter" idx="11"/>
          </p:nvPr>
        </p:nvSpPr>
        <p:spPr bwMode="auto">
          <a:xfrm>
            <a:off x="1379538" y="2484408"/>
            <a:ext cx="10009187" cy="30686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2" name="Gráfico 11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CONTEUDO - MOD. 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8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sp>
        <p:nvSpPr>
          <p:cNvPr id="5" name="Espaço Reservado para Gráfico 4"/>
          <p:cNvSpPr>
            <a:spLocks noGrp="1"/>
          </p:cNvSpPr>
          <p:nvPr>
            <p:ph type="chart" sz="quarter" idx="11"/>
          </p:nvPr>
        </p:nvSpPr>
        <p:spPr bwMode="auto">
          <a:xfrm>
            <a:off x="6635749" y="1600200"/>
            <a:ext cx="4752976" cy="39526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MAGEM - MOD.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/>
          <p:cNvSpPr>
            <a:spLocks noGrp="1"/>
          </p:cNvSpPr>
          <p:nvPr>
            <p:ph type="pic" sz="quarter" idx="10"/>
          </p:nvPr>
        </p:nvSpPr>
        <p:spPr bwMode="auto">
          <a:xfrm>
            <a:off x="838200" y="1386347"/>
            <a:ext cx="10515600" cy="41667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3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 bwMode="auto">
          <a:xfrm>
            <a:off x="838201" y="469900"/>
            <a:ext cx="10515600" cy="587375"/>
          </a:xfrm>
        </p:spPr>
        <p:txBody>
          <a:bodyPr lIns="0" tIns="0" rIns="0" bIns="0" anchor="t">
            <a:normAutofit/>
          </a:bodyPr>
          <a:lstStyle>
            <a:lvl1pPr algn="ctr"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MAGEM - MOD.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/>
          <p:cNvSpPr>
            <a:spLocks noGrp="1"/>
          </p:cNvSpPr>
          <p:nvPr>
            <p:ph type="pic" sz="quarter" idx="10"/>
          </p:nvPr>
        </p:nvSpPr>
        <p:spPr bwMode="auto">
          <a:xfrm>
            <a:off x="839788" y="1386348"/>
            <a:ext cx="5003799" cy="416672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Imagem 9"/>
          <p:cNvSpPr>
            <a:spLocks noGrp="1"/>
          </p:cNvSpPr>
          <p:nvPr>
            <p:ph type="pic" sz="quarter" idx="11"/>
          </p:nvPr>
        </p:nvSpPr>
        <p:spPr bwMode="auto">
          <a:xfrm>
            <a:off x="6348412" y="1386348"/>
            <a:ext cx="5003799" cy="416672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3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 bwMode="auto">
          <a:xfrm>
            <a:off x="838201" y="469900"/>
            <a:ext cx="10515600" cy="587375"/>
          </a:xfrm>
        </p:spPr>
        <p:txBody>
          <a:bodyPr lIns="0" tIns="0" rIns="0" bIns="0" anchor="t">
            <a:normAutofit/>
          </a:bodyPr>
          <a:lstStyle>
            <a:lvl1pPr algn="ctr"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FECHAMENTO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áfico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CAPÍTULO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B7FA501-3EBE-4557-90EE-B7E6819E3EFE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BASE LARANJA">
    <p:bg>
      <p:bgPr shadeToTitle="0">
        <a:solidFill>
          <a:srgbClr val="FF551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9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Picture Placeholder 62"/>
          <p:cNvSpPr>
            <a:spLocks noGrp="1"/>
          </p:cNvSpPr>
          <p:nvPr>
            <p:ph type="pic" sz="quarter" idx="12"/>
          </p:nvPr>
        </p:nvSpPr>
        <p:spPr bwMode="auto">
          <a:xfrm>
            <a:off x="570033" y="1680798"/>
            <a:ext cx="2482850" cy="22225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4" name="Picture Placeholder 62"/>
          <p:cNvSpPr>
            <a:spLocks noGrp="1"/>
          </p:cNvSpPr>
          <p:nvPr>
            <p:ph type="pic" sz="quarter" idx="13"/>
          </p:nvPr>
        </p:nvSpPr>
        <p:spPr bwMode="auto">
          <a:xfrm>
            <a:off x="6578623" y="1672548"/>
            <a:ext cx="2482850" cy="22225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5" name="Picture Placeholder 62"/>
          <p:cNvSpPr>
            <a:spLocks noGrp="1"/>
          </p:cNvSpPr>
          <p:nvPr>
            <p:ph type="pic" sz="quarter" idx="14"/>
          </p:nvPr>
        </p:nvSpPr>
        <p:spPr bwMode="auto">
          <a:xfrm>
            <a:off x="6576915" y="4185198"/>
            <a:ext cx="2482850" cy="22225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6" name="Picture Placeholder 62"/>
          <p:cNvSpPr>
            <a:spLocks noGrp="1"/>
          </p:cNvSpPr>
          <p:nvPr>
            <p:ph type="pic" sz="quarter" idx="15"/>
          </p:nvPr>
        </p:nvSpPr>
        <p:spPr bwMode="auto">
          <a:xfrm>
            <a:off x="570033" y="4185198"/>
            <a:ext cx="2482850" cy="22225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512981" y="526710"/>
            <a:ext cx="11087615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latin typeface="Montserrat"/>
              </a:defRPr>
            </a:lvl1pPr>
          </a:lstStyle>
          <a:p>
            <a:pPr lvl="0">
              <a:defRPr/>
            </a:pPr>
            <a:r>
              <a:rPr lang="en-US"/>
              <a:t>Insert Text Here</a:t>
            </a:r>
            <a:endParaRPr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25681" y="1032895"/>
            <a:ext cx="11087615" cy="3011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 Medium"/>
                <a:cs typeface="Lato Medium"/>
              </a:defRPr>
            </a:lvl1pPr>
          </a:lstStyle>
          <a:p>
            <a:pPr lvl="0">
              <a:defRPr/>
            </a:pPr>
            <a:r>
              <a:rPr lang="en-US"/>
              <a:t>Short Text Here</a:t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_ABERTURA PPT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Gráfico 2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IMAGEM - MOD. 2" preserve="1" showMasterPhAnim="0" showMasterSp="1" userDrawn="1">
  <p:cSld name="2_IMAGEM - MOD.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" name="Google Shape;22;p3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0958466" y="6601779"/>
            <a:ext cx="1080000" cy="147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BASE PRETA" preserve="1" showMasterPhAnim="0" showMasterSp="1" userDrawn="1">
  <p:cSld name="1_BASE PRETA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7" name="Google Shape;27;p49"/>
          <p:cNvGrpSpPr/>
          <p:nvPr/>
        </p:nvGrpSpPr>
        <p:grpSpPr bwMode="auto">
          <a:xfrm>
            <a:off x="5555878" y="6577657"/>
            <a:ext cx="1080244" cy="148296"/>
            <a:chOff x="10308724" y="5921875"/>
            <a:chExt cx="1080244" cy="148296"/>
          </a:xfrm>
        </p:grpSpPr>
        <p:sp>
          <p:nvSpPr>
            <p:cNvPr id="28" name="Google Shape;28;p49"/>
            <p:cNvSpPr/>
            <p:nvPr/>
          </p:nvSpPr>
          <p:spPr bwMode="auto">
            <a:xfrm>
              <a:off x="10308724" y="5921875"/>
              <a:ext cx="1080244" cy="137741"/>
            </a:xfrm>
            <a:custGeom>
              <a:avLst/>
              <a:gdLst/>
              <a:ahLst/>
              <a:cxnLst/>
              <a:rect l="l" t="t" r="r" b="b"/>
              <a:pathLst>
                <a:path w="1080244" h="137741" fill="norm" stroke="1" extrusionOk="0">
                  <a:moveTo>
                    <a:pt x="596091" y="136763"/>
                  </a:moveTo>
                  <a:lnTo>
                    <a:pt x="578873" y="136763"/>
                  </a:lnTo>
                  <a:cubicBezTo>
                    <a:pt x="576905" y="136763"/>
                    <a:pt x="575125" y="135595"/>
                    <a:pt x="574346" y="133782"/>
                  </a:cubicBezTo>
                  <a:lnTo>
                    <a:pt x="568096" y="119256"/>
                  </a:lnTo>
                  <a:lnTo>
                    <a:pt x="558330" y="96666"/>
                  </a:lnTo>
                  <a:lnTo>
                    <a:pt x="541135" y="52788"/>
                  </a:lnTo>
                  <a:cubicBezTo>
                    <a:pt x="540957" y="52321"/>
                    <a:pt x="540300" y="52321"/>
                    <a:pt x="540111" y="52788"/>
                  </a:cubicBezTo>
                  <a:lnTo>
                    <a:pt x="522916" y="96666"/>
                  </a:lnTo>
                  <a:lnTo>
                    <a:pt x="513150" y="119256"/>
                  </a:lnTo>
                  <a:lnTo>
                    <a:pt x="506899" y="133782"/>
                  </a:lnTo>
                  <a:cubicBezTo>
                    <a:pt x="506121" y="135595"/>
                    <a:pt x="504341" y="136763"/>
                    <a:pt x="502372" y="136763"/>
                  </a:cubicBezTo>
                  <a:lnTo>
                    <a:pt x="485166" y="136763"/>
                  </a:lnTo>
                  <a:cubicBezTo>
                    <a:pt x="480895" y="136763"/>
                    <a:pt x="478036" y="132381"/>
                    <a:pt x="479749" y="128466"/>
                  </a:cubicBezTo>
                  <a:lnTo>
                    <a:pt x="534572" y="3604"/>
                  </a:lnTo>
                  <a:cubicBezTo>
                    <a:pt x="535529" y="1413"/>
                    <a:pt x="537698" y="0"/>
                    <a:pt x="540089" y="0"/>
                  </a:cubicBezTo>
                  <a:lnTo>
                    <a:pt x="541379" y="0"/>
                  </a:lnTo>
                  <a:cubicBezTo>
                    <a:pt x="543771" y="0"/>
                    <a:pt x="545939" y="1413"/>
                    <a:pt x="546896" y="3604"/>
                  </a:cubicBezTo>
                  <a:lnTo>
                    <a:pt x="601530" y="128477"/>
                  </a:lnTo>
                  <a:cubicBezTo>
                    <a:pt x="603221" y="132392"/>
                    <a:pt x="600362" y="136763"/>
                    <a:pt x="596091" y="136763"/>
                  </a:cubicBezTo>
                  <a:close/>
                  <a:moveTo>
                    <a:pt x="981243" y="128477"/>
                  </a:moveTo>
                  <a:lnTo>
                    <a:pt x="926609" y="3604"/>
                  </a:lnTo>
                  <a:cubicBezTo>
                    <a:pt x="925652" y="1413"/>
                    <a:pt x="923483" y="0"/>
                    <a:pt x="921092" y="0"/>
                  </a:cubicBezTo>
                  <a:lnTo>
                    <a:pt x="919802" y="0"/>
                  </a:lnTo>
                  <a:cubicBezTo>
                    <a:pt x="917411" y="0"/>
                    <a:pt x="915253" y="1413"/>
                    <a:pt x="914285" y="3604"/>
                  </a:cubicBezTo>
                  <a:lnTo>
                    <a:pt x="859473" y="128477"/>
                  </a:lnTo>
                  <a:cubicBezTo>
                    <a:pt x="857760" y="132381"/>
                    <a:pt x="860619" y="136774"/>
                    <a:pt x="864890" y="136774"/>
                  </a:cubicBezTo>
                  <a:lnTo>
                    <a:pt x="882096" y="136774"/>
                  </a:lnTo>
                  <a:cubicBezTo>
                    <a:pt x="884065" y="136774"/>
                    <a:pt x="885845" y="135606"/>
                    <a:pt x="886623" y="133793"/>
                  </a:cubicBezTo>
                  <a:lnTo>
                    <a:pt x="892874" y="119267"/>
                  </a:lnTo>
                  <a:lnTo>
                    <a:pt x="902640" y="96677"/>
                  </a:lnTo>
                  <a:lnTo>
                    <a:pt x="919835" y="52788"/>
                  </a:lnTo>
                  <a:cubicBezTo>
                    <a:pt x="920013" y="52321"/>
                    <a:pt x="920669" y="52321"/>
                    <a:pt x="920847" y="52788"/>
                  </a:cubicBezTo>
                  <a:lnTo>
                    <a:pt x="938043" y="96666"/>
                  </a:lnTo>
                  <a:lnTo>
                    <a:pt x="947809" y="119256"/>
                  </a:lnTo>
                  <a:lnTo>
                    <a:pt x="954059" y="133782"/>
                  </a:lnTo>
                  <a:cubicBezTo>
                    <a:pt x="954838" y="135595"/>
                    <a:pt x="956618" y="136763"/>
                    <a:pt x="958586" y="136763"/>
                  </a:cubicBezTo>
                  <a:lnTo>
                    <a:pt x="975804" y="136763"/>
                  </a:lnTo>
                  <a:cubicBezTo>
                    <a:pt x="980086" y="136763"/>
                    <a:pt x="982945" y="132392"/>
                    <a:pt x="981243" y="128477"/>
                  </a:cubicBezTo>
                  <a:close/>
                  <a:moveTo>
                    <a:pt x="199283" y="128477"/>
                  </a:moveTo>
                  <a:lnTo>
                    <a:pt x="144649" y="3604"/>
                  </a:lnTo>
                  <a:cubicBezTo>
                    <a:pt x="143692" y="1413"/>
                    <a:pt x="141523" y="0"/>
                    <a:pt x="139132" y="0"/>
                  </a:cubicBezTo>
                  <a:lnTo>
                    <a:pt x="137842" y="0"/>
                  </a:lnTo>
                  <a:cubicBezTo>
                    <a:pt x="135450" y="0"/>
                    <a:pt x="133293" y="1413"/>
                    <a:pt x="132325" y="3604"/>
                  </a:cubicBezTo>
                  <a:lnTo>
                    <a:pt x="77513" y="128477"/>
                  </a:lnTo>
                  <a:cubicBezTo>
                    <a:pt x="75800" y="132381"/>
                    <a:pt x="78659" y="136774"/>
                    <a:pt x="82930" y="136774"/>
                  </a:cubicBezTo>
                  <a:lnTo>
                    <a:pt x="100136" y="136774"/>
                  </a:lnTo>
                  <a:cubicBezTo>
                    <a:pt x="102105" y="136774"/>
                    <a:pt x="103885" y="135606"/>
                    <a:pt x="104663" y="133793"/>
                  </a:cubicBezTo>
                  <a:lnTo>
                    <a:pt x="110914" y="119267"/>
                  </a:lnTo>
                  <a:lnTo>
                    <a:pt x="120680" y="96677"/>
                  </a:lnTo>
                  <a:lnTo>
                    <a:pt x="137875" y="52799"/>
                  </a:lnTo>
                  <a:cubicBezTo>
                    <a:pt x="138053" y="52332"/>
                    <a:pt x="138709" y="52332"/>
                    <a:pt x="138898" y="52799"/>
                  </a:cubicBezTo>
                  <a:lnTo>
                    <a:pt x="156094" y="96677"/>
                  </a:lnTo>
                  <a:lnTo>
                    <a:pt x="165860" y="119267"/>
                  </a:lnTo>
                  <a:lnTo>
                    <a:pt x="172110" y="133793"/>
                  </a:lnTo>
                  <a:cubicBezTo>
                    <a:pt x="172889" y="135606"/>
                    <a:pt x="174669" y="136774"/>
                    <a:pt x="176637" y="136774"/>
                  </a:cubicBezTo>
                  <a:lnTo>
                    <a:pt x="193855" y="136774"/>
                  </a:lnTo>
                  <a:cubicBezTo>
                    <a:pt x="198126" y="136763"/>
                    <a:pt x="200985" y="132392"/>
                    <a:pt x="199283" y="128477"/>
                  </a:cubicBezTo>
                  <a:close/>
                  <a:moveTo>
                    <a:pt x="87902" y="22012"/>
                  </a:moveTo>
                  <a:lnTo>
                    <a:pt x="87902" y="9132"/>
                  </a:lnTo>
                  <a:cubicBezTo>
                    <a:pt x="87902" y="5862"/>
                    <a:pt x="85254" y="3214"/>
                    <a:pt x="81984" y="3214"/>
                  </a:cubicBezTo>
                  <a:lnTo>
                    <a:pt x="1301" y="3214"/>
                  </a:lnTo>
                  <a:cubicBezTo>
                    <a:pt x="578" y="3214"/>
                    <a:pt x="0" y="3804"/>
                    <a:pt x="0" y="4516"/>
                  </a:cubicBezTo>
                  <a:lnTo>
                    <a:pt x="0" y="131669"/>
                  </a:lnTo>
                  <a:cubicBezTo>
                    <a:pt x="0" y="134550"/>
                    <a:pt x="2336" y="136874"/>
                    <a:pt x="5205" y="136874"/>
                  </a:cubicBezTo>
                  <a:lnTo>
                    <a:pt x="21422" y="136874"/>
                  </a:lnTo>
                  <a:cubicBezTo>
                    <a:pt x="24692" y="136874"/>
                    <a:pt x="27339" y="134227"/>
                    <a:pt x="27339" y="130957"/>
                  </a:cubicBezTo>
                  <a:lnTo>
                    <a:pt x="27339" y="91316"/>
                  </a:lnTo>
                  <a:cubicBezTo>
                    <a:pt x="27339" y="90593"/>
                    <a:pt x="27918" y="90015"/>
                    <a:pt x="28641" y="90015"/>
                  </a:cubicBezTo>
                  <a:lnTo>
                    <a:pt x="71040" y="90015"/>
                  </a:lnTo>
                  <a:cubicBezTo>
                    <a:pt x="74310" y="90015"/>
                    <a:pt x="76957" y="87368"/>
                    <a:pt x="76957" y="84098"/>
                  </a:cubicBezTo>
                  <a:lnTo>
                    <a:pt x="76957" y="71218"/>
                  </a:lnTo>
                  <a:cubicBezTo>
                    <a:pt x="76957" y="67948"/>
                    <a:pt x="74310" y="65301"/>
                    <a:pt x="71040" y="65301"/>
                  </a:cubicBezTo>
                  <a:lnTo>
                    <a:pt x="28641" y="65301"/>
                  </a:lnTo>
                  <a:cubicBezTo>
                    <a:pt x="27918" y="65301"/>
                    <a:pt x="27339" y="64722"/>
                    <a:pt x="27339" y="63999"/>
                  </a:cubicBezTo>
                  <a:lnTo>
                    <a:pt x="27339" y="29230"/>
                  </a:lnTo>
                  <a:cubicBezTo>
                    <a:pt x="27339" y="28507"/>
                    <a:pt x="27918" y="27929"/>
                    <a:pt x="28641" y="27929"/>
                  </a:cubicBezTo>
                  <a:lnTo>
                    <a:pt x="81973" y="27929"/>
                  </a:lnTo>
                  <a:cubicBezTo>
                    <a:pt x="85243" y="27929"/>
                    <a:pt x="87902" y="25270"/>
                    <a:pt x="87902" y="22012"/>
                  </a:cubicBezTo>
                  <a:close/>
                  <a:moveTo>
                    <a:pt x="459918" y="790"/>
                  </a:moveTo>
                  <a:lnTo>
                    <a:pt x="458761" y="790"/>
                  </a:lnTo>
                  <a:cubicBezTo>
                    <a:pt x="457159" y="790"/>
                    <a:pt x="455635" y="1535"/>
                    <a:pt x="454657" y="2792"/>
                  </a:cubicBezTo>
                  <a:lnTo>
                    <a:pt x="400746" y="71974"/>
                  </a:lnTo>
                  <a:cubicBezTo>
                    <a:pt x="400223" y="72641"/>
                    <a:pt x="399211" y="72641"/>
                    <a:pt x="398688" y="71974"/>
                  </a:cubicBezTo>
                  <a:lnTo>
                    <a:pt x="344777" y="2792"/>
                  </a:lnTo>
                  <a:cubicBezTo>
                    <a:pt x="343787" y="1524"/>
                    <a:pt x="342274" y="790"/>
                    <a:pt x="340673" y="790"/>
                  </a:cubicBezTo>
                  <a:lnTo>
                    <a:pt x="339516" y="790"/>
                  </a:lnTo>
                  <a:cubicBezTo>
                    <a:pt x="336635" y="790"/>
                    <a:pt x="334311" y="3125"/>
                    <a:pt x="334311" y="5995"/>
                  </a:cubicBezTo>
                  <a:lnTo>
                    <a:pt x="334311" y="130968"/>
                  </a:lnTo>
                  <a:cubicBezTo>
                    <a:pt x="334311" y="134238"/>
                    <a:pt x="336958" y="136885"/>
                    <a:pt x="340228" y="136885"/>
                  </a:cubicBezTo>
                  <a:lnTo>
                    <a:pt x="355733" y="136885"/>
                  </a:lnTo>
                  <a:cubicBezTo>
                    <a:pt x="359003" y="136885"/>
                    <a:pt x="361650" y="134238"/>
                    <a:pt x="361650" y="130968"/>
                  </a:cubicBezTo>
                  <a:lnTo>
                    <a:pt x="361650" y="69127"/>
                  </a:lnTo>
                  <a:cubicBezTo>
                    <a:pt x="361650" y="67892"/>
                    <a:pt x="363207" y="67347"/>
                    <a:pt x="363974" y="68315"/>
                  </a:cubicBezTo>
                  <a:lnTo>
                    <a:pt x="393705" y="105753"/>
                  </a:lnTo>
                  <a:cubicBezTo>
                    <a:pt x="394695" y="106999"/>
                    <a:pt x="396197" y="107722"/>
                    <a:pt x="397787" y="107722"/>
                  </a:cubicBezTo>
                  <a:lnTo>
                    <a:pt x="401669" y="107722"/>
                  </a:lnTo>
                  <a:cubicBezTo>
                    <a:pt x="403259" y="107722"/>
                    <a:pt x="404761" y="106999"/>
                    <a:pt x="405751" y="105753"/>
                  </a:cubicBezTo>
                  <a:lnTo>
                    <a:pt x="435481" y="68315"/>
                  </a:lnTo>
                  <a:cubicBezTo>
                    <a:pt x="436249" y="67347"/>
                    <a:pt x="437806" y="67892"/>
                    <a:pt x="437806" y="69127"/>
                  </a:cubicBezTo>
                  <a:lnTo>
                    <a:pt x="437806" y="130968"/>
                  </a:lnTo>
                  <a:cubicBezTo>
                    <a:pt x="437806" y="134238"/>
                    <a:pt x="440453" y="136885"/>
                    <a:pt x="443723" y="136885"/>
                  </a:cubicBezTo>
                  <a:lnTo>
                    <a:pt x="459228" y="136885"/>
                  </a:lnTo>
                  <a:cubicBezTo>
                    <a:pt x="462498" y="136885"/>
                    <a:pt x="465145" y="134238"/>
                    <a:pt x="465145" y="130968"/>
                  </a:cubicBezTo>
                  <a:lnTo>
                    <a:pt x="465145" y="5995"/>
                  </a:lnTo>
                  <a:cubicBezTo>
                    <a:pt x="465134" y="3114"/>
                    <a:pt x="462798" y="790"/>
                    <a:pt x="459918" y="790"/>
                  </a:cubicBezTo>
                  <a:close/>
                  <a:moveTo>
                    <a:pt x="700654" y="136885"/>
                  </a:moveTo>
                  <a:lnTo>
                    <a:pt x="717394" y="136885"/>
                  </a:lnTo>
                  <a:cubicBezTo>
                    <a:pt x="722210" y="136885"/>
                    <a:pt x="725013" y="131424"/>
                    <a:pt x="722199" y="127520"/>
                  </a:cubicBezTo>
                  <a:lnTo>
                    <a:pt x="691945" y="85455"/>
                  </a:lnTo>
                  <a:cubicBezTo>
                    <a:pt x="691478" y="84809"/>
                    <a:pt x="691712" y="83920"/>
                    <a:pt x="692412" y="83542"/>
                  </a:cubicBezTo>
                  <a:cubicBezTo>
                    <a:pt x="699075" y="79949"/>
                    <a:pt x="704358" y="75088"/>
                    <a:pt x="708284" y="68949"/>
                  </a:cubicBezTo>
                  <a:cubicBezTo>
                    <a:pt x="712466" y="62398"/>
                    <a:pt x="714557" y="54868"/>
                    <a:pt x="714557" y="46370"/>
                  </a:cubicBezTo>
                  <a:cubicBezTo>
                    <a:pt x="714557" y="33412"/>
                    <a:pt x="710064" y="22979"/>
                    <a:pt x="701088" y="15082"/>
                  </a:cubicBezTo>
                  <a:cubicBezTo>
                    <a:pt x="692112" y="7185"/>
                    <a:pt x="680533" y="3237"/>
                    <a:pt x="666352" y="3237"/>
                  </a:cubicBezTo>
                  <a:lnTo>
                    <a:pt x="617424" y="3237"/>
                  </a:lnTo>
                  <a:cubicBezTo>
                    <a:pt x="616701" y="3237"/>
                    <a:pt x="616123" y="3815"/>
                    <a:pt x="616123" y="4538"/>
                  </a:cubicBezTo>
                  <a:lnTo>
                    <a:pt x="616123" y="130990"/>
                  </a:lnTo>
                  <a:cubicBezTo>
                    <a:pt x="616123" y="134260"/>
                    <a:pt x="618770" y="136908"/>
                    <a:pt x="622040" y="136908"/>
                  </a:cubicBezTo>
                  <a:lnTo>
                    <a:pt x="637545" y="136908"/>
                  </a:lnTo>
                  <a:cubicBezTo>
                    <a:pt x="640815" y="136908"/>
                    <a:pt x="643462" y="134260"/>
                    <a:pt x="643462" y="130990"/>
                  </a:cubicBezTo>
                  <a:lnTo>
                    <a:pt x="643462" y="90994"/>
                  </a:lnTo>
                  <a:cubicBezTo>
                    <a:pt x="643462" y="90271"/>
                    <a:pt x="644040" y="89692"/>
                    <a:pt x="644763" y="89692"/>
                  </a:cubicBezTo>
                  <a:lnTo>
                    <a:pt x="662849" y="89692"/>
                  </a:lnTo>
                  <a:cubicBezTo>
                    <a:pt x="663260" y="89692"/>
                    <a:pt x="663649" y="89893"/>
                    <a:pt x="663894" y="90226"/>
                  </a:cubicBezTo>
                  <a:lnTo>
                    <a:pt x="696661" y="134872"/>
                  </a:lnTo>
                  <a:cubicBezTo>
                    <a:pt x="697607" y="136140"/>
                    <a:pt x="699086" y="136885"/>
                    <a:pt x="700654" y="136885"/>
                  </a:cubicBezTo>
                  <a:close/>
                  <a:moveTo>
                    <a:pt x="643473" y="28618"/>
                  </a:moveTo>
                  <a:cubicBezTo>
                    <a:pt x="643473" y="27895"/>
                    <a:pt x="644052" y="27317"/>
                    <a:pt x="644775" y="27317"/>
                  </a:cubicBezTo>
                  <a:lnTo>
                    <a:pt x="666352" y="27317"/>
                  </a:lnTo>
                  <a:cubicBezTo>
                    <a:pt x="672559" y="27317"/>
                    <a:pt x="677486" y="29074"/>
                    <a:pt x="681134" y="32578"/>
                  </a:cubicBezTo>
                  <a:cubicBezTo>
                    <a:pt x="684782" y="36093"/>
                    <a:pt x="686606" y="40675"/>
                    <a:pt x="686606" y="46348"/>
                  </a:cubicBezTo>
                  <a:cubicBezTo>
                    <a:pt x="686606" y="52154"/>
                    <a:pt x="684816" y="56814"/>
                    <a:pt x="681234" y="60318"/>
                  </a:cubicBezTo>
                  <a:cubicBezTo>
                    <a:pt x="677653" y="63832"/>
                    <a:pt x="672692" y="65579"/>
                    <a:pt x="666352" y="65579"/>
                  </a:cubicBezTo>
                  <a:lnTo>
                    <a:pt x="644775" y="65579"/>
                  </a:lnTo>
                  <a:cubicBezTo>
                    <a:pt x="644052" y="65579"/>
                    <a:pt x="643473" y="65000"/>
                    <a:pt x="643473" y="64277"/>
                  </a:cubicBezTo>
                  <a:lnTo>
                    <a:pt x="643473" y="28618"/>
                  </a:lnTo>
                  <a:close/>
                  <a:moveTo>
                    <a:pt x="297962" y="136885"/>
                  </a:moveTo>
                  <a:lnTo>
                    <a:pt x="314702" y="136885"/>
                  </a:lnTo>
                  <a:cubicBezTo>
                    <a:pt x="319518" y="136885"/>
                    <a:pt x="322321" y="131424"/>
                    <a:pt x="319507" y="127520"/>
                  </a:cubicBezTo>
                  <a:lnTo>
                    <a:pt x="289253" y="85455"/>
                  </a:lnTo>
                  <a:cubicBezTo>
                    <a:pt x="288786" y="84809"/>
                    <a:pt x="289020" y="83920"/>
                    <a:pt x="289720" y="83542"/>
                  </a:cubicBezTo>
                  <a:cubicBezTo>
                    <a:pt x="296383" y="79949"/>
                    <a:pt x="301666" y="75088"/>
                    <a:pt x="305592" y="68949"/>
                  </a:cubicBezTo>
                  <a:cubicBezTo>
                    <a:pt x="309774" y="62398"/>
                    <a:pt x="311865" y="54868"/>
                    <a:pt x="311865" y="46370"/>
                  </a:cubicBezTo>
                  <a:cubicBezTo>
                    <a:pt x="311865" y="33412"/>
                    <a:pt x="307372" y="22979"/>
                    <a:pt x="298396" y="15082"/>
                  </a:cubicBezTo>
                  <a:cubicBezTo>
                    <a:pt x="289420" y="7185"/>
                    <a:pt x="277841" y="3237"/>
                    <a:pt x="263660" y="3237"/>
                  </a:cubicBezTo>
                  <a:lnTo>
                    <a:pt x="214732" y="3237"/>
                  </a:lnTo>
                  <a:cubicBezTo>
                    <a:pt x="214009" y="3237"/>
                    <a:pt x="213431" y="3815"/>
                    <a:pt x="213431" y="4538"/>
                  </a:cubicBezTo>
                  <a:lnTo>
                    <a:pt x="213431" y="130990"/>
                  </a:lnTo>
                  <a:cubicBezTo>
                    <a:pt x="213431" y="134260"/>
                    <a:pt x="216078" y="136908"/>
                    <a:pt x="219348" y="136908"/>
                  </a:cubicBezTo>
                  <a:lnTo>
                    <a:pt x="235843" y="136908"/>
                  </a:lnTo>
                  <a:cubicBezTo>
                    <a:pt x="238568" y="136908"/>
                    <a:pt x="240770" y="134705"/>
                    <a:pt x="240770" y="131980"/>
                  </a:cubicBezTo>
                  <a:lnTo>
                    <a:pt x="240770" y="90994"/>
                  </a:lnTo>
                  <a:cubicBezTo>
                    <a:pt x="240770" y="90271"/>
                    <a:pt x="241348" y="89692"/>
                    <a:pt x="242071" y="89692"/>
                  </a:cubicBezTo>
                  <a:lnTo>
                    <a:pt x="260157" y="89692"/>
                  </a:lnTo>
                  <a:cubicBezTo>
                    <a:pt x="260568" y="89692"/>
                    <a:pt x="260957" y="89893"/>
                    <a:pt x="261202" y="90226"/>
                  </a:cubicBezTo>
                  <a:lnTo>
                    <a:pt x="293969" y="134872"/>
                  </a:lnTo>
                  <a:cubicBezTo>
                    <a:pt x="294915" y="136140"/>
                    <a:pt x="296394" y="136885"/>
                    <a:pt x="297962" y="136885"/>
                  </a:cubicBezTo>
                  <a:close/>
                  <a:moveTo>
                    <a:pt x="240781" y="28618"/>
                  </a:moveTo>
                  <a:cubicBezTo>
                    <a:pt x="240781" y="27895"/>
                    <a:pt x="241359" y="27317"/>
                    <a:pt x="242082" y="27317"/>
                  </a:cubicBezTo>
                  <a:lnTo>
                    <a:pt x="263660" y="27317"/>
                  </a:lnTo>
                  <a:cubicBezTo>
                    <a:pt x="269867" y="27317"/>
                    <a:pt x="274794" y="29074"/>
                    <a:pt x="278442" y="32578"/>
                  </a:cubicBezTo>
                  <a:cubicBezTo>
                    <a:pt x="282090" y="36093"/>
                    <a:pt x="283914" y="40675"/>
                    <a:pt x="283914" y="46348"/>
                  </a:cubicBezTo>
                  <a:cubicBezTo>
                    <a:pt x="283914" y="52154"/>
                    <a:pt x="282124" y="56814"/>
                    <a:pt x="278542" y="60318"/>
                  </a:cubicBezTo>
                  <a:cubicBezTo>
                    <a:pt x="274961" y="63832"/>
                    <a:pt x="270000" y="65579"/>
                    <a:pt x="263660" y="65579"/>
                  </a:cubicBezTo>
                  <a:lnTo>
                    <a:pt x="242082" y="65579"/>
                  </a:lnTo>
                  <a:cubicBezTo>
                    <a:pt x="241359" y="65579"/>
                    <a:pt x="240781" y="65000"/>
                    <a:pt x="240781" y="64277"/>
                  </a:cubicBezTo>
                  <a:lnTo>
                    <a:pt x="240781" y="28618"/>
                  </a:lnTo>
                  <a:close/>
                  <a:moveTo>
                    <a:pt x="851398" y="101349"/>
                  </a:moveTo>
                  <a:lnTo>
                    <a:pt x="839419" y="92896"/>
                  </a:lnTo>
                  <a:cubicBezTo>
                    <a:pt x="836850" y="91083"/>
                    <a:pt x="833235" y="91650"/>
                    <a:pt x="831366" y="94164"/>
                  </a:cubicBezTo>
                  <a:cubicBezTo>
                    <a:pt x="822747" y="105709"/>
                    <a:pt x="811435" y="111559"/>
                    <a:pt x="797743" y="111559"/>
                  </a:cubicBezTo>
                  <a:cubicBezTo>
                    <a:pt x="785875" y="111559"/>
                    <a:pt x="775987" y="107655"/>
                    <a:pt x="768346" y="99947"/>
                  </a:cubicBezTo>
                  <a:cubicBezTo>
                    <a:pt x="760705" y="92239"/>
                    <a:pt x="756823" y="82185"/>
                    <a:pt x="756823" y="70050"/>
                  </a:cubicBezTo>
                  <a:cubicBezTo>
                    <a:pt x="756823" y="57793"/>
                    <a:pt x="760705" y="47627"/>
                    <a:pt x="768346" y="39852"/>
                  </a:cubicBezTo>
                  <a:cubicBezTo>
                    <a:pt x="775987" y="32077"/>
                    <a:pt x="785875" y="28140"/>
                    <a:pt x="797743" y="28140"/>
                  </a:cubicBezTo>
                  <a:cubicBezTo>
                    <a:pt x="811446" y="28140"/>
                    <a:pt x="822758" y="33991"/>
                    <a:pt x="831366" y="45536"/>
                  </a:cubicBezTo>
                  <a:cubicBezTo>
                    <a:pt x="833235" y="48049"/>
                    <a:pt x="836850" y="48617"/>
                    <a:pt x="839419" y="46804"/>
                  </a:cubicBezTo>
                  <a:lnTo>
                    <a:pt x="851365" y="38373"/>
                  </a:lnTo>
                  <a:cubicBezTo>
                    <a:pt x="853945" y="36549"/>
                    <a:pt x="854635" y="32967"/>
                    <a:pt x="852900" y="30387"/>
                  </a:cubicBezTo>
                  <a:cubicBezTo>
                    <a:pt x="847405" y="22201"/>
                    <a:pt x="840220" y="15560"/>
                    <a:pt x="831567" y="10633"/>
                  </a:cubicBezTo>
                  <a:cubicBezTo>
                    <a:pt x="821490" y="4905"/>
                    <a:pt x="810111" y="2002"/>
                    <a:pt x="797743" y="2002"/>
                  </a:cubicBezTo>
                  <a:cubicBezTo>
                    <a:pt x="778278" y="2002"/>
                    <a:pt x="761595" y="8575"/>
                    <a:pt x="748170" y="21533"/>
                  </a:cubicBezTo>
                  <a:cubicBezTo>
                    <a:pt x="734745" y="34502"/>
                    <a:pt x="727927" y="50763"/>
                    <a:pt x="727927" y="69850"/>
                  </a:cubicBezTo>
                  <a:cubicBezTo>
                    <a:pt x="727927" y="88936"/>
                    <a:pt x="734700" y="105197"/>
                    <a:pt x="748070" y="118166"/>
                  </a:cubicBezTo>
                  <a:cubicBezTo>
                    <a:pt x="761428" y="131135"/>
                    <a:pt x="778078" y="137708"/>
                    <a:pt x="797543" y="137708"/>
                  </a:cubicBezTo>
                  <a:cubicBezTo>
                    <a:pt x="810044" y="137708"/>
                    <a:pt x="821523" y="134805"/>
                    <a:pt x="831656" y="129077"/>
                  </a:cubicBezTo>
                  <a:cubicBezTo>
                    <a:pt x="840376" y="124150"/>
                    <a:pt x="847539" y="117499"/>
                    <a:pt x="852955" y="109301"/>
                  </a:cubicBezTo>
                  <a:cubicBezTo>
                    <a:pt x="854657" y="106732"/>
                    <a:pt x="853956" y="103162"/>
                    <a:pt x="851398" y="101349"/>
                  </a:cubicBezTo>
                  <a:close/>
                  <a:moveTo>
                    <a:pt x="1072170" y="75645"/>
                  </a:moveTo>
                  <a:cubicBezTo>
                    <a:pt x="1066887" y="69772"/>
                    <a:pt x="1058678" y="64322"/>
                    <a:pt x="1047778" y="59461"/>
                  </a:cubicBezTo>
                  <a:lnTo>
                    <a:pt x="1033085" y="52999"/>
                  </a:lnTo>
                  <a:cubicBezTo>
                    <a:pt x="1027691" y="50563"/>
                    <a:pt x="1023842" y="48328"/>
                    <a:pt x="1021629" y="46370"/>
                  </a:cubicBezTo>
                  <a:cubicBezTo>
                    <a:pt x="1019504" y="44490"/>
                    <a:pt x="1018470" y="42032"/>
                    <a:pt x="1018470" y="38851"/>
                  </a:cubicBezTo>
                  <a:cubicBezTo>
                    <a:pt x="1018470" y="35047"/>
                    <a:pt x="1019860" y="32222"/>
                    <a:pt x="1022730" y="30209"/>
                  </a:cubicBezTo>
                  <a:cubicBezTo>
                    <a:pt x="1025644" y="28162"/>
                    <a:pt x="1029348" y="27128"/>
                    <a:pt x="1033730" y="27128"/>
                  </a:cubicBezTo>
                  <a:cubicBezTo>
                    <a:pt x="1041649" y="27128"/>
                    <a:pt x="1048623" y="30543"/>
                    <a:pt x="1054440" y="37294"/>
                  </a:cubicBezTo>
                  <a:cubicBezTo>
                    <a:pt x="1056776" y="39997"/>
                    <a:pt x="1060758" y="40453"/>
                    <a:pt x="1063505" y="38339"/>
                  </a:cubicBezTo>
                  <a:lnTo>
                    <a:pt x="1072882" y="31099"/>
                  </a:lnTo>
                  <a:cubicBezTo>
                    <a:pt x="1075662" y="28952"/>
                    <a:pt x="1076296" y="25059"/>
                    <a:pt x="1074316" y="22223"/>
                  </a:cubicBezTo>
                  <a:cubicBezTo>
                    <a:pt x="1070546" y="16806"/>
                    <a:pt x="1065719" y="12279"/>
                    <a:pt x="1059946" y="8742"/>
                  </a:cubicBezTo>
                  <a:cubicBezTo>
                    <a:pt x="1052594" y="4238"/>
                    <a:pt x="1043774" y="1958"/>
                    <a:pt x="1033730" y="1958"/>
                  </a:cubicBezTo>
                  <a:cubicBezTo>
                    <a:pt x="1021173" y="1958"/>
                    <a:pt x="1010640" y="5417"/>
                    <a:pt x="1002420" y="12246"/>
                  </a:cubicBezTo>
                  <a:cubicBezTo>
                    <a:pt x="994156" y="19109"/>
                    <a:pt x="989974" y="28262"/>
                    <a:pt x="989974" y="39452"/>
                  </a:cubicBezTo>
                  <a:cubicBezTo>
                    <a:pt x="989974" y="48116"/>
                    <a:pt x="992788" y="55568"/>
                    <a:pt x="998327" y="61574"/>
                  </a:cubicBezTo>
                  <a:cubicBezTo>
                    <a:pt x="1003799" y="67514"/>
                    <a:pt x="1011708" y="72853"/>
                    <a:pt x="1021829" y="77457"/>
                  </a:cubicBezTo>
                  <a:lnTo>
                    <a:pt x="1035743" y="83731"/>
                  </a:lnTo>
                  <a:cubicBezTo>
                    <a:pt x="1039892" y="85677"/>
                    <a:pt x="1042940" y="87179"/>
                    <a:pt x="1044808" y="88213"/>
                  </a:cubicBezTo>
                  <a:cubicBezTo>
                    <a:pt x="1046588" y="89192"/>
                    <a:pt x="1048212" y="90671"/>
                    <a:pt x="1049647" y="92595"/>
                  </a:cubicBezTo>
                  <a:cubicBezTo>
                    <a:pt x="1051037" y="94475"/>
                    <a:pt x="1051738" y="96644"/>
                    <a:pt x="1051738" y="99069"/>
                  </a:cubicBezTo>
                  <a:cubicBezTo>
                    <a:pt x="1051738" y="103284"/>
                    <a:pt x="1050236" y="106498"/>
                    <a:pt x="1047155" y="108912"/>
                  </a:cubicBezTo>
                  <a:cubicBezTo>
                    <a:pt x="1044052" y="111337"/>
                    <a:pt x="1039670" y="112560"/>
                    <a:pt x="1034131" y="112560"/>
                  </a:cubicBezTo>
                  <a:cubicBezTo>
                    <a:pt x="1023753" y="112560"/>
                    <a:pt x="1014399" y="107766"/>
                    <a:pt x="1006347" y="98323"/>
                  </a:cubicBezTo>
                  <a:cubicBezTo>
                    <a:pt x="1004111" y="95710"/>
                    <a:pt x="1000096" y="95242"/>
                    <a:pt x="997393" y="97278"/>
                  </a:cubicBezTo>
                  <a:lnTo>
                    <a:pt x="987872" y="104452"/>
                  </a:lnTo>
                  <a:cubicBezTo>
                    <a:pt x="985025" y="106599"/>
                    <a:pt x="984391" y="110558"/>
                    <a:pt x="986426" y="113461"/>
                  </a:cubicBezTo>
                  <a:cubicBezTo>
                    <a:pt x="991086" y="120112"/>
                    <a:pt x="997059" y="125640"/>
                    <a:pt x="1004200" y="129878"/>
                  </a:cubicBezTo>
                  <a:cubicBezTo>
                    <a:pt x="1012987" y="135095"/>
                    <a:pt x="1023053" y="137742"/>
                    <a:pt x="1034131" y="137742"/>
                  </a:cubicBezTo>
                  <a:cubicBezTo>
                    <a:pt x="1047467" y="137742"/>
                    <a:pt x="1058589" y="134116"/>
                    <a:pt x="1067209" y="126964"/>
                  </a:cubicBezTo>
                  <a:cubicBezTo>
                    <a:pt x="1075863" y="119779"/>
                    <a:pt x="1080245" y="110058"/>
                    <a:pt x="1080245" y="98101"/>
                  </a:cubicBezTo>
                  <a:cubicBezTo>
                    <a:pt x="1080223" y="89136"/>
                    <a:pt x="1077509" y="81595"/>
                    <a:pt x="1072170" y="756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9;p49"/>
            <p:cNvSpPr/>
            <p:nvPr/>
          </p:nvSpPr>
          <p:spPr bwMode="auto">
            <a:xfrm>
              <a:off x="10823375" y="6050629"/>
              <a:ext cx="51949" cy="19541"/>
            </a:xfrm>
            <a:custGeom>
              <a:avLst/>
              <a:gdLst/>
              <a:ahLst/>
              <a:cxnLst/>
              <a:rect l="l" t="t" r="r" b="b"/>
              <a:pathLst>
                <a:path w="51949" h="19542" fill="norm" stroke="1" extrusionOk="0">
                  <a:moveTo>
                    <a:pt x="5062" y="3137"/>
                  </a:moveTo>
                  <a:lnTo>
                    <a:pt x="324" y="14081"/>
                  </a:lnTo>
                  <a:cubicBezTo>
                    <a:pt x="-789" y="16662"/>
                    <a:pt x="1102" y="19542"/>
                    <a:pt x="3905" y="19542"/>
                  </a:cubicBezTo>
                  <a:lnTo>
                    <a:pt x="48039" y="19542"/>
                  </a:lnTo>
                  <a:cubicBezTo>
                    <a:pt x="50853" y="19542"/>
                    <a:pt x="52744" y="16662"/>
                    <a:pt x="51621" y="14081"/>
                  </a:cubicBezTo>
                  <a:lnTo>
                    <a:pt x="46883" y="3137"/>
                  </a:lnTo>
                  <a:cubicBezTo>
                    <a:pt x="46060" y="1235"/>
                    <a:pt x="44180" y="0"/>
                    <a:pt x="42100" y="0"/>
                  </a:cubicBezTo>
                  <a:lnTo>
                    <a:pt x="9822" y="0"/>
                  </a:lnTo>
                  <a:cubicBezTo>
                    <a:pt x="7765" y="0"/>
                    <a:pt x="5885" y="1235"/>
                    <a:pt x="5062" y="3137"/>
                  </a:cubicBezTo>
                  <a:close/>
                </a:path>
              </a:pathLst>
            </a:custGeom>
            <a:solidFill>
              <a:srgbClr val="FF551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FECHAMENTO" preserve="0" showMasterPhAnim="0" showMasterSp="1" userDrawn="1">
  <p:cSld name="FECHAMENTO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" name="Google Shape;35;p2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3" preserve="0" showMasterPhAnim="0" showMasterSp="1" userDrawn="1">
  <p:cSld name="1_CONTEUDO - MOD.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Google Shape;50;p81"/>
          <p:cNvSpPr txBox="1"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1">
                <a:latin typeface="Calibri"/>
                <a:ea typeface="Calibri"/>
                <a:cs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51" name="Google Shape;51;p81"/>
          <p:cNvPicPr/>
          <p:nvPr/>
        </p:nvPicPr>
        <p:blipFill>
          <a:blip r:embed="rId2">
            <a:alphaModFix/>
          </a:blip>
          <a:stretch/>
        </p:blipFill>
        <p:spPr bwMode="auto">
          <a:xfrm rot="-5400000" flipH="1">
            <a:off x="273979" y="255917"/>
            <a:ext cx="1139241" cy="62740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1"/>
          <p:cNvSpPr txBox="1">
            <a:spLocks noGrp="1"/>
          </p:cNvSpPr>
          <p:nvPr>
            <p:ph type="body" idx="1"/>
          </p:nvPr>
        </p:nvSpPr>
        <p:spPr bwMode="auto">
          <a:xfrm>
            <a:off x="6617110" y="1600200"/>
            <a:ext cx="4752976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893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2210"/>
              <a:buFont typeface="Arial"/>
              <a:buChar char="•"/>
              <a:defRPr sz="2600"/>
            </a:lvl1pPr>
            <a:lvl2pPr marL="914400" lvl="1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5510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5510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551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551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81"/>
          <p:cNvSpPr txBox="1">
            <a:spLocks noGrp="1"/>
          </p:cNvSpPr>
          <p:nvPr>
            <p:ph type="body" idx="2"/>
          </p:nvPr>
        </p:nvSpPr>
        <p:spPr bwMode="auto">
          <a:xfrm>
            <a:off x="1379537" y="1600200"/>
            <a:ext cx="4752976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54" name="Google Shape;54;p8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81"/>
          <p:cNvPicPr/>
          <p:nvPr/>
        </p:nvPicPr>
        <p:blipFill>
          <a:blip r:embed="rId4">
            <a:alphaModFix/>
          </a:blip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CONTEUDO - MOD. 5" preserve="0" showMasterPhAnim="0" showMasterSp="1" userDrawn="1">
  <p:cSld name="1_CONTEUDO - MOD. 5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31"/>
          <p:cNvSpPr txBox="1"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Calibri"/>
              <a:buNone/>
              <a:defRPr sz="45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body" idx="1"/>
          </p:nvPr>
        </p:nvSpPr>
        <p:spPr bwMode="auto">
          <a:xfrm>
            <a:off x="1379537" y="1424738"/>
            <a:ext cx="10009187" cy="823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59" name="Google Shape;59;p31"/>
          <p:cNvPicPr/>
          <p:nvPr/>
        </p:nvPicPr>
        <p:blipFill>
          <a:blip r:embed="rId2">
            <a:alphaModFix/>
          </a:blip>
          <a:stretch/>
        </p:blipFill>
        <p:spPr bwMode="auto">
          <a:xfrm rot="-5400000" flipH="1">
            <a:off x="273979" y="255917"/>
            <a:ext cx="1139241" cy="62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31"/>
          <p:cNvPicPr/>
          <p:nvPr/>
        </p:nvPicPr>
        <p:blipFill>
          <a:blip r:embed="rId3">
            <a:alphaModFix/>
          </a:blip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31"/>
          <p:cNvGrpSpPr/>
          <p:nvPr/>
        </p:nvGrpSpPr>
        <p:grpSpPr bwMode="auto">
          <a:xfrm>
            <a:off x="10308724" y="5921875"/>
            <a:ext cx="1080244" cy="148296"/>
            <a:chOff x="10308724" y="5921875"/>
            <a:chExt cx="1080244" cy="148296"/>
          </a:xfrm>
        </p:grpSpPr>
        <p:sp>
          <p:nvSpPr>
            <p:cNvPr id="62" name="Google Shape;62;p31"/>
            <p:cNvSpPr/>
            <p:nvPr/>
          </p:nvSpPr>
          <p:spPr bwMode="auto">
            <a:xfrm>
              <a:off x="10308724" y="5921875"/>
              <a:ext cx="1080244" cy="137741"/>
            </a:xfrm>
            <a:custGeom>
              <a:avLst/>
              <a:gdLst/>
              <a:ahLst/>
              <a:cxnLst/>
              <a:rect l="l" t="t" r="r" b="b"/>
              <a:pathLst>
                <a:path w="1080244" h="137741" fill="norm" stroke="1" extrusionOk="0">
                  <a:moveTo>
                    <a:pt x="596091" y="136763"/>
                  </a:moveTo>
                  <a:lnTo>
                    <a:pt x="578873" y="136763"/>
                  </a:lnTo>
                  <a:cubicBezTo>
                    <a:pt x="576905" y="136763"/>
                    <a:pt x="575125" y="135595"/>
                    <a:pt x="574346" y="133782"/>
                  </a:cubicBezTo>
                  <a:lnTo>
                    <a:pt x="568096" y="119256"/>
                  </a:lnTo>
                  <a:lnTo>
                    <a:pt x="558330" y="96666"/>
                  </a:lnTo>
                  <a:lnTo>
                    <a:pt x="541135" y="52788"/>
                  </a:lnTo>
                  <a:cubicBezTo>
                    <a:pt x="540957" y="52321"/>
                    <a:pt x="540300" y="52321"/>
                    <a:pt x="540111" y="52788"/>
                  </a:cubicBezTo>
                  <a:lnTo>
                    <a:pt x="522916" y="96666"/>
                  </a:lnTo>
                  <a:lnTo>
                    <a:pt x="513150" y="119256"/>
                  </a:lnTo>
                  <a:lnTo>
                    <a:pt x="506899" y="133782"/>
                  </a:lnTo>
                  <a:cubicBezTo>
                    <a:pt x="506121" y="135595"/>
                    <a:pt x="504341" y="136763"/>
                    <a:pt x="502372" y="136763"/>
                  </a:cubicBezTo>
                  <a:lnTo>
                    <a:pt x="485166" y="136763"/>
                  </a:lnTo>
                  <a:cubicBezTo>
                    <a:pt x="480895" y="136763"/>
                    <a:pt x="478036" y="132381"/>
                    <a:pt x="479749" y="128466"/>
                  </a:cubicBezTo>
                  <a:lnTo>
                    <a:pt x="534572" y="3604"/>
                  </a:lnTo>
                  <a:cubicBezTo>
                    <a:pt x="535529" y="1413"/>
                    <a:pt x="537698" y="0"/>
                    <a:pt x="540089" y="0"/>
                  </a:cubicBezTo>
                  <a:lnTo>
                    <a:pt x="541379" y="0"/>
                  </a:lnTo>
                  <a:cubicBezTo>
                    <a:pt x="543771" y="0"/>
                    <a:pt x="545939" y="1413"/>
                    <a:pt x="546896" y="3604"/>
                  </a:cubicBezTo>
                  <a:lnTo>
                    <a:pt x="601530" y="128477"/>
                  </a:lnTo>
                  <a:cubicBezTo>
                    <a:pt x="603221" y="132392"/>
                    <a:pt x="600362" y="136763"/>
                    <a:pt x="596091" y="136763"/>
                  </a:cubicBezTo>
                  <a:close/>
                  <a:moveTo>
                    <a:pt x="981243" y="128477"/>
                  </a:moveTo>
                  <a:lnTo>
                    <a:pt x="926609" y="3604"/>
                  </a:lnTo>
                  <a:cubicBezTo>
                    <a:pt x="925652" y="1413"/>
                    <a:pt x="923483" y="0"/>
                    <a:pt x="921092" y="0"/>
                  </a:cubicBezTo>
                  <a:lnTo>
                    <a:pt x="919802" y="0"/>
                  </a:lnTo>
                  <a:cubicBezTo>
                    <a:pt x="917411" y="0"/>
                    <a:pt x="915253" y="1413"/>
                    <a:pt x="914285" y="3604"/>
                  </a:cubicBezTo>
                  <a:lnTo>
                    <a:pt x="859473" y="128477"/>
                  </a:lnTo>
                  <a:cubicBezTo>
                    <a:pt x="857760" y="132381"/>
                    <a:pt x="860619" y="136774"/>
                    <a:pt x="864890" y="136774"/>
                  </a:cubicBezTo>
                  <a:lnTo>
                    <a:pt x="882096" y="136774"/>
                  </a:lnTo>
                  <a:cubicBezTo>
                    <a:pt x="884065" y="136774"/>
                    <a:pt x="885845" y="135606"/>
                    <a:pt x="886623" y="133793"/>
                  </a:cubicBezTo>
                  <a:lnTo>
                    <a:pt x="892874" y="119267"/>
                  </a:lnTo>
                  <a:lnTo>
                    <a:pt x="902640" y="96677"/>
                  </a:lnTo>
                  <a:lnTo>
                    <a:pt x="919835" y="52788"/>
                  </a:lnTo>
                  <a:cubicBezTo>
                    <a:pt x="920013" y="52321"/>
                    <a:pt x="920669" y="52321"/>
                    <a:pt x="920847" y="52788"/>
                  </a:cubicBezTo>
                  <a:lnTo>
                    <a:pt x="938043" y="96666"/>
                  </a:lnTo>
                  <a:lnTo>
                    <a:pt x="947809" y="119256"/>
                  </a:lnTo>
                  <a:lnTo>
                    <a:pt x="954059" y="133782"/>
                  </a:lnTo>
                  <a:cubicBezTo>
                    <a:pt x="954838" y="135595"/>
                    <a:pt x="956618" y="136763"/>
                    <a:pt x="958586" y="136763"/>
                  </a:cubicBezTo>
                  <a:lnTo>
                    <a:pt x="975804" y="136763"/>
                  </a:lnTo>
                  <a:cubicBezTo>
                    <a:pt x="980086" y="136763"/>
                    <a:pt x="982945" y="132392"/>
                    <a:pt x="981243" y="128477"/>
                  </a:cubicBezTo>
                  <a:close/>
                  <a:moveTo>
                    <a:pt x="199283" y="128477"/>
                  </a:moveTo>
                  <a:lnTo>
                    <a:pt x="144649" y="3604"/>
                  </a:lnTo>
                  <a:cubicBezTo>
                    <a:pt x="143692" y="1413"/>
                    <a:pt x="141523" y="0"/>
                    <a:pt x="139132" y="0"/>
                  </a:cubicBezTo>
                  <a:lnTo>
                    <a:pt x="137842" y="0"/>
                  </a:lnTo>
                  <a:cubicBezTo>
                    <a:pt x="135450" y="0"/>
                    <a:pt x="133293" y="1413"/>
                    <a:pt x="132325" y="3604"/>
                  </a:cubicBezTo>
                  <a:lnTo>
                    <a:pt x="77513" y="128477"/>
                  </a:lnTo>
                  <a:cubicBezTo>
                    <a:pt x="75800" y="132381"/>
                    <a:pt x="78659" y="136774"/>
                    <a:pt x="82930" y="136774"/>
                  </a:cubicBezTo>
                  <a:lnTo>
                    <a:pt x="100136" y="136774"/>
                  </a:lnTo>
                  <a:cubicBezTo>
                    <a:pt x="102105" y="136774"/>
                    <a:pt x="103885" y="135606"/>
                    <a:pt x="104663" y="133793"/>
                  </a:cubicBezTo>
                  <a:lnTo>
                    <a:pt x="110914" y="119267"/>
                  </a:lnTo>
                  <a:lnTo>
                    <a:pt x="120680" y="96677"/>
                  </a:lnTo>
                  <a:lnTo>
                    <a:pt x="137875" y="52799"/>
                  </a:lnTo>
                  <a:cubicBezTo>
                    <a:pt x="138053" y="52332"/>
                    <a:pt x="138709" y="52332"/>
                    <a:pt x="138898" y="52799"/>
                  </a:cubicBezTo>
                  <a:lnTo>
                    <a:pt x="156094" y="96677"/>
                  </a:lnTo>
                  <a:lnTo>
                    <a:pt x="165860" y="119267"/>
                  </a:lnTo>
                  <a:lnTo>
                    <a:pt x="172110" y="133793"/>
                  </a:lnTo>
                  <a:cubicBezTo>
                    <a:pt x="172889" y="135606"/>
                    <a:pt x="174669" y="136774"/>
                    <a:pt x="176637" y="136774"/>
                  </a:cubicBezTo>
                  <a:lnTo>
                    <a:pt x="193855" y="136774"/>
                  </a:lnTo>
                  <a:cubicBezTo>
                    <a:pt x="198126" y="136763"/>
                    <a:pt x="200985" y="132392"/>
                    <a:pt x="199283" y="128477"/>
                  </a:cubicBezTo>
                  <a:close/>
                  <a:moveTo>
                    <a:pt x="87902" y="22012"/>
                  </a:moveTo>
                  <a:lnTo>
                    <a:pt x="87902" y="9132"/>
                  </a:lnTo>
                  <a:cubicBezTo>
                    <a:pt x="87902" y="5862"/>
                    <a:pt x="85254" y="3214"/>
                    <a:pt x="81984" y="3214"/>
                  </a:cubicBezTo>
                  <a:lnTo>
                    <a:pt x="1301" y="3214"/>
                  </a:lnTo>
                  <a:cubicBezTo>
                    <a:pt x="578" y="3214"/>
                    <a:pt x="0" y="3804"/>
                    <a:pt x="0" y="4516"/>
                  </a:cubicBezTo>
                  <a:lnTo>
                    <a:pt x="0" y="131669"/>
                  </a:lnTo>
                  <a:cubicBezTo>
                    <a:pt x="0" y="134550"/>
                    <a:pt x="2336" y="136874"/>
                    <a:pt x="5205" y="136874"/>
                  </a:cubicBezTo>
                  <a:lnTo>
                    <a:pt x="21422" y="136874"/>
                  </a:lnTo>
                  <a:cubicBezTo>
                    <a:pt x="24692" y="136874"/>
                    <a:pt x="27339" y="134227"/>
                    <a:pt x="27339" y="130957"/>
                  </a:cubicBezTo>
                  <a:lnTo>
                    <a:pt x="27339" y="91316"/>
                  </a:lnTo>
                  <a:cubicBezTo>
                    <a:pt x="27339" y="90593"/>
                    <a:pt x="27918" y="90015"/>
                    <a:pt x="28641" y="90015"/>
                  </a:cubicBezTo>
                  <a:lnTo>
                    <a:pt x="71040" y="90015"/>
                  </a:lnTo>
                  <a:cubicBezTo>
                    <a:pt x="74310" y="90015"/>
                    <a:pt x="76957" y="87368"/>
                    <a:pt x="76957" y="84098"/>
                  </a:cubicBezTo>
                  <a:lnTo>
                    <a:pt x="76957" y="71218"/>
                  </a:lnTo>
                  <a:cubicBezTo>
                    <a:pt x="76957" y="67948"/>
                    <a:pt x="74310" y="65301"/>
                    <a:pt x="71040" y="65301"/>
                  </a:cubicBezTo>
                  <a:lnTo>
                    <a:pt x="28641" y="65301"/>
                  </a:lnTo>
                  <a:cubicBezTo>
                    <a:pt x="27918" y="65301"/>
                    <a:pt x="27339" y="64722"/>
                    <a:pt x="27339" y="63999"/>
                  </a:cubicBezTo>
                  <a:lnTo>
                    <a:pt x="27339" y="29230"/>
                  </a:lnTo>
                  <a:cubicBezTo>
                    <a:pt x="27339" y="28507"/>
                    <a:pt x="27918" y="27929"/>
                    <a:pt x="28641" y="27929"/>
                  </a:cubicBezTo>
                  <a:lnTo>
                    <a:pt x="81973" y="27929"/>
                  </a:lnTo>
                  <a:cubicBezTo>
                    <a:pt x="85243" y="27929"/>
                    <a:pt x="87902" y="25270"/>
                    <a:pt x="87902" y="22012"/>
                  </a:cubicBezTo>
                  <a:close/>
                  <a:moveTo>
                    <a:pt x="459918" y="790"/>
                  </a:moveTo>
                  <a:lnTo>
                    <a:pt x="458761" y="790"/>
                  </a:lnTo>
                  <a:cubicBezTo>
                    <a:pt x="457159" y="790"/>
                    <a:pt x="455635" y="1535"/>
                    <a:pt x="454657" y="2792"/>
                  </a:cubicBezTo>
                  <a:lnTo>
                    <a:pt x="400746" y="71974"/>
                  </a:lnTo>
                  <a:cubicBezTo>
                    <a:pt x="400223" y="72641"/>
                    <a:pt x="399211" y="72641"/>
                    <a:pt x="398688" y="71974"/>
                  </a:cubicBezTo>
                  <a:lnTo>
                    <a:pt x="344777" y="2792"/>
                  </a:lnTo>
                  <a:cubicBezTo>
                    <a:pt x="343787" y="1524"/>
                    <a:pt x="342274" y="790"/>
                    <a:pt x="340673" y="790"/>
                  </a:cubicBezTo>
                  <a:lnTo>
                    <a:pt x="339516" y="790"/>
                  </a:lnTo>
                  <a:cubicBezTo>
                    <a:pt x="336635" y="790"/>
                    <a:pt x="334311" y="3125"/>
                    <a:pt x="334311" y="5995"/>
                  </a:cubicBezTo>
                  <a:lnTo>
                    <a:pt x="334311" y="130968"/>
                  </a:lnTo>
                  <a:cubicBezTo>
                    <a:pt x="334311" y="134238"/>
                    <a:pt x="336958" y="136885"/>
                    <a:pt x="340228" y="136885"/>
                  </a:cubicBezTo>
                  <a:lnTo>
                    <a:pt x="355733" y="136885"/>
                  </a:lnTo>
                  <a:cubicBezTo>
                    <a:pt x="359003" y="136885"/>
                    <a:pt x="361650" y="134238"/>
                    <a:pt x="361650" y="130968"/>
                  </a:cubicBezTo>
                  <a:lnTo>
                    <a:pt x="361650" y="69127"/>
                  </a:lnTo>
                  <a:cubicBezTo>
                    <a:pt x="361650" y="67892"/>
                    <a:pt x="363207" y="67347"/>
                    <a:pt x="363974" y="68315"/>
                  </a:cubicBezTo>
                  <a:lnTo>
                    <a:pt x="393705" y="105753"/>
                  </a:lnTo>
                  <a:cubicBezTo>
                    <a:pt x="394695" y="106999"/>
                    <a:pt x="396197" y="107722"/>
                    <a:pt x="397787" y="107722"/>
                  </a:cubicBezTo>
                  <a:lnTo>
                    <a:pt x="401669" y="107722"/>
                  </a:lnTo>
                  <a:cubicBezTo>
                    <a:pt x="403259" y="107722"/>
                    <a:pt x="404761" y="106999"/>
                    <a:pt x="405751" y="105753"/>
                  </a:cubicBezTo>
                  <a:lnTo>
                    <a:pt x="435481" y="68315"/>
                  </a:lnTo>
                  <a:cubicBezTo>
                    <a:pt x="436249" y="67347"/>
                    <a:pt x="437806" y="67892"/>
                    <a:pt x="437806" y="69127"/>
                  </a:cubicBezTo>
                  <a:lnTo>
                    <a:pt x="437806" y="130968"/>
                  </a:lnTo>
                  <a:cubicBezTo>
                    <a:pt x="437806" y="134238"/>
                    <a:pt x="440453" y="136885"/>
                    <a:pt x="443723" y="136885"/>
                  </a:cubicBezTo>
                  <a:lnTo>
                    <a:pt x="459228" y="136885"/>
                  </a:lnTo>
                  <a:cubicBezTo>
                    <a:pt x="462498" y="136885"/>
                    <a:pt x="465145" y="134238"/>
                    <a:pt x="465145" y="130968"/>
                  </a:cubicBezTo>
                  <a:lnTo>
                    <a:pt x="465145" y="5995"/>
                  </a:lnTo>
                  <a:cubicBezTo>
                    <a:pt x="465134" y="3114"/>
                    <a:pt x="462798" y="790"/>
                    <a:pt x="459918" y="790"/>
                  </a:cubicBezTo>
                  <a:close/>
                  <a:moveTo>
                    <a:pt x="700654" y="136885"/>
                  </a:moveTo>
                  <a:lnTo>
                    <a:pt x="717394" y="136885"/>
                  </a:lnTo>
                  <a:cubicBezTo>
                    <a:pt x="722210" y="136885"/>
                    <a:pt x="725013" y="131424"/>
                    <a:pt x="722199" y="127520"/>
                  </a:cubicBezTo>
                  <a:lnTo>
                    <a:pt x="691945" y="85455"/>
                  </a:lnTo>
                  <a:cubicBezTo>
                    <a:pt x="691478" y="84809"/>
                    <a:pt x="691712" y="83920"/>
                    <a:pt x="692412" y="83542"/>
                  </a:cubicBezTo>
                  <a:cubicBezTo>
                    <a:pt x="699075" y="79949"/>
                    <a:pt x="704358" y="75088"/>
                    <a:pt x="708284" y="68949"/>
                  </a:cubicBezTo>
                  <a:cubicBezTo>
                    <a:pt x="712466" y="62398"/>
                    <a:pt x="714557" y="54868"/>
                    <a:pt x="714557" y="46370"/>
                  </a:cubicBezTo>
                  <a:cubicBezTo>
                    <a:pt x="714557" y="33412"/>
                    <a:pt x="710064" y="22979"/>
                    <a:pt x="701088" y="15082"/>
                  </a:cubicBezTo>
                  <a:cubicBezTo>
                    <a:pt x="692112" y="7185"/>
                    <a:pt x="680533" y="3237"/>
                    <a:pt x="666352" y="3237"/>
                  </a:cubicBezTo>
                  <a:lnTo>
                    <a:pt x="617424" y="3237"/>
                  </a:lnTo>
                  <a:cubicBezTo>
                    <a:pt x="616701" y="3237"/>
                    <a:pt x="616123" y="3815"/>
                    <a:pt x="616123" y="4538"/>
                  </a:cubicBezTo>
                  <a:lnTo>
                    <a:pt x="616123" y="130990"/>
                  </a:lnTo>
                  <a:cubicBezTo>
                    <a:pt x="616123" y="134260"/>
                    <a:pt x="618770" y="136908"/>
                    <a:pt x="622040" y="136908"/>
                  </a:cubicBezTo>
                  <a:lnTo>
                    <a:pt x="637545" y="136908"/>
                  </a:lnTo>
                  <a:cubicBezTo>
                    <a:pt x="640815" y="136908"/>
                    <a:pt x="643462" y="134260"/>
                    <a:pt x="643462" y="130990"/>
                  </a:cubicBezTo>
                  <a:lnTo>
                    <a:pt x="643462" y="90994"/>
                  </a:lnTo>
                  <a:cubicBezTo>
                    <a:pt x="643462" y="90271"/>
                    <a:pt x="644040" y="89692"/>
                    <a:pt x="644763" y="89692"/>
                  </a:cubicBezTo>
                  <a:lnTo>
                    <a:pt x="662849" y="89692"/>
                  </a:lnTo>
                  <a:cubicBezTo>
                    <a:pt x="663260" y="89692"/>
                    <a:pt x="663649" y="89893"/>
                    <a:pt x="663894" y="90226"/>
                  </a:cubicBezTo>
                  <a:lnTo>
                    <a:pt x="696661" y="134872"/>
                  </a:lnTo>
                  <a:cubicBezTo>
                    <a:pt x="697607" y="136140"/>
                    <a:pt x="699086" y="136885"/>
                    <a:pt x="700654" y="136885"/>
                  </a:cubicBezTo>
                  <a:close/>
                  <a:moveTo>
                    <a:pt x="643473" y="28618"/>
                  </a:moveTo>
                  <a:cubicBezTo>
                    <a:pt x="643473" y="27895"/>
                    <a:pt x="644052" y="27317"/>
                    <a:pt x="644775" y="27317"/>
                  </a:cubicBezTo>
                  <a:lnTo>
                    <a:pt x="666352" y="27317"/>
                  </a:lnTo>
                  <a:cubicBezTo>
                    <a:pt x="672559" y="27317"/>
                    <a:pt x="677486" y="29074"/>
                    <a:pt x="681134" y="32578"/>
                  </a:cubicBezTo>
                  <a:cubicBezTo>
                    <a:pt x="684782" y="36093"/>
                    <a:pt x="686606" y="40675"/>
                    <a:pt x="686606" y="46348"/>
                  </a:cubicBezTo>
                  <a:cubicBezTo>
                    <a:pt x="686606" y="52154"/>
                    <a:pt x="684816" y="56814"/>
                    <a:pt x="681234" y="60318"/>
                  </a:cubicBezTo>
                  <a:cubicBezTo>
                    <a:pt x="677653" y="63832"/>
                    <a:pt x="672692" y="65579"/>
                    <a:pt x="666352" y="65579"/>
                  </a:cubicBezTo>
                  <a:lnTo>
                    <a:pt x="644775" y="65579"/>
                  </a:lnTo>
                  <a:cubicBezTo>
                    <a:pt x="644052" y="65579"/>
                    <a:pt x="643473" y="65000"/>
                    <a:pt x="643473" y="64277"/>
                  </a:cubicBezTo>
                  <a:lnTo>
                    <a:pt x="643473" y="28618"/>
                  </a:lnTo>
                  <a:close/>
                  <a:moveTo>
                    <a:pt x="297962" y="136885"/>
                  </a:moveTo>
                  <a:lnTo>
                    <a:pt x="314702" y="136885"/>
                  </a:lnTo>
                  <a:cubicBezTo>
                    <a:pt x="319518" y="136885"/>
                    <a:pt x="322321" y="131424"/>
                    <a:pt x="319507" y="127520"/>
                  </a:cubicBezTo>
                  <a:lnTo>
                    <a:pt x="289253" y="85455"/>
                  </a:lnTo>
                  <a:cubicBezTo>
                    <a:pt x="288786" y="84809"/>
                    <a:pt x="289020" y="83920"/>
                    <a:pt x="289720" y="83542"/>
                  </a:cubicBezTo>
                  <a:cubicBezTo>
                    <a:pt x="296383" y="79949"/>
                    <a:pt x="301666" y="75088"/>
                    <a:pt x="305592" y="68949"/>
                  </a:cubicBezTo>
                  <a:cubicBezTo>
                    <a:pt x="309774" y="62398"/>
                    <a:pt x="311865" y="54868"/>
                    <a:pt x="311865" y="46370"/>
                  </a:cubicBezTo>
                  <a:cubicBezTo>
                    <a:pt x="311865" y="33412"/>
                    <a:pt x="307372" y="22979"/>
                    <a:pt x="298396" y="15082"/>
                  </a:cubicBezTo>
                  <a:cubicBezTo>
                    <a:pt x="289420" y="7185"/>
                    <a:pt x="277841" y="3237"/>
                    <a:pt x="263660" y="3237"/>
                  </a:cubicBezTo>
                  <a:lnTo>
                    <a:pt x="214732" y="3237"/>
                  </a:lnTo>
                  <a:cubicBezTo>
                    <a:pt x="214009" y="3237"/>
                    <a:pt x="213431" y="3815"/>
                    <a:pt x="213431" y="4538"/>
                  </a:cubicBezTo>
                  <a:lnTo>
                    <a:pt x="213431" y="130990"/>
                  </a:lnTo>
                  <a:cubicBezTo>
                    <a:pt x="213431" y="134260"/>
                    <a:pt x="216078" y="136908"/>
                    <a:pt x="219348" y="136908"/>
                  </a:cubicBezTo>
                  <a:lnTo>
                    <a:pt x="235843" y="136908"/>
                  </a:lnTo>
                  <a:cubicBezTo>
                    <a:pt x="238568" y="136908"/>
                    <a:pt x="240770" y="134705"/>
                    <a:pt x="240770" y="131980"/>
                  </a:cubicBezTo>
                  <a:lnTo>
                    <a:pt x="240770" y="90994"/>
                  </a:lnTo>
                  <a:cubicBezTo>
                    <a:pt x="240770" y="90271"/>
                    <a:pt x="241348" y="89692"/>
                    <a:pt x="242071" y="89692"/>
                  </a:cubicBezTo>
                  <a:lnTo>
                    <a:pt x="260157" y="89692"/>
                  </a:lnTo>
                  <a:cubicBezTo>
                    <a:pt x="260568" y="89692"/>
                    <a:pt x="260957" y="89893"/>
                    <a:pt x="261202" y="90226"/>
                  </a:cubicBezTo>
                  <a:lnTo>
                    <a:pt x="293969" y="134872"/>
                  </a:lnTo>
                  <a:cubicBezTo>
                    <a:pt x="294915" y="136140"/>
                    <a:pt x="296394" y="136885"/>
                    <a:pt x="297962" y="136885"/>
                  </a:cubicBezTo>
                  <a:close/>
                  <a:moveTo>
                    <a:pt x="240781" y="28618"/>
                  </a:moveTo>
                  <a:cubicBezTo>
                    <a:pt x="240781" y="27895"/>
                    <a:pt x="241359" y="27317"/>
                    <a:pt x="242082" y="27317"/>
                  </a:cubicBezTo>
                  <a:lnTo>
                    <a:pt x="263660" y="27317"/>
                  </a:lnTo>
                  <a:cubicBezTo>
                    <a:pt x="269867" y="27317"/>
                    <a:pt x="274794" y="29074"/>
                    <a:pt x="278442" y="32578"/>
                  </a:cubicBezTo>
                  <a:cubicBezTo>
                    <a:pt x="282090" y="36093"/>
                    <a:pt x="283914" y="40675"/>
                    <a:pt x="283914" y="46348"/>
                  </a:cubicBezTo>
                  <a:cubicBezTo>
                    <a:pt x="283914" y="52154"/>
                    <a:pt x="282124" y="56814"/>
                    <a:pt x="278542" y="60318"/>
                  </a:cubicBezTo>
                  <a:cubicBezTo>
                    <a:pt x="274961" y="63832"/>
                    <a:pt x="270000" y="65579"/>
                    <a:pt x="263660" y="65579"/>
                  </a:cubicBezTo>
                  <a:lnTo>
                    <a:pt x="242082" y="65579"/>
                  </a:lnTo>
                  <a:cubicBezTo>
                    <a:pt x="241359" y="65579"/>
                    <a:pt x="240781" y="65000"/>
                    <a:pt x="240781" y="64277"/>
                  </a:cubicBezTo>
                  <a:lnTo>
                    <a:pt x="240781" y="28618"/>
                  </a:lnTo>
                  <a:close/>
                  <a:moveTo>
                    <a:pt x="851398" y="101349"/>
                  </a:moveTo>
                  <a:lnTo>
                    <a:pt x="839419" y="92896"/>
                  </a:lnTo>
                  <a:cubicBezTo>
                    <a:pt x="836850" y="91083"/>
                    <a:pt x="833235" y="91650"/>
                    <a:pt x="831366" y="94164"/>
                  </a:cubicBezTo>
                  <a:cubicBezTo>
                    <a:pt x="822747" y="105709"/>
                    <a:pt x="811435" y="111559"/>
                    <a:pt x="797743" y="111559"/>
                  </a:cubicBezTo>
                  <a:cubicBezTo>
                    <a:pt x="785875" y="111559"/>
                    <a:pt x="775987" y="107655"/>
                    <a:pt x="768346" y="99947"/>
                  </a:cubicBezTo>
                  <a:cubicBezTo>
                    <a:pt x="760705" y="92239"/>
                    <a:pt x="756823" y="82185"/>
                    <a:pt x="756823" y="70050"/>
                  </a:cubicBezTo>
                  <a:cubicBezTo>
                    <a:pt x="756823" y="57793"/>
                    <a:pt x="760705" y="47627"/>
                    <a:pt x="768346" y="39852"/>
                  </a:cubicBezTo>
                  <a:cubicBezTo>
                    <a:pt x="775987" y="32077"/>
                    <a:pt x="785875" y="28140"/>
                    <a:pt x="797743" y="28140"/>
                  </a:cubicBezTo>
                  <a:cubicBezTo>
                    <a:pt x="811446" y="28140"/>
                    <a:pt x="822758" y="33991"/>
                    <a:pt x="831366" y="45536"/>
                  </a:cubicBezTo>
                  <a:cubicBezTo>
                    <a:pt x="833235" y="48049"/>
                    <a:pt x="836850" y="48617"/>
                    <a:pt x="839419" y="46804"/>
                  </a:cubicBezTo>
                  <a:lnTo>
                    <a:pt x="851365" y="38373"/>
                  </a:lnTo>
                  <a:cubicBezTo>
                    <a:pt x="853945" y="36549"/>
                    <a:pt x="854635" y="32967"/>
                    <a:pt x="852900" y="30387"/>
                  </a:cubicBezTo>
                  <a:cubicBezTo>
                    <a:pt x="847405" y="22201"/>
                    <a:pt x="840220" y="15560"/>
                    <a:pt x="831567" y="10633"/>
                  </a:cubicBezTo>
                  <a:cubicBezTo>
                    <a:pt x="821490" y="4905"/>
                    <a:pt x="810111" y="2002"/>
                    <a:pt x="797743" y="2002"/>
                  </a:cubicBezTo>
                  <a:cubicBezTo>
                    <a:pt x="778278" y="2002"/>
                    <a:pt x="761595" y="8575"/>
                    <a:pt x="748170" y="21533"/>
                  </a:cubicBezTo>
                  <a:cubicBezTo>
                    <a:pt x="734745" y="34502"/>
                    <a:pt x="727927" y="50763"/>
                    <a:pt x="727927" y="69850"/>
                  </a:cubicBezTo>
                  <a:cubicBezTo>
                    <a:pt x="727927" y="88936"/>
                    <a:pt x="734700" y="105197"/>
                    <a:pt x="748070" y="118166"/>
                  </a:cubicBezTo>
                  <a:cubicBezTo>
                    <a:pt x="761428" y="131135"/>
                    <a:pt x="778078" y="137708"/>
                    <a:pt x="797543" y="137708"/>
                  </a:cubicBezTo>
                  <a:cubicBezTo>
                    <a:pt x="810044" y="137708"/>
                    <a:pt x="821523" y="134805"/>
                    <a:pt x="831656" y="129077"/>
                  </a:cubicBezTo>
                  <a:cubicBezTo>
                    <a:pt x="840376" y="124150"/>
                    <a:pt x="847539" y="117499"/>
                    <a:pt x="852955" y="109301"/>
                  </a:cubicBezTo>
                  <a:cubicBezTo>
                    <a:pt x="854657" y="106732"/>
                    <a:pt x="853956" y="103162"/>
                    <a:pt x="851398" y="101349"/>
                  </a:cubicBezTo>
                  <a:close/>
                  <a:moveTo>
                    <a:pt x="1072170" y="75645"/>
                  </a:moveTo>
                  <a:cubicBezTo>
                    <a:pt x="1066887" y="69772"/>
                    <a:pt x="1058678" y="64322"/>
                    <a:pt x="1047778" y="59461"/>
                  </a:cubicBezTo>
                  <a:lnTo>
                    <a:pt x="1033085" y="52999"/>
                  </a:lnTo>
                  <a:cubicBezTo>
                    <a:pt x="1027691" y="50563"/>
                    <a:pt x="1023842" y="48328"/>
                    <a:pt x="1021629" y="46370"/>
                  </a:cubicBezTo>
                  <a:cubicBezTo>
                    <a:pt x="1019504" y="44490"/>
                    <a:pt x="1018470" y="42032"/>
                    <a:pt x="1018470" y="38851"/>
                  </a:cubicBezTo>
                  <a:cubicBezTo>
                    <a:pt x="1018470" y="35047"/>
                    <a:pt x="1019860" y="32222"/>
                    <a:pt x="1022730" y="30209"/>
                  </a:cubicBezTo>
                  <a:cubicBezTo>
                    <a:pt x="1025644" y="28162"/>
                    <a:pt x="1029348" y="27128"/>
                    <a:pt x="1033730" y="27128"/>
                  </a:cubicBezTo>
                  <a:cubicBezTo>
                    <a:pt x="1041649" y="27128"/>
                    <a:pt x="1048623" y="30543"/>
                    <a:pt x="1054440" y="37294"/>
                  </a:cubicBezTo>
                  <a:cubicBezTo>
                    <a:pt x="1056776" y="39997"/>
                    <a:pt x="1060758" y="40453"/>
                    <a:pt x="1063505" y="38339"/>
                  </a:cubicBezTo>
                  <a:lnTo>
                    <a:pt x="1072882" y="31099"/>
                  </a:lnTo>
                  <a:cubicBezTo>
                    <a:pt x="1075662" y="28952"/>
                    <a:pt x="1076296" y="25059"/>
                    <a:pt x="1074316" y="22223"/>
                  </a:cubicBezTo>
                  <a:cubicBezTo>
                    <a:pt x="1070546" y="16806"/>
                    <a:pt x="1065719" y="12279"/>
                    <a:pt x="1059946" y="8742"/>
                  </a:cubicBezTo>
                  <a:cubicBezTo>
                    <a:pt x="1052594" y="4238"/>
                    <a:pt x="1043774" y="1958"/>
                    <a:pt x="1033730" y="1958"/>
                  </a:cubicBezTo>
                  <a:cubicBezTo>
                    <a:pt x="1021173" y="1958"/>
                    <a:pt x="1010640" y="5417"/>
                    <a:pt x="1002420" y="12246"/>
                  </a:cubicBezTo>
                  <a:cubicBezTo>
                    <a:pt x="994156" y="19109"/>
                    <a:pt x="989974" y="28262"/>
                    <a:pt x="989974" y="39452"/>
                  </a:cubicBezTo>
                  <a:cubicBezTo>
                    <a:pt x="989974" y="48116"/>
                    <a:pt x="992788" y="55568"/>
                    <a:pt x="998327" y="61574"/>
                  </a:cubicBezTo>
                  <a:cubicBezTo>
                    <a:pt x="1003799" y="67514"/>
                    <a:pt x="1011708" y="72853"/>
                    <a:pt x="1021829" y="77457"/>
                  </a:cubicBezTo>
                  <a:lnTo>
                    <a:pt x="1035743" y="83731"/>
                  </a:lnTo>
                  <a:cubicBezTo>
                    <a:pt x="1039892" y="85677"/>
                    <a:pt x="1042940" y="87179"/>
                    <a:pt x="1044808" y="88213"/>
                  </a:cubicBezTo>
                  <a:cubicBezTo>
                    <a:pt x="1046588" y="89192"/>
                    <a:pt x="1048212" y="90671"/>
                    <a:pt x="1049647" y="92595"/>
                  </a:cubicBezTo>
                  <a:cubicBezTo>
                    <a:pt x="1051037" y="94475"/>
                    <a:pt x="1051738" y="96644"/>
                    <a:pt x="1051738" y="99069"/>
                  </a:cubicBezTo>
                  <a:cubicBezTo>
                    <a:pt x="1051738" y="103284"/>
                    <a:pt x="1050236" y="106498"/>
                    <a:pt x="1047155" y="108912"/>
                  </a:cubicBezTo>
                  <a:cubicBezTo>
                    <a:pt x="1044052" y="111337"/>
                    <a:pt x="1039670" y="112560"/>
                    <a:pt x="1034131" y="112560"/>
                  </a:cubicBezTo>
                  <a:cubicBezTo>
                    <a:pt x="1023753" y="112560"/>
                    <a:pt x="1014399" y="107766"/>
                    <a:pt x="1006347" y="98323"/>
                  </a:cubicBezTo>
                  <a:cubicBezTo>
                    <a:pt x="1004111" y="95710"/>
                    <a:pt x="1000096" y="95242"/>
                    <a:pt x="997393" y="97278"/>
                  </a:cubicBezTo>
                  <a:lnTo>
                    <a:pt x="987872" y="104452"/>
                  </a:lnTo>
                  <a:cubicBezTo>
                    <a:pt x="985025" y="106599"/>
                    <a:pt x="984391" y="110558"/>
                    <a:pt x="986426" y="113461"/>
                  </a:cubicBezTo>
                  <a:cubicBezTo>
                    <a:pt x="991086" y="120112"/>
                    <a:pt x="997059" y="125640"/>
                    <a:pt x="1004200" y="129878"/>
                  </a:cubicBezTo>
                  <a:cubicBezTo>
                    <a:pt x="1012987" y="135095"/>
                    <a:pt x="1023053" y="137742"/>
                    <a:pt x="1034131" y="137742"/>
                  </a:cubicBezTo>
                  <a:cubicBezTo>
                    <a:pt x="1047467" y="137742"/>
                    <a:pt x="1058589" y="134116"/>
                    <a:pt x="1067209" y="126964"/>
                  </a:cubicBezTo>
                  <a:cubicBezTo>
                    <a:pt x="1075863" y="119779"/>
                    <a:pt x="1080245" y="110058"/>
                    <a:pt x="1080245" y="98101"/>
                  </a:cubicBezTo>
                  <a:cubicBezTo>
                    <a:pt x="1080223" y="89136"/>
                    <a:pt x="1077509" y="81595"/>
                    <a:pt x="1072170" y="756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3" name="Google Shape;63;p31"/>
            <p:cNvSpPr/>
            <p:nvPr/>
          </p:nvSpPr>
          <p:spPr bwMode="auto">
            <a:xfrm>
              <a:off x="10823375" y="6050629"/>
              <a:ext cx="51949" cy="19541"/>
            </a:xfrm>
            <a:custGeom>
              <a:avLst/>
              <a:gdLst/>
              <a:ahLst/>
              <a:cxnLst/>
              <a:rect l="l" t="t" r="r" b="b"/>
              <a:pathLst>
                <a:path w="51949" h="19542" fill="norm" stroke="1" extrusionOk="0">
                  <a:moveTo>
                    <a:pt x="5062" y="3137"/>
                  </a:moveTo>
                  <a:lnTo>
                    <a:pt x="324" y="14081"/>
                  </a:lnTo>
                  <a:cubicBezTo>
                    <a:pt x="-789" y="16662"/>
                    <a:pt x="1102" y="19542"/>
                    <a:pt x="3905" y="19542"/>
                  </a:cubicBezTo>
                  <a:lnTo>
                    <a:pt x="48039" y="19542"/>
                  </a:lnTo>
                  <a:cubicBezTo>
                    <a:pt x="50853" y="19542"/>
                    <a:pt x="52744" y="16662"/>
                    <a:pt x="51621" y="14081"/>
                  </a:cubicBezTo>
                  <a:lnTo>
                    <a:pt x="46883" y="3137"/>
                  </a:lnTo>
                  <a:cubicBezTo>
                    <a:pt x="46060" y="1235"/>
                    <a:pt x="44180" y="0"/>
                    <a:pt x="42100" y="0"/>
                  </a:cubicBezTo>
                  <a:lnTo>
                    <a:pt x="9822" y="0"/>
                  </a:lnTo>
                  <a:cubicBezTo>
                    <a:pt x="7765" y="0"/>
                    <a:pt x="5885" y="1235"/>
                    <a:pt x="5062" y="3137"/>
                  </a:cubicBezTo>
                  <a:close/>
                </a:path>
              </a:pathLst>
            </a:custGeom>
            <a:solidFill>
              <a:srgbClr val="FF551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A" preserve="0" showMasterPhAnim="0" showMasterSp="1" userDrawn="1">
  <p:cSld name="CAPA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" name="Google Shape;65;p3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6" preserve="0" showMasterPhAnim="0" showMasterSp="1" userDrawn="1">
  <p:cSld name="CONTEUDO - MOD. 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1">
                <a:latin typeface="Calibri"/>
                <a:ea typeface="Calibri"/>
                <a:cs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74" name="Google Shape;74;p39"/>
          <p:cNvPicPr/>
          <p:nvPr/>
        </p:nvPicPr>
        <p:blipFill>
          <a:blip r:embed="rId2">
            <a:alphaModFix/>
          </a:blip>
          <a:stretch/>
        </p:blipFill>
        <p:spPr bwMode="auto">
          <a:xfrm rot="-5400000" flipH="1">
            <a:off x="273979" y="255917"/>
            <a:ext cx="1139241" cy="62740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9"/>
          <p:cNvSpPr txBox="1">
            <a:spLocks noGrp="1"/>
          </p:cNvSpPr>
          <p:nvPr>
            <p:ph type="body" idx="1"/>
          </p:nvPr>
        </p:nvSpPr>
        <p:spPr bwMode="auto">
          <a:xfrm>
            <a:off x="1379537" y="1600200"/>
            <a:ext cx="4752976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39"/>
          <p:cNvSpPr>
            <a:spLocks noGrp="1"/>
          </p:cNvSpPr>
          <p:nvPr>
            <p:ph type="chart" idx="2"/>
          </p:nvPr>
        </p:nvSpPr>
        <p:spPr bwMode="auto">
          <a:xfrm>
            <a:off x="6635749" y="1600200"/>
            <a:ext cx="4752976" cy="3952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77" name="Google Shape;77;p3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39"/>
          <p:cNvPicPr/>
          <p:nvPr/>
        </p:nvPicPr>
        <p:blipFill>
          <a:blip r:embed="rId4">
            <a:alphaModFix/>
          </a:blip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CAPÍTULO" preserve="0" showMasterPhAnim="0" showMasterSp="1" userDrawn="1">
  <p:cSld name="1_CAPÍTULO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ítulo e Conteúdo" preserve="0" showMasterPhAnim="0" showMasterSp="1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" name="Google Shape;81;p4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4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5" name="Google Shape;85;p4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26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beçalho da Seção" preserve="0" showMasterPhAnim="0" showMasterSp="1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" name="Google Shape;87;p42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42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4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4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1" name="Google Shape;91;p4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uas Partes de Conteúdo" preserve="0" showMasterPhAnim="0" showMasterSp="1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" name="Google Shape;93;p4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4" name="Google Shape;94;p4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" name="Google Shape;95;p43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6" name="Google Shape;96;p43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4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8" name="Google Shape;98;p43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mparação" preserve="0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" name="Google Shape;100;p44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1" name="Google Shape;101;p44"/>
          <p:cNvSpPr txBox="1"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102" name="Google Shape;102;p44"/>
          <p:cNvSpPr txBox="1">
            <a:spLocks noGrp="1"/>
          </p:cNvSpPr>
          <p:nvPr>
            <p:ph type="body" idx="2"/>
          </p:nvPr>
        </p:nvSpPr>
        <p:spPr bwMode="auto"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" name="Google Shape;103;p44"/>
          <p:cNvSpPr txBox="1">
            <a:spLocks noGrp="1"/>
          </p:cNvSpPr>
          <p:nvPr>
            <p:ph type="body" idx="3"/>
          </p:nvPr>
        </p:nvSpPr>
        <p:spPr bwMode="auto"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44"/>
          <p:cNvSpPr txBox="1">
            <a:spLocks noGrp="1"/>
          </p:cNvSpPr>
          <p:nvPr>
            <p:ph type="body" idx="4"/>
          </p:nvPr>
        </p:nvSpPr>
        <p:spPr bwMode="auto"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5" name="Google Shape;105;p44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6" name="Google Shape;106;p44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7" name="Google Shape;107;p4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údo com Legenda" preserve="0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" name="Google Shape;109;p45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45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111" name="Google Shape;111;p45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45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3" name="Google Shape;113;p45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4" name="Google Shape;114;p45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Imagem com Legenda" preserve="0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46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" name="Google Shape;117;p46"/>
          <p:cNvSpPr>
            <a:spLocks noGrp="1"/>
          </p:cNvSpPr>
          <p:nvPr>
            <p:ph type="pic" idx="2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46"/>
          <p:cNvSpPr txBox="1">
            <a:spLocks noGrp="1"/>
          </p:cNvSpPr>
          <p:nvPr>
            <p:ph type="body" idx="1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119" name="Google Shape;119;p46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0" name="Google Shape;120;p46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" name="Google Shape;121;p46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ítulo e Texto Vertical" preserve="0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" name="Google Shape;123;p47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" name="Google Shape;124;p47"/>
          <p:cNvSpPr txBox="1">
            <a:spLocks noGrp="1"/>
          </p:cNvSpPr>
          <p:nvPr>
            <p:ph type="body" idx="1"/>
          </p:nvPr>
        </p:nvSpPr>
        <p:spPr bwMode="auto"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5" name="Google Shape;125;p4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6" name="Google Shape;126;p47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7" name="Google Shape;127;p47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exto e Título Vertical" preserve="0" showMasterPhAnim="0" showMasterSp="1" type="vertTitleAndTx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" name="Google Shape;129;p48"/>
          <p:cNvSpPr txBox="1">
            <a:spLocks noGrp="1"/>
          </p:cNvSpPr>
          <p:nvPr>
            <p:ph type="title"/>
          </p:nvPr>
        </p:nvSpPr>
        <p:spPr bwMode="auto"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0" name="Google Shape;130;p48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1" name="Google Shape;131;p4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" name="Google Shape;132;p4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3" name="Google Shape;133;p4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ÍTULO" preserve="0" showMasterPhAnim="0" showMasterSp="1" userDrawn="1">
  <p:cSld name="CAPÍTULO">
    <p:bg>
      <p:bgPr shadeToTitle="0">
        <a:solidFill>
          <a:srgbClr val="FF551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" name="Google Shape;38;p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 bwMode="auto">
          <a:xfrm>
            <a:off x="5850194" y="1613911"/>
            <a:ext cx="5538531" cy="287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Font typeface="Calibri"/>
              <a:buNone/>
              <a:defRPr sz="7500" b="0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40" name="Google Shape;40;p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2824930" y="3456327"/>
            <a:ext cx="2700954" cy="3401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ÍTULO" preserve="1" showMasterPhAnim="0" showMasterSp="1" userDrawn="1">
  <p:cSld name="2_CAPÍTULO">
    <p:bg>
      <p:bgPr shadeToTitle="0">
        <a:solidFill>
          <a:schemeClr val="tx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" name="Google Shape;38;p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 bwMode="auto">
          <a:xfrm>
            <a:off x="5850194" y="1613911"/>
            <a:ext cx="5538531" cy="287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Font typeface="Calibri"/>
              <a:buNone/>
              <a:defRPr sz="7500" b="0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40" name="Google Shape;40;p6"/>
          <p:cNvPicPr/>
          <p:nvPr/>
        </p:nvPicPr>
        <p:blipFill>
          <a:blip r:embed="rId3">
            <a:alphaModFix/>
            <a:lum bright="70000" contrast="-70000"/>
          </a:blip>
          <a:stretch/>
        </p:blipFill>
        <p:spPr bwMode="auto">
          <a:xfrm>
            <a:off x="2824930" y="3456327"/>
            <a:ext cx="2700954" cy="3401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Soment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2_Layout Personaliza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oogle Shape;93;p1"/>
          <p:cNvPicPr/>
          <p:nvPr userDrawn="1"/>
        </p:nvPicPr>
        <p:blipFill>
          <a:blip r:embed="rId3">
            <a:alphaModFix/>
          </a:blip>
          <a:stretch/>
        </p:blipFill>
        <p:spPr bwMode="auto">
          <a:xfrm>
            <a:off x="4256525" y="3174024"/>
            <a:ext cx="3678950" cy="509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FECHAMENTO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áfico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ÍTULO" preserve="0" showMasterPhAnim="0" showMasterSp="1" userDrawn="1">
  <p:cSld name="CAPÍTULO">
    <p:bg>
      <p:bgPr shadeToTitle="0">
        <a:solidFill>
          <a:srgbClr val="FF551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" name="Google Shape;38;p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 bwMode="auto">
          <a:xfrm>
            <a:off x="5850194" y="1613911"/>
            <a:ext cx="5538531" cy="287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Font typeface="Calibri"/>
              <a:buNone/>
              <a:defRPr sz="7500" b="0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40" name="Google Shape;40;p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2824930" y="3456327"/>
            <a:ext cx="2700954" cy="3401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 bwMode="auto">
          <a:xfrm>
            <a:off x="1016060" y="706217"/>
            <a:ext cx="8128800" cy="648000"/>
          </a:xfrm>
        </p:spPr>
        <p:txBody>
          <a:bodyPr anchor="t">
            <a:noAutofit/>
          </a:bodyPr>
          <a:lstStyle>
            <a:lvl1pPr algn="l">
              <a:defRPr sz="4000" b="1"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28"/>
          </p:nvPr>
        </p:nvSpPr>
        <p:spPr bwMode="auto">
          <a:xfrm>
            <a:off x="1596429" y="2508715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29"/>
          </p:nvPr>
        </p:nvSpPr>
        <p:spPr bwMode="auto">
          <a:xfrm>
            <a:off x="1596429" y="2198621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30"/>
          </p:nvPr>
        </p:nvSpPr>
        <p:spPr bwMode="auto">
          <a:xfrm>
            <a:off x="1596429" y="4916466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31"/>
          </p:nvPr>
        </p:nvSpPr>
        <p:spPr bwMode="auto">
          <a:xfrm>
            <a:off x="1596429" y="4606372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32"/>
          </p:nvPr>
        </p:nvSpPr>
        <p:spPr bwMode="auto">
          <a:xfrm>
            <a:off x="7754586" y="2508715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33"/>
          </p:nvPr>
        </p:nvSpPr>
        <p:spPr bwMode="auto">
          <a:xfrm>
            <a:off x="7754586" y="2198621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34"/>
          </p:nvPr>
        </p:nvSpPr>
        <p:spPr bwMode="auto">
          <a:xfrm>
            <a:off x="7754586" y="4916466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35"/>
          </p:nvPr>
        </p:nvSpPr>
        <p:spPr bwMode="auto">
          <a:xfrm>
            <a:off x="7754586" y="4606372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UCESSO DO ASSOCIADO" preserve="0" showMasterPhAnim="0" showMasterSp="1" userDrawn="1">
  <p:cSld name="SUCESSO DO ASSOCIA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" name="Google Shape;102;p2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" y="-1"/>
            <a:ext cx="12191995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3"/>
          <p:cNvSpPr txBox="1">
            <a:spLocks noGrp="1"/>
          </p:cNvSpPr>
          <p:nvPr>
            <p:ph type="title"/>
          </p:nvPr>
        </p:nvSpPr>
        <p:spPr bwMode="auto">
          <a:xfrm>
            <a:off x="1180040" y="1656642"/>
            <a:ext cx="70566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  <a:defRPr sz="8000" b="0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3" preserve="0" showMasterPhAnim="0" showMasterSp="1" userDrawn="1">
  <p:cSld name="CONTEUDO - MOD.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 bwMode="auto">
          <a:xfrm>
            <a:off x="1379537" y="469900"/>
            <a:ext cx="7831200" cy="5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1"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108" name="Google Shape;108;p25"/>
          <p:cNvPicPr/>
          <p:nvPr/>
        </p:nvPicPr>
        <p:blipFill>
          <a:blip r:embed="rId2">
            <a:alphaModFix/>
          </a:blip>
          <a:stretch/>
        </p:blipFill>
        <p:spPr bwMode="auto">
          <a:xfrm rot="-5400000" flipH="1">
            <a:off x="273979" y="255917"/>
            <a:ext cx="1139241" cy="6274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>
            <a:spLocks noGrp="1"/>
          </p:cNvSpPr>
          <p:nvPr>
            <p:ph type="body" idx="1"/>
          </p:nvPr>
        </p:nvSpPr>
        <p:spPr bwMode="auto">
          <a:xfrm>
            <a:off x="6617110" y="1600200"/>
            <a:ext cx="4752900" cy="39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893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2210"/>
              <a:buFont typeface="Arial"/>
              <a:buChar char="•"/>
              <a:defRPr sz="2600"/>
            </a:lvl1pPr>
            <a:lvl2pPr marL="914400" lvl="1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5510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5510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551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551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2"/>
          </p:nvPr>
        </p:nvSpPr>
        <p:spPr bwMode="auto">
          <a:xfrm>
            <a:off x="1379537" y="1600200"/>
            <a:ext cx="4752900" cy="39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111" name="Google Shape;111;p25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/>
          <p:nvPr/>
        </p:nvPicPr>
        <p:blipFill>
          <a:blip r:embed="rId4">
            <a:alphaModFix/>
          </a:blip>
          <a:srcRect l="0" t="0" r="0" b="61289"/>
          <a:stretch/>
        </p:blipFill>
        <p:spPr bwMode="auto">
          <a:xfrm>
            <a:off x="8927690" y="5973096"/>
            <a:ext cx="1159377" cy="884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image" Target="../media/image1.png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2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0.xml"/><Relationship Id="rId19" Type="http://schemas.openxmlformats.org/officeDocument/2006/relationships/theme" Target="../theme/theme3.xml"/></Relationships>
</file>

<file path=ppt/slideMasters/_rels/slideMaster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88.xml"/><Relationship Id="rId1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28">
            <a:lum/>
          </a:blip>
          <a:srcRect l="0" t="-33333" r="0" b="-33333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7FA501-3EBE-4557-90EE-B7E6819E3EFE}" type="slidenum">
              <a:rPr lang="pt-BR"/>
              <a:t>18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AA6D2C-237B-412C-AB88-BF39DAEBD2CB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7FA501-3EBE-4557-90EE-B7E6819E3EFE}" type="slidenum">
              <a:rPr lang="pt-BR"/>
              <a:t>19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26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5AB98B-4FAA-4CBF-95D2-5EDDE707F65A}" type="datetimeFigureOut">
              <a:rPr lang="pt-BR"/>
              <a:t>29/01/2025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5A0AAA-878A-4E82-9A46-F157CC23A685}" type="slidenum">
              <a:rPr lang="pt-BR"/>
              <a:t>&lt;#&gt;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media8.svg"/><Relationship Id="rId5" Type="http://schemas.openxmlformats.org/officeDocument/2006/relationships/image" Target="../media/image2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Relationship Id="rId6" Type="http://schemas.openxmlformats.org/officeDocument/2006/relationships/hyperlink" Target="https://farmarcas.freshdesk.com/support/solutions/articles/36000213688-o-que-%C3%A9-a-4-caixa-" TargetMode="External"/><Relationship Id="rId7" Type="http://schemas.openxmlformats.org/officeDocument/2006/relationships/image" Target="../media/image27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21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21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45.png"/><Relationship Id="rId5" Type="http://schemas.openxmlformats.org/officeDocument/2006/relationships/image" Target="../media/image21.png"/><Relationship Id="rId6" Type="http://schemas.openxmlformats.org/officeDocument/2006/relationships/hyperlink" Target="https://farmarcas.freshdesk.com/support/solutions/articles/36000213688-o-que-%C3%A9-a-4-caixa-" TargetMode="External"/><Relationship Id="rId7" Type="http://schemas.openxmlformats.org/officeDocument/2006/relationships/image" Target="../media/image27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46.emf"/><Relationship Id="rId5" Type="http://schemas.openxmlformats.org/officeDocument/2006/relationships/package" Target="../embeddings/Microsoft_Excel_Worksheet1.xlsx"/><Relationship Id="rId6" Type="http://schemas.openxmlformats.org/officeDocument/2006/relationships/image" Target="../media/image28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29.png"/><Relationship Id="rId10" Type="http://schemas.openxmlformats.org/officeDocument/2006/relationships/image" Target="../media/image2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8.png"/><Relationship Id="rId4" Type="http://schemas.openxmlformats.org/officeDocument/2006/relationships/image" Target="../media/media9.svg"/><Relationship Id="rId5" Type="http://schemas.openxmlformats.org/officeDocument/2006/relationships/image" Target="../media/image49.emf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0" Type="http://schemas.openxmlformats.org/officeDocument/2006/relationships/image" Target="../media/image54.emf"/><Relationship Id="rId11" Type="http://schemas.openxmlformats.org/officeDocument/2006/relationships/image" Target="../media/image20.png"/><Relationship Id="rId12" Type="http://schemas.openxmlformats.org/officeDocument/2006/relationships/image" Target="../media/image21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55.png"/><Relationship Id="rId6" Type="http://schemas.openxmlformats.org/officeDocument/2006/relationships/hyperlink" Target="https://farmarcas.freshdesk.com/support/solutions/articles/36000213688-o-que-%C3%A9-a-4-caixa-" TargetMode="External"/><Relationship Id="rId7" Type="http://schemas.openxmlformats.org/officeDocument/2006/relationships/image" Target="../media/image27.png"/><Relationship Id="rId8" Type="http://schemas.openxmlformats.org/officeDocument/2006/relationships/image" Target="../media/image52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56.png"/><Relationship Id="rId6" Type="http://schemas.openxmlformats.org/officeDocument/2006/relationships/hyperlink" Target="https://farmarcas.freshdesk.com/support/solutions/articles/36000213688-o-que-%C3%A9-a-4-caixa-" TargetMode="External"/><Relationship Id="rId7" Type="http://schemas.openxmlformats.org/officeDocument/2006/relationships/image" Target="../media/image27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hyperlink" Target="https://farmarcas.freshdesk.com/support/solutions/articles/36000213688-o-que-%C3%A9-a-4-caixa-" TargetMode="External"/><Relationship Id="rId7" Type="http://schemas.openxmlformats.org/officeDocument/2006/relationships/image" Target="../media/image27.png"/><Relationship Id="rId8" Type="http://schemas.openxmlformats.org/officeDocument/2006/relationships/image" Target="../media/image21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png"/><Relationship Id="rId12" Type="http://schemas.openxmlformats.org/officeDocument/2006/relationships/image" Target="../media/image67.png"/><Relationship Id="rId13" Type="http://schemas.openxmlformats.org/officeDocument/2006/relationships/image" Target="../media/image68.png"/><Relationship Id="rId14" Type="http://schemas.openxmlformats.org/officeDocument/2006/relationships/image" Target="../media/image69.png"/><Relationship Id="rId15" Type="http://schemas.openxmlformats.org/officeDocument/2006/relationships/image" Target="../media/image70.png"/><Relationship Id="rId16" Type="http://schemas.openxmlformats.org/officeDocument/2006/relationships/image" Target="../media/image71.png"/><Relationship Id="rId17" Type="http://schemas.openxmlformats.org/officeDocument/2006/relationships/image" Target="../media/image21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chart" Target="../charts/chart1.xml" /><Relationship Id="rId6" Type="http://schemas.openxmlformats.org/officeDocument/2006/relationships/chart" Target="../charts/chart2.xml" 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png"/><Relationship Id="rId4" Type="http://schemas.openxmlformats.org/officeDocument/2006/relationships/chart" Target="../charts/chart3.xml" /><Relationship Id="rId5" Type="http://schemas.openxmlformats.org/officeDocument/2006/relationships/chart" Target="../charts/chart4.xml" /><Relationship Id="rId6" Type="http://schemas.openxmlformats.org/officeDocument/2006/relationships/chart" Target="../charts/chart5.xml" /><Relationship Id="rId7" Type="http://schemas.openxmlformats.org/officeDocument/2006/relationships/chart" Target="../charts/chart6.xml" /><Relationship Id="rId8" Type="http://schemas.openxmlformats.org/officeDocument/2006/relationships/image" Target="../media/image21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72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0.png"/><Relationship Id="rId4" Type="http://schemas.openxmlformats.org/officeDocument/2006/relationships/image" Target="../media/image73.png"/><Relationship Id="rId5" Type="http://schemas.openxmlformats.org/officeDocument/2006/relationships/hyperlink" Target="https://farmarcas.freshdesk.com/support/solutions/articles/36000213688-o-que-%C3%A9-a-4-caixa-" TargetMode="External"/><Relationship Id="rId6" Type="http://schemas.openxmlformats.org/officeDocument/2006/relationships/image" Target="../media/image27.png"/><Relationship Id="rId7" Type="http://schemas.openxmlformats.org/officeDocument/2006/relationships/image" Target="../media/image21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74.png"/><Relationship Id="rId6" Type="http://schemas.openxmlformats.org/officeDocument/2006/relationships/hyperlink" Target="https://farmarcas.freshdesk.com/support/solutions/articles/36000213688-o-que-%C3%A9-a-4-caixa-" TargetMode="External"/><Relationship Id="rId7" Type="http://schemas.openxmlformats.org/officeDocument/2006/relationships/image" Target="../media/image27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5.pn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media10.sv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6.png"/><Relationship Id="rId4" Type="http://schemas.openxmlformats.org/officeDocument/2006/relationships/image" Target="../media/image78.png"/><Relationship Id="rId5" Type="http://schemas.openxmlformats.org/officeDocument/2006/relationships/image" Target="../media/image21.png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86.png"/><Relationship Id="rId11" Type="http://schemas.openxmlformats.org/officeDocument/2006/relationships/image" Target="../media/image76.png"/><Relationship Id="rId12" Type="http://schemas.openxmlformats.org/officeDocument/2006/relationships/image" Target="../media/image21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6.png"/><Relationship Id="rId4" Type="http://schemas.openxmlformats.org/officeDocument/2006/relationships/image" Target="../media/image21.png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1.png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87.png"/><Relationship Id="rId4" Type="http://schemas.openxmlformats.org/officeDocument/2006/relationships/image" Target="../media/image21.png"/></Relationships>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87.png"/><Relationship Id="rId4" Type="http://schemas.openxmlformats.org/officeDocument/2006/relationships/image" Target="../media/image21.png"/></Relationships>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87.png"/><Relationship Id="rId4" Type="http://schemas.openxmlformats.org/officeDocument/2006/relationships/image" Target="../media/image21.png"/></Relationships>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87.png"/><Relationship Id="rId4" Type="http://schemas.openxmlformats.org/officeDocument/2006/relationships/image" Target="../media/image21.png"/></Relationships>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0.png"/><Relationship Id="rId4" Type="http://schemas.openxmlformats.org/officeDocument/2006/relationships/image" Target="../media/image88.emf"/><Relationship Id="rId5" Type="http://schemas.openxmlformats.org/officeDocument/2006/relationships/image" Target="../media/image21.png"/></Relationships>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media11.svg"/></Relationships>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91.png"/><Relationship Id="rId4" Type="http://schemas.openxmlformats.org/officeDocument/2006/relationships/image" Target="../media/media12.svg"/><Relationship Id="rId5" Type="http://schemas.openxmlformats.org/officeDocument/2006/relationships/image" Target="../media/image76.png"/><Relationship Id="rId6" Type="http://schemas.openxmlformats.org/officeDocument/2006/relationships/image" Target="../media/image21.png"/></Relationships>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91.png"/><Relationship Id="rId4" Type="http://schemas.openxmlformats.org/officeDocument/2006/relationships/image" Target="../media/image76.png"/><Relationship Id="rId5" Type="http://schemas.openxmlformats.org/officeDocument/2006/relationships/image" Target="../media/image21.png"/></Relationships>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2.jpg"/></Relationships>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55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>
              <a:latin typeface="Calibri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alphaModFix amt="35000"/>
          </a:blip>
          <a:stretch/>
        </p:blipFill>
        <p:spPr bwMode="auto"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 txBox="1"/>
          <p:nvPr/>
        </p:nvSpPr>
        <p:spPr bwMode="auto">
          <a:xfrm>
            <a:off x="6997700" y="1689100"/>
            <a:ext cx="4170333" cy="38481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>
              <a:lnSpc>
                <a:spcPct val="70000"/>
              </a:lnSpc>
              <a:spcBef>
                <a:spcPts val="0"/>
              </a:spcBef>
              <a:buNone/>
              <a:defRPr sz="8000" b="0" spc="-14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>
              <a:lnSpc>
                <a:spcPct val="65000"/>
              </a:lnSpc>
              <a:defRPr/>
            </a:pPr>
            <a:r>
              <a:rPr lang="pt-BR" sz="6000" b="1" spc="-400">
                <a:solidFill>
                  <a:schemeClr val="tx1"/>
                </a:solidFill>
                <a:latin typeface="Calibri"/>
              </a:rPr>
              <a:t>Metodologia  </a:t>
            </a:r>
            <a:endParaRPr/>
          </a:p>
          <a:p>
            <a:pPr algn="r">
              <a:lnSpc>
                <a:spcPct val="65000"/>
              </a:lnSpc>
              <a:defRPr/>
            </a:pPr>
            <a:r>
              <a:rPr lang="pt-BR" sz="6000" b="1" spc="-400">
                <a:latin typeface="Calibri"/>
              </a:rPr>
              <a:t>Planejamento Estratégico</a:t>
            </a:r>
            <a:endParaRPr lang="pt-BR" sz="4000" b="1">
              <a:solidFill>
                <a:srgbClr val="FF551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74145" y="468465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cs typeface="Rubik"/>
              </a:rPr>
              <a:t>Agenda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400" b="1"/>
          </a:p>
        </p:txBody>
      </p:sp>
      <p:graphicFrame>
        <p:nvGraphicFramePr>
          <p:cNvPr id="12" name="Tabela 11"/>
          <p:cNvGraphicFramePr>
            <a:graphicFrameLocks xmlns:a="http://schemas.openxmlformats.org/drawingml/2006/main" noGrp="1"/>
          </p:cNvGraphicFramePr>
          <p:nvPr/>
        </p:nvGraphicFramePr>
        <p:xfrm>
          <a:off x="1281630" y="1083352"/>
          <a:ext cx="9934225" cy="509681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384805"/>
                <a:gridCol w="2001359"/>
                <a:gridCol w="6548061"/>
              </a:tblGrid>
              <a:tr h="449910"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1" i="0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Organização</a:t>
                      </a:r>
                      <a:endParaRPr lang="pt-BR" sz="1100" b="1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800" b="1" i="0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Temas</a:t>
                      </a:r>
                      <a:endParaRPr lang="pt-BR" sz="1200" b="1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800" b="1" i="0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Desenvolvimento</a:t>
                      </a:r>
                      <a:endParaRPr lang="pt-BR" sz="1200" b="1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</a:tr>
              <a:tr h="449910">
                <a:tc rowSpan="6"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1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1º Fase</a:t>
                      </a:r>
                      <a:endParaRPr lang="pt-BR" sz="1100" b="1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400" b="1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Análise mercadológica</a:t>
                      </a:r>
                      <a:endParaRPr lang="pt-BR" sz="1400" b="1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Apresentação do Estudo de mercado </a:t>
                      </a:r>
                      <a:endParaRPr lang="pt-BR" sz="1100" b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Apresentação dos indicadores de Performance</a:t>
                      </a:r>
                      <a:endParaRPr lang="pt-BR" sz="1100" b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rowSpan="3"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400" b="1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Diagnóstico estado atual</a:t>
                      </a:r>
                      <a:endParaRPr lang="pt-BR" sz="1400" b="1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Visão, valores </a:t>
                      </a:r>
                      <a:r>
                        <a:rPr lang="pt-BR" sz="1600" b="0" i="1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(Apenas descrever, não iremos construir)</a:t>
                      </a:r>
                      <a:endParaRPr lang="pt-BR" sz="110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Missão/Propósito </a:t>
                      </a:r>
                      <a:r>
                        <a:rPr lang="pt-BR" sz="1600" b="0" i="1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(Apenas descrever, não iremos construir)</a:t>
                      </a:r>
                      <a:endParaRPr lang="pt-BR" sz="110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Análise SWOT + maturidade digital</a:t>
                      </a:r>
                      <a:endParaRPr lang="pt-BR" sz="110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7924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400" b="1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Desenho </a:t>
                      </a:r>
                      <a:br>
                        <a:rPr lang="pt-BR" sz="1400" b="1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</a:br>
                      <a:r>
                        <a:rPr lang="pt-BR" sz="1400" b="1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cenário futuro</a:t>
                      </a:r>
                      <a:endParaRPr lang="pt-BR" sz="1400" b="1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Objetivos e resultados de negócios (Financeiro/Clientes/Mercado)</a:t>
                      </a:r>
                      <a:endParaRPr lang="pt-BR" sz="1100" b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99057">
                <a:tc rowSpan="2">
                  <a:txBody>
                    <a:bodyPr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1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2º Fase</a:t>
                      </a:r>
                      <a:endParaRPr lang="pt-BR" sz="1100" b="1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4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Estratégia de execução</a:t>
                      </a:r>
                      <a:endParaRPr lang="pt-BR" sz="140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Objetivos táticos - Projetos e iniciativas (Operação/Negócios/Inovação/Gestão)</a:t>
                      </a:r>
                      <a:endParaRPr lang="pt-BR" sz="110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9525" algn="ctr">
                      <a:noFill/>
                    </a:lnB>
                    <a:noFill/>
                  </a:tcPr>
                </a:tc>
              </a:tr>
              <a:tr h="730371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16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Recursos (Processos e sistemas/Produtos e serviços/Parceiros e tecnologias/Pessoas e cultura)</a:t>
                      </a:r>
                      <a:endParaRPr lang="pt-BR" sz="110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Imagem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15" name="Elipse 20"/>
          <p:cNvSpPr/>
          <p:nvPr/>
        </p:nvSpPr>
        <p:spPr bwMode="auto">
          <a:xfrm>
            <a:off x="4657272" y="255782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6" name="Elipse 20"/>
          <p:cNvSpPr/>
          <p:nvPr/>
        </p:nvSpPr>
        <p:spPr bwMode="auto">
          <a:xfrm>
            <a:off x="4657272" y="3027248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" name="Elipse 20"/>
          <p:cNvSpPr/>
          <p:nvPr/>
        </p:nvSpPr>
        <p:spPr bwMode="auto">
          <a:xfrm>
            <a:off x="4657272" y="3496676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" name="Elipse 20"/>
          <p:cNvSpPr/>
          <p:nvPr/>
        </p:nvSpPr>
        <p:spPr bwMode="auto">
          <a:xfrm>
            <a:off x="4657271" y="4900425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" name="Elipse 20"/>
          <p:cNvSpPr/>
          <p:nvPr/>
        </p:nvSpPr>
        <p:spPr bwMode="auto">
          <a:xfrm>
            <a:off x="4657270" y="5634008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" name="Retângulo 21"/>
          <p:cNvSpPr/>
          <p:nvPr/>
        </p:nvSpPr>
        <p:spPr bwMode="auto">
          <a:xfrm>
            <a:off x="2660287" y="1549259"/>
            <a:ext cx="8555567" cy="93784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" name="Retângulo 22"/>
          <p:cNvSpPr/>
          <p:nvPr/>
        </p:nvSpPr>
        <p:spPr bwMode="auto">
          <a:xfrm>
            <a:off x="2660286" y="2487100"/>
            <a:ext cx="8555567" cy="133886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4" name="Retângulo 23"/>
          <p:cNvSpPr/>
          <p:nvPr/>
        </p:nvSpPr>
        <p:spPr bwMode="auto">
          <a:xfrm>
            <a:off x="2660286" y="3817252"/>
            <a:ext cx="8555567" cy="93784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5" name="Retângulo 24"/>
          <p:cNvSpPr/>
          <p:nvPr/>
        </p:nvSpPr>
        <p:spPr bwMode="auto">
          <a:xfrm>
            <a:off x="1281628" y="1549256"/>
            <a:ext cx="1378657" cy="32018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3" name="Retângulo 12"/>
          <p:cNvSpPr/>
          <p:nvPr/>
        </p:nvSpPr>
        <p:spPr bwMode="auto">
          <a:xfrm>
            <a:off x="1281629" y="1083351"/>
            <a:ext cx="9934225" cy="5096811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>
            <a:spLocks noGrp="1"/>
          </p:cNvSpPr>
          <p:nvPr>
            <p:ph type="title"/>
          </p:nvPr>
        </p:nvSpPr>
        <p:spPr bwMode="auto">
          <a:xfrm>
            <a:off x="5850201" y="1989900"/>
            <a:ext cx="6142500" cy="28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b="1"/>
              <a:t>Mercado</a:t>
            </a:r>
            <a:endParaRPr sz="5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1206978" y="2287105"/>
            <a:ext cx="95506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Mercado Farmacêutico Nacional (Crescimento, Tendência e Digitalização) 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endParaRPr lang="pt-BR" sz="24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Dados geral do mercado de atuação (</a:t>
            </a:r>
            <a:r>
              <a:rPr lang="pt-BR" sz="2400" b="1" i="1">
                <a:solidFill>
                  <a:schemeClr val="bg2">
                    <a:lumMod val="25000"/>
                  </a:schemeClr>
                </a:solidFill>
              </a:rPr>
              <a:t>Fontes UTC</a:t>
            </a: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)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endParaRPr lang="pt-BR" sz="24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400" b="1" i="1">
                <a:solidFill>
                  <a:schemeClr val="bg2">
                    <a:lumMod val="25000"/>
                  </a:schemeClr>
                </a:solidFill>
              </a:rPr>
              <a:t>Sell Out </a:t>
            </a: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Farmarcas</a:t>
            </a: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 no estado ou região de atuação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endParaRPr lang="pt-BR" sz="24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Dados de crescimento </a:t>
            </a:r>
            <a:r>
              <a:rPr lang="pt-BR" sz="2400" b="1" i="1">
                <a:solidFill>
                  <a:schemeClr val="bg2">
                    <a:lumMod val="25000"/>
                  </a:schemeClr>
                </a:solidFill>
              </a:rPr>
              <a:t>sell</a:t>
            </a:r>
            <a:r>
              <a:rPr lang="pt-BR" sz="2400" b="1" i="1">
                <a:solidFill>
                  <a:schemeClr val="bg2">
                    <a:lumMod val="25000"/>
                  </a:schemeClr>
                </a:solidFill>
              </a:rPr>
              <a:t> out </a:t>
            </a: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do G.E (</a:t>
            </a:r>
            <a:r>
              <a:rPr lang="pt-BR" sz="2400" b="1" i="1">
                <a:solidFill>
                  <a:schemeClr val="bg2">
                    <a:lumMod val="25000"/>
                  </a:schemeClr>
                </a:solidFill>
              </a:rPr>
              <a:t>MAT, YTD, TRI e MÊS</a:t>
            </a:r>
            <a:r>
              <a:rPr lang="pt-BR" sz="2400" b="1">
                <a:solidFill>
                  <a:schemeClr val="bg2">
                    <a:lumMod val="25000"/>
                  </a:schemeClr>
                </a:solidFill>
              </a:rPr>
              <a:t>)</a:t>
            </a:r>
            <a:endParaRPr/>
          </a:p>
        </p:txBody>
      </p:sp>
      <p:cxnSp>
        <p:nvCxnSpPr>
          <p:cNvPr id="4" name="Conector Reto 3"/>
          <p:cNvCxnSpPr>
            <a:cxnSpLocks/>
          </p:cNvCxnSpPr>
          <p:nvPr/>
        </p:nvCxnSpPr>
        <p:spPr bwMode="auto">
          <a:xfrm>
            <a:off x="986118" y="1622612"/>
            <a:ext cx="0" cy="415962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27"/>
          <p:cNvSpPr/>
          <p:nvPr/>
        </p:nvSpPr>
        <p:spPr bwMode="auto">
          <a:xfrm>
            <a:off x="883481" y="2418509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9" name="Elipse 27"/>
          <p:cNvSpPr/>
          <p:nvPr/>
        </p:nvSpPr>
        <p:spPr bwMode="auto">
          <a:xfrm>
            <a:off x="891275" y="3205266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" name="Elipse 27"/>
          <p:cNvSpPr/>
          <p:nvPr/>
        </p:nvSpPr>
        <p:spPr bwMode="auto">
          <a:xfrm>
            <a:off x="883480" y="3889386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Elipse 27"/>
          <p:cNvSpPr/>
          <p:nvPr/>
        </p:nvSpPr>
        <p:spPr bwMode="auto">
          <a:xfrm>
            <a:off x="891275" y="4630537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4" name="CaixaDeTexto 3"/>
          <p:cNvSpPr txBox="1"/>
          <p:nvPr/>
        </p:nvSpPr>
        <p:spPr bwMode="auto">
          <a:xfrm>
            <a:off x="310507" y="1389345"/>
            <a:ext cx="5501813" cy="4770537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Falar sobre o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mercado farmacêutico nacional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no planejamento estratégico é essencial, porque oferece uma base sólida para decisões e estratégias que impactam diretamente o desempenho das lojas associadas. 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Crescimento do Mercado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 mercado farmacêutico é um dos setores mais resilientes e em constante expansão no Brasil, mesmo em períodos de crise econômica. Entender os índices de crescimento ajuda a identificar oportunidades, definir metas de vendas e expandir o portfólio de produtos com maior potencial.</a:t>
            </a:r>
            <a:endParaRPr/>
          </a:p>
          <a:p>
            <a:pPr marL="342900" indent="-342900">
              <a:buAutoNum type="arabicPeriod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Identificação de Tendências: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Acompanhar tendências permite antecipar mudanças nos hábitos de consumo, como o aumento da busca por medicamentos genéricos, produtos de bem-estar e dermocosméticos. Também ajuda a focar em inovações, como medicamentos de alta complexidade, e adaptar o mix de produtos ao comportamento do consumidor.</a:t>
            </a:r>
            <a:endParaRPr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6198707" y="1389344"/>
            <a:ext cx="5682786" cy="4770537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 Digitalização e Transformação Tecnológica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 digitalização é uma força transformadora no varejo farmacêutico. E-commerce, plataformas </a:t>
            </a:r>
            <a:r>
              <a:rPr lang="pt-BR" sz="1600" i="1">
                <a:solidFill>
                  <a:schemeClr val="bg2">
                    <a:lumMod val="25000"/>
                  </a:schemeClr>
                </a:solidFill>
              </a:rPr>
              <a:t>omnichannel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e ferramentas de CRM são fundamentais para aumentar o alcance e fidelizar clientes. Investir em tecnologia para gestão de estoques, análise de dados e experiência do consumidor é essencial para a competitividade.</a:t>
            </a:r>
            <a:endParaRPr/>
          </a:p>
          <a:p>
            <a:pPr marL="342900" indent="-342900">
              <a:buFont typeface="+mj-lt"/>
              <a:buAutoNum type="arabicPeriod" startAt="3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3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Posicionamento Estratégico das Lojas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As lojas que conhecem o mercado podem alinhar suas operações às demandas locais e explorar diferenciais, como atendimento personalizado ou serviços. A análise do mercado nacional fornece i</a:t>
            </a:r>
            <a:r>
              <a:rPr lang="pt-BR" sz="1600" i="1">
                <a:solidFill>
                  <a:schemeClr val="bg2">
                    <a:lumMod val="25000"/>
                  </a:schemeClr>
                </a:solidFill>
              </a:rPr>
              <a:t>nsights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para as ações locais, equilibrando padrões regionais e as grandes tendências nacionais.</a:t>
            </a:r>
            <a:endParaRPr/>
          </a:p>
          <a:p>
            <a:pPr marL="342900" indent="-342900">
              <a:buFont typeface="+mj-lt"/>
              <a:buAutoNum type="arabicPeriod" startAt="3"/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3"/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3"/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3"/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3"/>
              <a:defRPr/>
            </a:pPr>
            <a:endParaRPr lang="pt-BR" sz="1600"/>
          </a:p>
        </p:txBody>
      </p:sp>
      <p:sp>
        <p:nvSpPr>
          <p:cNvPr id="6" name="CaixaDeTexto 5"/>
          <p:cNvSpPr txBox="1"/>
          <p:nvPr/>
        </p:nvSpPr>
        <p:spPr bwMode="auto">
          <a:xfrm>
            <a:off x="6096000" y="244190"/>
            <a:ext cx="5785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Mercado Farmacêutico Nacional (Crescimento, Tendência e Digitalização) </a:t>
            </a:r>
            <a:endParaRPr/>
          </a:p>
        </p:txBody>
      </p:sp>
      <p:sp>
        <p:nvSpPr>
          <p:cNvPr id="2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29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 bwMode="auto">
          <a:xfrm>
            <a:off x="310508" y="1389345"/>
            <a:ext cx="5501812" cy="4770536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 bwMode="auto">
          <a:xfrm>
            <a:off x="6198706" y="1363579"/>
            <a:ext cx="5682785" cy="4770536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7" name="CaixaDeTexto 6"/>
          <p:cNvSpPr txBox="1"/>
          <p:nvPr/>
        </p:nvSpPr>
        <p:spPr bwMode="auto">
          <a:xfrm>
            <a:off x="6096000" y="244190"/>
            <a:ext cx="5785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Mercado Farmacêutico Nacional (Crescimento, Tendência e Digitalização) </a:t>
            </a:r>
            <a:endParaRPr/>
          </a:p>
        </p:txBody>
      </p:sp>
      <p:sp>
        <p:nvSpPr>
          <p:cNvPr id="8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" name="Imagem 2" descr="Diagrama&#10;&#10;Descrição gerada automaticamente com confiança média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329214" y="1255233"/>
            <a:ext cx="9258324" cy="5358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7" name="CaixaDeTexto 6"/>
          <p:cNvSpPr txBox="1"/>
          <p:nvPr/>
        </p:nvSpPr>
        <p:spPr bwMode="auto">
          <a:xfrm>
            <a:off x="6096000" y="244190"/>
            <a:ext cx="5785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Mercado Farmacêutico Nacional (Crescimento, Tendência e Digitalização) </a:t>
            </a:r>
            <a:endParaRPr/>
          </a:p>
        </p:txBody>
      </p:sp>
      <p:sp>
        <p:nvSpPr>
          <p:cNvPr id="8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4" name="Imagem 3" descr="Linha do tempo&#10;&#10;Descrição gerada automaticamente com confiança média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16785" y="1100373"/>
            <a:ext cx="9958430" cy="5608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7" name="CaixaDeTexto 6"/>
          <p:cNvSpPr txBox="1"/>
          <p:nvPr/>
        </p:nvSpPr>
        <p:spPr bwMode="auto">
          <a:xfrm>
            <a:off x="6096000" y="244190"/>
            <a:ext cx="5785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Mercado Farmacêutico Nacional (Crescimento, Tendência e Digitalização) </a:t>
            </a:r>
            <a:endParaRPr/>
          </a:p>
        </p:txBody>
      </p:sp>
      <p:sp>
        <p:nvSpPr>
          <p:cNvPr id="8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" name="Imagem 2" descr="Gráfico&#10;&#10;Descrição gerada automaticamente com confiança média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89105" y="1189720"/>
            <a:ext cx="9743815" cy="54240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4" name="CaixaDeTexto 3"/>
          <p:cNvSpPr txBox="1"/>
          <p:nvPr/>
        </p:nvSpPr>
        <p:spPr bwMode="auto">
          <a:xfrm>
            <a:off x="310507" y="1389345"/>
            <a:ext cx="5545232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Analisar os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dados gerais do mercado de atuação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como os fornecidos pela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UTC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é crucial para o planejamento estratégico e o sucesso das lojas associadas. Aqui estão os principais motivos: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Visão Geral do Mercado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Os dados ajudam a entender o tamanho, a dinâmica e a evolução do mercado farmacêutico, permitindo que as lojas saibam exatamente onde estão inseridas e o potencial de crescimento do segmento.</a:t>
            </a:r>
            <a:endParaRPr/>
          </a:p>
          <a:p>
            <a:pPr marL="342900" indent="-342900">
              <a:buAutoNum type="arabicPeriod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Identificação de Oportunidades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Com uma visão consolidada de vendas, categorias e comportamento do consumidor, é possível identificar nichos pouco explorados ou áreas com maior demanda, maximizando o retorno sobre investimentos.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Embasamento Estratégico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Decisões como a introdução de novas linhas de produtos, promoções ou mudanças no mix de produtos podem ser tomadas com base em tendências claras e não em suposições. Ajuda também na projeção de metas realistas e atingíveis, com base em benchmarks do mercado.</a:t>
            </a:r>
            <a:endParaRPr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6198708" y="1389345"/>
            <a:ext cx="5682785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Monitoramento da Concorrência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Os dados permitem acompanhar a performance do mercado como um todo e identificar como as lojas estão posicionadas frente aos concorrentes, ajustando estratégias para ganhar competitividade.</a:t>
            </a:r>
            <a:endParaRPr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Direcionamento de Recursos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Ao compreender a movimentação de diferentes categorias (como medicamentos, produtos de bem-estar ou dermocosméticos), as lojas podem priorizar investimentos e esforços em áreas mais rentáveis.</a:t>
            </a:r>
            <a:endParaRPr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Tendências Regionais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As informações ajudam a mapear comportamentos e necessidades específicas de cada região, tornando a atuação das lojas mais personalizada e assertiva. A análise de dados como os da UTC permite que as lojas associadas estejam sempre à frente, com estratégias baseadas em informações concretas e alinhadas ao mercado.</a:t>
            </a:r>
            <a:endParaRPr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/>
          </a:p>
        </p:txBody>
      </p:sp>
      <p:pic>
        <p:nvPicPr>
          <p:cNvPr id="3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 bwMode="auto">
          <a:xfrm>
            <a:off x="6096000" y="244190"/>
            <a:ext cx="550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Dados geral do mercado de atuação (Fonte UTC) </a:t>
            </a:r>
            <a:endParaRPr/>
          </a:p>
        </p:txBody>
      </p:sp>
      <p:sp>
        <p:nvSpPr>
          <p:cNvPr id="7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10508" y="1389345"/>
            <a:ext cx="5545232" cy="526297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Retângulo 10"/>
          <p:cNvSpPr/>
          <p:nvPr/>
        </p:nvSpPr>
        <p:spPr bwMode="auto">
          <a:xfrm>
            <a:off x="6198708" y="1389345"/>
            <a:ext cx="5682784" cy="526297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 bwMode="auto">
          <a:xfrm>
            <a:off x="5499754" y="1284897"/>
            <a:ext cx="1263889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b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 </a:t>
            </a:r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Market Share </a:t>
            </a:r>
            <a:r>
              <a:rPr lang="pt-BR" b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9,19%</a:t>
            </a:r>
            <a:endParaRPr/>
          </a:p>
        </p:txBody>
      </p:sp>
      <p:sp>
        <p:nvSpPr>
          <p:cNvPr id="5" name="Retângulo: Cantos Arredondados 4"/>
          <p:cNvSpPr/>
          <p:nvPr/>
        </p:nvSpPr>
        <p:spPr bwMode="auto">
          <a:xfrm>
            <a:off x="1125739" y="1413578"/>
            <a:ext cx="4298900" cy="441192"/>
          </a:xfrm>
          <a:prstGeom prst="roundRect">
            <a:avLst>
              <a:gd name="adj" fmla="val 16667"/>
            </a:avLst>
          </a:prstGeom>
          <a:solidFill>
            <a:srgbClr val="FF7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/>
              <a:t>5 UTCs - 158 PDVs (concorrentes)</a:t>
            </a:r>
            <a:endParaRPr/>
          </a:p>
        </p:txBody>
      </p:sp>
      <p:sp>
        <p:nvSpPr>
          <p:cNvPr id="7" name="Retângulo: Cantos Arredondados 6"/>
          <p:cNvSpPr/>
          <p:nvPr/>
        </p:nvSpPr>
        <p:spPr bwMode="auto">
          <a:xfrm>
            <a:off x="6838759" y="1413576"/>
            <a:ext cx="4298899" cy="442800"/>
          </a:xfrm>
          <a:prstGeom prst="roundRect">
            <a:avLst>
              <a:gd name="adj" fmla="val 16667"/>
            </a:avLst>
          </a:prstGeom>
          <a:solidFill>
            <a:srgbClr val="B30B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/>
              <a:t>10 CNPJs </a:t>
            </a:r>
            <a:endParaRPr/>
          </a:p>
        </p:txBody>
      </p:sp>
      <p:sp>
        <p:nvSpPr>
          <p:cNvPr id="8" name="CaixaDeTexto 7"/>
          <p:cNvSpPr txBox="1"/>
          <p:nvPr/>
        </p:nvSpPr>
        <p:spPr bwMode="auto">
          <a:xfrm>
            <a:off x="0" y="6582736"/>
            <a:ext cx="2279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CLOSE-UP – MAT Período</a:t>
            </a:r>
            <a:endParaRPr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3335" y="2183537"/>
            <a:ext cx="11896725" cy="381902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 bwMode="auto">
          <a:xfrm>
            <a:off x="6096000" y="244190"/>
            <a:ext cx="550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Áreas da Farmácia </a:t>
            </a:r>
            <a:endParaRPr/>
          </a:p>
        </p:txBody>
      </p:sp>
      <p:sp>
        <p:nvSpPr>
          <p:cNvPr id="13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4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15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16" name="Gráfico 1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7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4" name="CaixaDeTexto 3"/>
          <p:cNvSpPr txBox="1"/>
          <p:nvPr/>
        </p:nvSpPr>
        <p:spPr bwMode="auto">
          <a:xfrm>
            <a:off x="330130" y="1389345"/>
            <a:ext cx="5525610" cy="5016758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Os dados de </a:t>
            </a:r>
            <a:r>
              <a:rPr lang="pt-BR" sz="1600" b="1" i="1">
                <a:solidFill>
                  <a:schemeClr val="bg2">
                    <a:lumMod val="25000"/>
                  </a:schemeClr>
                </a:solidFill>
              </a:rPr>
              <a:t>Sell Out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da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Farmarcas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no estado ou região de atuação é uma estratégia essencial para engajar os associados e fortalecer a visão coletiva. Eis as principais razões para isso: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Compreensão do Posicionamento Regional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Mostrar os dados regionais de Sell Out ajuda o associado a entender sua posição no mercado local e como ele está contribuindo para o desempenho do grupo. Ele consegue visualizar se está acima, na média ou abaixo do desempenho esperado na região.</a:t>
            </a:r>
            <a:endParaRPr/>
          </a:p>
          <a:p>
            <a:pPr marL="342900" indent="-342900">
              <a:buAutoNum type="arabicPeriod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 Fortalecimento do Sentimento de Pertencimento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Ao entender como o grupo está posicionado no estado ou região, o associado percebe o valor de fazer parte de um coletivo forte e estratégico. Isso aumenta o alinhamento e o compromisso com as iniciativas da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Farmarcas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como campanhas e treinamentos.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Identificação de Oportunidades Locais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Com base nos dados, o associado pode identificar tendências específicas e</a:t>
            </a:r>
            <a:endParaRPr/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6198708" y="1389345"/>
            <a:ext cx="5663162" cy="5016758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ajustar o mix de produtos, promoções ou estratégias de marketing para atender melhor à demanda local.</a:t>
            </a: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Tomada de Decisões Baseada em Dados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 </a:t>
            </a:r>
            <a:r>
              <a:rPr lang="pt-BR" sz="1600" i="1">
                <a:solidFill>
                  <a:schemeClr val="bg2">
                    <a:lumMod val="25000"/>
                  </a:schemeClr>
                </a:solidFill>
              </a:rPr>
              <a:t>Sell Out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regional é um indicador prático e tangível que orienta decisões como aumento de estoques, diversificação de categorias e investimentos em comunicação local.</a:t>
            </a:r>
            <a:endParaRPr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Comparativo com Outras Regiões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Além de focar no mercado local, o associado também pode se inspirar em boas práticas de outras regiões com bom desempenho, adaptando-as ao contexto local.</a:t>
            </a:r>
            <a:endParaRPr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Planejamento Estratégico Personalizado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Ter acesso a dados detalhados permite que o associado faça um planejamento mais direcionado, alinhado com as metas da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Farmarcas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e as necessidades específicas do seu mercado.</a:t>
            </a:r>
            <a:endParaRPr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 marL="342900" indent="-342900">
              <a:buFont typeface="+mj-lt"/>
              <a:buAutoNum type="arabicPeriod" startAt="4"/>
              <a:defRPr/>
            </a:pPr>
            <a:endParaRPr lang="pt-BR" sz="1600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6096000" y="244190"/>
            <a:ext cx="550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 i="1"/>
              <a:t>Sell Out </a:t>
            </a:r>
            <a:r>
              <a:rPr lang="pt-BR" sz="2000" b="1"/>
              <a:t>Farmarcas</a:t>
            </a:r>
            <a:r>
              <a:rPr lang="pt-BR" sz="2000" b="1"/>
              <a:t> no estado ou região de atuação</a:t>
            </a:r>
            <a:endParaRPr/>
          </a:p>
        </p:txBody>
      </p:sp>
      <p:sp>
        <p:nvSpPr>
          <p:cNvPr id="6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2" name="Retângulo 11"/>
          <p:cNvSpPr/>
          <p:nvPr/>
        </p:nvSpPr>
        <p:spPr bwMode="auto">
          <a:xfrm>
            <a:off x="310508" y="1389345"/>
            <a:ext cx="5545232" cy="501675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3" name="Retângulo 12"/>
          <p:cNvSpPr/>
          <p:nvPr/>
        </p:nvSpPr>
        <p:spPr bwMode="auto">
          <a:xfrm>
            <a:off x="6198708" y="1389345"/>
            <a:ext cx="5682784" cy="501675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4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85240" y="51069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500" b="1">
                <a:solidFill>
                  <a:schemeClr val="lt1"/>
                </a:solidFill>
                <a:cs typeface="Rubik"/>
              </a:rPr>
              <a:t>Minas Gerais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2000" b="1">
                <a:cs typeface="Rubik"/>
              </a:rPr>
              <a:t>Farmarcas</a:t>
            </a:r>
            <a:endParaRPr sz="2000" b="1"/>
          </a:p>
        </p:txBody>
      </p:sp>
      <p:sp>
        <p:nvSpPr>
          <p:cNvPr id="4" name="CaixaDeTexto 3"/>
          <p:cNvSpPr txBox="1"/>
          <p:nvPr/>
        </p:nvSpPr>
        <p:spPr bwMode="auto">
          <a:xfrm>
            <a:off x="0" y="6582736"/>
            <a:ext cx="257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Plugpharma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Período</a:t>
            </a:r>
            <a:endParaRPr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571750" y="1493140"/>
            <a:ext cx="6958149" cy="3617996"/>
          </a:xfrm>
          <a:prstGeom prst="rect">
            <a:avLst/>
          </a:prstGeom>
        </p:spPr>
      </p:pic>
      <p:pic>
        <p:nvPicPr>
          <p:cNvPr id="5" name="Imagem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pic>
        <p:nvPicPr>
          <p:cNvPr id="6" name="Imagem 5">
            <a:hlinkClick r:id="rId6"/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285875" y="1227976"/>
            <a:ext cx="9434375" cy="595953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 bwMode="auto">
          <a:xfrm>
            <a:off x="6096000" y="244190"/>
            <a:ext cx="550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 i="1"/>
              <a:t>Sell Out </a:t>
            </a:r>
            <a:r>
              <a:rPr lang="pt-BR" sz="2000" b="1"/>
              <a:t>Farmarcas</a:t>
            </a:r>
            <a:r>
              <a:rPr lang="pt-BR" sz="2000" b="1"/>
              <a:t> no estado ou região de atuação</a:t>
            </a:r>
            <a:endParaRPr/>
          </a:p>
        </p:txBody>
      </p:sp>
      <p:sp>
        <p:nvSpPr>
          <p:cNvPr id="8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52034" y="156864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500" b="1">
                <a:solidFill>
                  <a:schemeClr val="lt1"/>
                </a:solidFill>
                <a:cs typeface="Rubik"/>
              </a:rPr>
              <a:t>Crescimento (Sell Out) </a:t>
            </a:r>
            <a:endParaRPr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0" y="6582736"/>
            <a:ext cx="257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Plugpharma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período</a:t>
            </a:r>
            <a:endParaRPr/>
          </a:p>
        </p:txBody>
      </p:sp>
      <p:grpSp>
        <p:nvGrpSpPr>
          <p:cNvPr id="9" name="Agrupar 8"/>
          <p:cNvGrpSpPr/>
          <p:nvPr/>
        </p:nvGrpSpPr>
        <p:grpSpPr bwMode="auto">
          <a:xfrm>
            <a:off x="488322" y="2818025"/>
            <a:ext cx="6161455" cy="1942377"/>
            <a:chOff x="2677454" y="1376121"/>
            <a:chExt cx="6841741" cy="2156835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2682107" y="2974371"/>
              <a:ext cx="6837088" cy="558585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677454" y="1376121"/>
              <a:ext cx="6837088" cy="578734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2677454" y="1922644"/>
              <a:ext cx="6837087" cy="505204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2677454" y="2416110"/>
              <a:ext cx="6837087" cy="561337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16" name="CaixaDeTexto 15"/>
          <p:cNvSpPr txBox="1"/>
          <p:nvPr/>
        </p:nvSpPr>
        <p:spPr bwMode="auto">
          <a:xfrm>
            <a:off x="428139" y="2189010"/>
            <a:ext cx="6217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400">
                <a:latin typeface="Rubik"/>
                <a:cs typeface="Rubik"/>
              </a:rPr>
              <a:t>As informações abaixo são compostas por 10 lojas maduras do GE, e todas </a:t>
            </a:r>
            <a:r>
              <a:rPr lang="pt-BR" sz="1400">
                <a:latin typeface="Rubik"/>
                <a:cs typeface="Rubik"/>
              </a:rPr>
              <a:t>acima de 48 meses</a:t>
            </a:r>
            <a:r>
              <a:rPr lang="pt-BR" sz="1400">
                <a:latin typeface="Rubik"/>
                <a:cs typeface="Rubik"/>
              </a:rPr>
              <a:t>:</a:t>
            </a:r>
            <a:endParaRPr lang="pt-BR" sz="1600">
              <a:latin typeface="Rubik"/>
              <a:cs typeface="Rubik"/>
            </a:endParaRPr>
          </a:p>
        </p:txBody>
      </p:sp>
      <p:sp>
        <p:nvSpPr>
          <p:cNvPr id="3" name="Retângulo 2"/>
          <p:cNvSpPr/>
          <p:nvPr/>
        </p:nvSpPr>
        <p:spPr bwMode="auto">
          <a:xfrm>
            <a:off x="310508" y="1986034"/>
            <a:ext cx="6559524" cy="3031134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" name="Retângulo 3"/>
          <p:cNvSpPr/>
          <p:nvPr/>
        </p:nvSpPr>
        <p:spPr bwMode="auto">
          <a:xfrm>
            <a:off x="7047846" y="1970232"/>
            <a:ext cx="4833646" cy="30469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" name="CaixaDeTexto 16"/>
          <p:cNvSpPr txBox="1"/>
          <p:nvPr/>
        </p:nvSpPr>
        <p:spPr bwMode="auto">
          <a:xfrm>
            <a:off x="7144858" y="2288435"/>
            <a:ext cx="4736634" cy="29323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914217">
              <a:lnSpc>
                <a:spcPct val="120000"/>
              </a:lnSpc>
              <a:defRPr/>
            </a:pPr>
            <a:r>
              <a:rPr lang="pt-BR" sz="2000" b="1">
                <a:latin typeface="Rubik"/>
                <a:cs typeface="Rubik"/>
              </a:rPr>
              <a:t>Crescimento mercado Farma (MAT)</a:t>
            </a:r>
            <a:endParaRPr/>
          </a:p>
          <a:p>
            <a:pPr lvl="0" algn="ctr" defTabSz="914217">
              <a:lnSpc>
                <a:spcPct val="120000"/>
              </a:lnSpc>
              <a:defRPr/>
            </a:pPr>
            <a:endParaRPr lang="pt-BR" sz="2000" b="1">
              <a:latin typeface="Rubik"/>
              <a:cs typeface="Rubik"/>
            </a:endParaRPr>
          </a:p>
          <a:p>
            <a:pPr lvl="0" algn="ctr" defTabSz="914217">
              <a:lnSpc>
                <a:spcPct val="120000"/>
              </a:lnSpc>
              <a:defRPr/>
            </a:pPr>
            <a:r>
              <a:rPr lang="pt-BR" sz="2400" b="1">
                <a:solidFill>
                  <a:srgbClr val="FF5510"/>
                </a:solidFill>
                <a:latin typeface="Rubik"/>
                <a:cs typeface="Rubik"/>
              </a:rPr>
              <a:t>Brasil: 9,07%</a:t>
            </a:r>
            <a:endParaRPr/>
          </a:p>
          <a:p>
            <a:pPr lvl="0" algn="ctr" defTabSz="914217">
              <a:lnSpc>
                <a:spcPct val="120000"/>
              </a:lnSpc>
              <a:defRPr/>
            </a:pPr>
            <a:r>
              <a:rPr lang="pt-BR" sz="2400" b="1">
                <a:solidFill>
                  <a:srgbClr val="FF5510"/>
                </a:solidFill>
                <a:latin typeface="Rubik"/>
                <a:cs typeface="Rubik"/>
              </a:rPr>
              <a:t>Sudeste: 9,51%</a:t>
            </a:r>
            <a:endParaRPr/>
          </a:p>
          <a:p>
            <a:pPr lvl="0" algn="ctr" defTabSz="914217">
              <a:lnSpc>
                <a:spcPct val="120000"/>
              </a:lnSpc>
              <a:defRPr/>
            </a:pPr>
            <a:r>
              <a:rPr lang="pt-BR" sz="2400" b="1">
                <a:solidFill>
                  <a:srgbClr val="FF5510"/>
                </a:solidFill>
                <a:latin typeface="Rubik"/>
                <a:cs typeface="Rubik"/>
              </a:rPr>
              <a:t>MG: 11,64 %</a:t>
            </a:r>
            <a:endParaRPr/>
          </a:p>
          <a:p>
            <a:pPr lvl="0" algn="ctr" defTabSz="914217">
              <a:lnSpc>
                <a:spcPct val="120000"/>
              </a:lnSpc>
              <a:defRPr/>
            </a:pPr>
            <a:endParaRPr lang="pt-BR" sz="2000" b="1">
              <a:solidFill>
                <a:srgbClr val="FF5510"/>
              </a:solidFill>
              <a:latin typeface="Rubik"/>
              <a:cs typeface="Rubik"/>
            </a:endParaRPr>
          </a:p>
          <a:p>
            <a:pPr lvl="0" algn="ctr" defTabSz="914217">
              <a:lnSpc>
                <a:spcPct val="120000"/>
              </a:lnSpc>
              <a:defRPr/>
            </a:pPr>
            <a:endParaRPr lang="pt-BR" sz="2400" b="1">
              <a:solidFill>
                <a:srgbClr val="FF5510"/>
              </a:solidFill>
              <a:latin typeface="Rubik"/>
              <a:cs typeface="Rubik"/>
            </a:endParaRPr>
          </a:p>
        </p:txBody>
      </p:sp>
      <p:sp>
        <p:nvSpPr>
          <p:cNvPr id="19" name="CaixaDeTexto 18"/>
          <p:cNvSpPr txBox="1"/>
          <p:nvPr/>
        </p:nvSpPr>
        <p:spPr bwMode="auto">
          <a:xfrm>
            <a:off x="9074111" y="4629597"/>
            <a:ext cx="15584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IQVIA</a:t>
            </a:r>
            <a:endParaRPr/>
          </a:p>
        </p:txBody>
      </p:sp>
      <p:pic>
        <p:nvPicPr>
          <p:cNvPr id="2" name="Imagem 6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 bwMode="auto">
          <a:xfrm>
            <a:off x="6096000" y="244190"/>
            <a:ext cx="550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Sell Out 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Farmarcas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 no estado ou região de atuação</a:t>
            </a:r>
            <a:endParaRPr/>
          </a:p>
        </p:txBody>
      </p:sp>
      <p:sp>
        <p:nvSpPr>
          <p:cNvPr id="7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 bwMode="auto">
          <a:xfrm>
            <a:off x="7047846" y="1709497"/>
            <a:ext cx="4833646" cy="39629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 bwMode="auto">
          <a:xfrm>
            <a:off x="310508" y="1709497"/>
            <a:ext cx="7053338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pt-BR" sz="2000">
                <a:cs typeface="Arial"/>
              </a:rPr>
              <a:t>Faturamento médio lojas Farmarcas -  MG: </a:t>
            </a:r>
            <a:r>
              <a:rPr lang="pt-BR" sz="2000">
                <a:solidFill>
                  <a:srgbClr val="FF5510"/>
                </a:solidFill>
                <a:cs typeface="Arial"/>
              </a:rPr>
              <a:t>R$ 348.586,40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pt-BR" sz="2000">
                <a:cs typeface="Arial"/>
              </a:rPr>
              <a:t>Resultado Liquido lojas Farmarcas - MG : </a:t>
            </a:r>
            <a:r>
              <a:rPr lang="pt-BR" sz="2000">
                <a:solidFill>
                  <a:srgbClr val="FF5510"/>
                </a:solidFill>
                <a:cs typeface="Arial"/>
              </a:rPr>
              <a:t>10,6%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pt-BR" sz="2000">
                <a:cs typeface="Arial"/>
              </a:rPr>
              <a:t>Desconto médio lojas Farmarcas - MG: </a:t>
            </a:r>
            <a:r>
              <a:rPr lang="pt-BR" sz="2000">
                <a:solidFill>
                  <a:srgbClr val="FF5510"/>
                </a:solidFill>
                <a:cs typeface="Arial"/>
              </a:rPr>
              <a:t>42,1%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pt-BR" sz="2000">
                <a:cs typeface="Arial"/>
              </a:rPr>
              <a:t>CMV lojas Farmarcas - MG : </a:t>
            </a:r>
            <a:r>
              <a:rPr lang="pt-BR" sz="2000">
                <a:solidFill>
                  <a:srgbClr val="FF5510"/>
                </a:solidFill>
                <a:cs typeface="Arial"/>
              </a:rPr>
              <a:t>68,8%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pt-BR" sz="2000">
                <a:cs typeface="Arial"/>
              </a:rPr>
              <a:t>Despesas Fixas lojas Farmarcas - MG: </a:t>
            </a:r>
            <a:r>
              <a:rPr lang="pt-BR" sz="2000">
                <a:solidFill>
                  <a:srgbClr val="FF5510"/>
                </a:solidFill>
                <a:cs typeface="Arial"/>
              </a:rPr>
              <a:t>17,3%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pt-BR" sz="2000">
                <a:cs typeface="Arial"/>
              </a:rPr>
              <a:t>Resultado Final lojas Farmarcas - MG: </a:t>
            </a:r>
            <a:r>
              <a:rPr lang="pt-BR" sz="2000">
                <a:solidFill>
                  <a:srgbClr val="FF5510"/>
                </a:solidFill>
                <a:cs typeface="Arial"/>
              </a:rPr>
              <a:t>6,5%</a:t>
            </a:r>
            <a:endParaRPr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496901" y="2117788"/>
            <a:ext cx="3037252" cy="3343243"/>
          </a:xfrm>
          <a:prstGeom prst="rect">
            <a:avLst/>
          </a:prstGeom>
        </p:spPr>
      </p:pic>
      <p:grpSp>
        <p:nvGrpSpPr>
          <p:cNvPr id="1027" name="Agrupar 1026"/>
          <p:cNvGrpSpPr/>
          <p:nvPr/>
        </p:nvGrpSpPr>
        <p:grpSpPr bwMode="auto">
          <a:xfrm>
            <a:off x="406145" y="4687509"/>
            <a:ext cx="5689855" cy="868207"/>
            <a:chOff x="1077229" y="4992203"/>
            <a:chExt cx="5689855" cy="868207"/>
          </a:xfrm>
        </p:grpSpPr>
        <p:sp>
          <p:nvSpPr>
            <p:cNvPr id="10" name="CaixaDeTexto 9"/>
            <p:cNvSpPr txBox="1"/>
            <p:nvPr/>
          </p:nvSpPr>
          <p:spPr bwMode="auto">
            <a:xfrm>
              <a:off x="1091223" y="5582839"/>
              <a:ext cx="134712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147</a:t>
              </a:r>
              <a:endParaRPr/>
            </a:p>
          </p:txBody>
        </p:sp>
        <p:sp>
          <p:nvSpPr>
            <p:cNvPr id="13" name="CaixaDeTexto 12"/>
            <p:cNvSpPr txBox="1"/>
            <p:nvPr/>
          </p:nvSpPr>
          <p:spPr bwMode="auto">
            <a:xfrm>
              <a:off x="5399002" y="5582839"/>
              <a:ext cx="136808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101</a:t>
              </a:r>
              <a:endParaRPr/>
            </a:p>
          </p:txBody>
        </p:sp>
        <p:sp>
          <p:nvSpPr>
            <p:cNvPr id="23" name="CaixaDeTexto 22"/>
            <p:cNvSpPr txBox="1"/>
            <p:nvPr/>
          </p:nvSpPr>
          <p:spPr bwMode="auto">
            <a:xfrm>
              <a:off x="2507668" y="5583411"/>
              <a:ext cx="137279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15</a:t>
              </a:r>
              <a:endParaRPr/>
            </a:p>
          </p:txBody>
        </p:sp>
        <p:sp>
          <p:nvSpPr>
            <p:cNvPr id="8" name="CaixaDeTexto 7"/>
            <p:cNvSpPr txBox="1"/>
            <p:nvPr/>
          </p:nvSpPr>
          <p:spPr bwMode="auto">
            <a:xfrm>
              <a:off x="3956890" y="5582839"/>
              <a:ext cx="13656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01</a:t>
              </a:r>
              <a:endParaRPr/>
            </a:p>
          </p:txBody>
        </p:sp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5391892" y="4992203"/>
              <a:ext cx="1372790" cy="592600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6"/>
            <a:srcRect l="0" t="8526" r="0" b="4540"/>
            <a:stretch/>
          </p:blipFill>
          <p:spPr bwMode="auto">
            <a:xfrm>
              <a:off x="3949779" y="4994739"/>
              <a:ext cx="1372790" cy="587528"/>
            </a:xfrm>
            <a:prstGeom prst="rect">
              <a:avLst/>
            </a:prstGeom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2507668" y="4992203"/>
              <a:ext cx="1372790" cy="592600"/>
            </a:xfrm>
            <a:prstGeom prst="rect">
              <a:avLst/>
            </a:prstGeom>
          </p:spPr>
        </p:pic>
        <p:pic>
          <p:nvPicPr>
            <p:cNvPr id="26" name="Imagem 25"/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1077229" y="4992203"/>
              <a:ext cx="1361117" cy="592600"/>
            </a:xfrm>
            <a:prstGeom prst="rect">
              <a:avLst/>
            </a:prstGeom>
          </p:spPr>
        </p:pic>
      </p:grpSp>
      <p:grpSp>
        <p:nvGrpSpPr>
          <p:cNvPr id="31" name="Agrupar 30"/>
          <p:cNvGrpSpPr/>
          <p:nvPr/>
        </p:nvGrpSpPr>
        <p:grpSpPr bwMode="auto">
          <a:xfrm>
            <a:off x="10746083" y="4381270"/>
            <a:ext cx="824782" cy="216000"/>
            <a:chOff x="6385183" y="1297655"/>
            <a:chExt cx="1576433" cy="550131"/>
          </a:xfrm>
        </p:grpSpPr>
        <p:sp>
          <p:nvSpPr>
            <p:cNvPr id="27" name="Retângulo 26"/>
            <p:cNvSpPr/>
            <p:nvPr/>
          </p:nvSpPr>
          <p:spPr bwMode="auto">
            <a:xfrm>
              <a:off x="6385183" y="1297655"/>
              <a:ext cx="1576433" cy="550131"/>
            </a:xfrm>
            <a:prstGeom prst="rect">
              <a:avLst/>
            </a:prstGeom>
            <a:solidFill>
              <a:srgbClr val="1E95FB"/>
            </a:solidFill>
            <a:ln>
              <a:solidFill>
                <a:srgbClr val="1E95F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9"/>
            <a:stretch/>
          </p:blipFill>
          <p:spPr bwMode="auto">
            <a:xfrm>
              <a:off x="6436349" y="1358191"/>
              <a:ext cx="1435170" cy="443632"/>
            </a:xfrm>
            <a:prstGeom prst="rect">
              <a:avLst/>
            </a:prstGeom>
            <a:noFill/>
          </p:spPr>
        </p:pic>
      </p:grpSp>
      <p:pic>
        <p:nvPicPr>
          <p:cNvPr id="35" name="Imagem 34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0878896" y="2945550"/>
            <a:ext cx="698022" cy="252000"/>
          </a:xfrm>
          <a:prstGeom prst="rect">
            <a:avLst/>
          </a:prstGeom>
          <a:ln>
            <a:solidFill>
              <a:srgbClr val="FF5510"/>
            </a:solidFill>
          </a:ln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0878896" y="2613620"/>
            <a:ext cx="692962" cy="216000"/>
          </a:xfrm>
          <a:prstGeom prst="rect">
            <a:avLst/>
          </a:prstGeom>
          <a:ln>
            <a:solidFill>
              <a:srgbClr val="FF5510"/>
            </a:solidFill>
          </a:ln>
        </p:spPr>
      </p:pic>
      <p:pic>
        <p:nvPicPr>
          <p:cNvPr id="1028" name="Picture 4" descr="Drogaria Minas-Brasil | Farmácia Online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10737492" y="3681410"/>
            <a:ext cx="835578" cy="216000"/>
          </a:xfrm>
          <a:prstGeom prst="rect">
            <a:avLst/>
          </a:prstGeom>
          <a:noFill/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10907177" y="4013340"/>
            <a:ext cx="672001" cy="252000"/>
          </a:xfrm>
          <a:prstGeom prst="rect">
            <a:avLst/>
          </a:prstGeom>
        </p:spPr>
      </p:pic>
      <p:pic>
        <p:nvPicPr>
          <p:cNvPr id="41" name="Imagem 40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10776563" y="5106976"/>
            <a:ext cx="598056" cy="252000"/>
          </a:xfrm>
          <a:prstGeom prst="rect">
            <a:avLst/>
          </a:prstGeom>
        </p:spPr>
      </p:pic>
      <p:pic>
        <p:nvPicPr>
          <p:cNvPr id="43" name="Imagem 42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10709213" y="4713202"/>
            <a:ext cx="860553" cy="252000"/>
          </a:xfrm>
          <a:prstGeom prst="rect">
            <a:avLst/>
          </a:prstGeom>
        </p:spPr>
      </p:pic>
      <p:cxnSp>
        <p:nvCxnSpPr>
          <p:cNvPr id="47" name="Conector de Seta Reta 46"/>
          <p:cNvCxnSpPr>
            <a:cxnSpLocks/>
            <a:endCxn id="34" idx="1"/>
          </p:cNvCxnSpPr>
          <p:nvPr/>
        </p:nvCxnSpPr>
        <p:spPr bwMode="auto">
          <a:xfrm flipV="1">
            <a:off x="9774020" y="2721620"/>
            <a:ext cx="1104876" cy="141772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/>
          <p:cNvCxnSpPr>
            <a:cxnSpLocks/>
            <a:endCxn id="35" idx="1"/>
          </p:cNvCxnSpPr>
          <p:nvPr/>
        </p:nvCxnSpPr>
        <p:spPr bwMode="auto">
          <a:xfrm flipV="1">
            <a:off x="9784204" y="3071550"/>
            <a:ext cx="1094692" cy="106779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/>
          <p:cNvCxnSpPr>
            <a:cxnSpLocks/>
            <a:endCxn id="5" idx="1"/>
          </p:cNvCxnSpPr>
          <p:nvPr/>
        </p:nvCxnSpPr>
        <p:spPr bwMode="auto">
          <a:xfrm flipV="1">
            <a:off x="9820485" y="3453160"/>
            <a:ext cx="1042141" cy="688802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>
            <a:cxnSpLocks/>
            <a:endCxn id="1028" idx="1"/>
          </p:cNvCxnSpPr>
          <p:nvPr/>
        </p:nvCxnSpPr>
        <p:spPr bwMode="auto">
          <a:xfrm flipV="1">
            <a:off x="9869518" y="3789410"/>
            <a:ext cx="867974" cy="344686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de Seta Reta 54"/>
          <p:cNvCxnSpPr>
            <a:cxnSpLocks/>
            <a:endCxn id="39" idx="1"/>
          </p:cNvCxnSpPr>
          <p:nvPr/>
        </p:nvCxnSpPr>
        <p:spPr bwMode="auto">
          <a:xfrm>
            <a:off x="10049387" y="4127850"/>
            <a:ext cx="857790" cy="1149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/>
          <p:cNvCxnSpPr>
            <a:cxnSpLocks/>
            <a:endCxn id="1026" idx="1"/>
          </p:cNvCxnSpPr>
          <p:nvPr/>
        </p:nvCxnSpPr>
        <p:spPr bwMode="auto">
          <a:xfrm>
            <a:off x="9869439" y="4139340"/>
            <a:ext cx="903414" cy="35279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>
            <a:cxnSpLocks/>
            <a:endCxn id="43" idx="1"/>
          </p:cNvCxnSpPr>
          <p:nvPr/>
        </p:nvCxnSpPr>
        <p:spPr bwMode="auto">
          <a:xfrm>
            <a:off x="9851423" y="4140083"/>
            <a:ext cx="857790" cy="699119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 bwMode="auto">
          <a:xfrm>
            <a:off x="7433168" y="1841342"/>
            <a:ext cx="3718300" cy="27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cs typeface="Rubik"/>
              </a:rPr>
              <a:t>Principais Concorrentes – Relevância</a:t>
            </a:r>
            <a:endParaRPr lang="pt-BR" sz="1600" b="0" i="0" u="none" strike="noStrike" cap="none" spc="0">
              <a:ln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18" name="Google Shape;132;g1dd831cafe8_0_0"/>
          <p:cNvSpPr txBox="1"/>
          <p:nvPr/>
        </p:nvSpPr>
        <p:spPr bwMode="auto">
          <a:xfrm>
            <a:off x="1090040" y="51068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500" b="1">
                <a:solidFill>
                  <a:schemeClr val="lt1"/>
                </a:solidFill>
                <a:cs typeface="Rubik"/>
              </a:rPr>
              <a:t>Minas Gerais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2000" b="1">
                <a:cs typeface="Rubik"/>
              </a:rPr>
              <a:t>Farmarcas</a:t>
            </a:r>
            <a:endParaRPr sz="2000" b="1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16"/>
          <a:stretch/>
        </p:blipFill>
        <p:spPr bwMode="auto">
          <a:xfrm>
            <a:off x="10862626" y="3333557"/>
            <a:ext cx="714292" cy="239205"/>
          </a:xfrm>
          <a:prstGeom prst="rect">
            <a:avLst/>
          </a:prstGeom>
          <a:ln>
            <a:solidFill>
              <a:srgbClr val="FF5510"/>
            </a:solidFill>
          </a:ln>
        </p:spPr>
      </p:pic>
      <p:cxnSp>
        <p:nvCxnSpPr>
          <p:cNvPr id="11" name="Conector de Seta Reta 10"/>
          <p:cNvCxnSpPr>
            <a:cxnSpLocks/>
          </p:cNvCxnSpPr>
          <p:nvPr/>
        </p:nvCxnSpPr>
        <p:spPr bwMode="auto">
          <a:xfrm>
            <a:off x="9850283" y="4140069"/>
            <a:ext cx="830649" cy="976716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 bwMode="auto">
          <a:xfrm>
            <a:off x="0" y="6582736"/>
            <a:ext cx="257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PAI – Período</a:t>
            </a:r>
            <a:endParaRPr/>
          </a:p>
        </p:txBody>
      </p:sp>
      <p:sp>
        <p:nvSpPr>
          <p:cNvPr id="19" name="CaixaDeTexto 18"/>
          <p:cNvSpPr txBox="1"/>
          <p:nvPr/>
        </p:nvSpPr>
        <p:spPr bwMode="auto">
          <a:xfrm>
            <a:off x="1667023" y="5672462"/>
            <a:ext cx="3596274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200" i="1" u="sng">
                <a:latin typeface="Rubik"/>
                <a:cs typeface="Rubik"/>
              </a:rPr>
              <a:t>Total de </a:t>
            </a:r>
            <a:r>
              <a:rPr lang="pt-BR" sz="1200" b="1" i="1" u="sng">
                <a:latin typeface="Rubik"/>
                <a:cs typeface="Rubik"/>
              </a:rPr>
              <a:t>264</a:t>
            </a:r>
            <a:r>
              <a:rPr lang="pt-BR" sz="1200" i="1" u="sng">
                <a:latin typeface="Rubik"/>
                <a:cs typeface="Rubik"/>
              </a:rPr>
              <a:t> lojas no estado de Minas Gerais</a:t>
            </a:r>
            <a:endParaRPr/>
          </a:p>
        </p:txBody>
      </p:sp>
      <p:pic>
        <p:nvPicPr>
          <p:cNvPr id="3" name="Imagem 6"/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 bwMode="auto">
          <a:xfrm>
            <a:off x="6096000" y="244190"/>
            <a:ext cx="550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Sell Out 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Farmarcas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 no estado ou região de atuação</a:t>
            </a:r>
            <a:endParaRPr/>
          </a:p>
        </p:txBody>
      </p:sp>
      <p:sp>
        <p:nvSpPr>
          <p:cNvPr id="6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4" name="CaixaDeTexto 3"/>
          <p:cNvSpPr txBox="1"/>
          <p:nvPr/>
        </p:nvSpPr>
        <p:spPr bwMode="auto">
          <a:xfrm>
            <a:off x="338274" y="1389345"/>
            <a:ext cx="5457306" cy="5016758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Analisar os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dados de crescimento de Sell Out do G.E. (Grupo Estratégico)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incluindo indicadores como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MAT (Moving Annual Total)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YTD (Year-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To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-Date)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TRI (Trimestre)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e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Mês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é crucial para o planejamento estratégico de uma loja por diversas razões: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Avaliação de Desempenho Histórico : MAT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e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YTD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ajudam a compreender o desempenho da loja ao longo de períodos mais amplos, indicando se há crescimento consistente ou sazonalidade nos resultados. Esses indicadores mostram como a loja tem evoluído em relação às metas e ajudam a identificar padrões de comportamento.</a:t>
            </a:r>
            <a:endParaRPr/>
          </a:p>
          <a:p>
            <a:pPr marL="342900" indent="-342900">
              <a:buAutoNum type="arabicPeriod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Monitoramento de Tendências Recentes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Os dados trimestrais (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TRI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) e mensais (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MÊS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) permitem acompanhar tendências mais curtas e imediatas, facilitando ajustes táticos rápidos. Essa análise é essencial para entender flutuações na demanda, impactos de promoções ou mudanças no mercado local.</a:t>
            </a:r>
            <a:endParaRPr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6198708" y="1396166"/>
            <a:ext cx="5550265" cy="5016758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3. Identificação de Oportunidades e Gaps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Comparar o crescimento da loja com o G.E. ajuda a identificar onde estão as lacunas de performance. Por exemplo: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 loja cresce menos que o grupo? Isso pode indicar necessidade de ações específicas.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Cresce mais que o G.E.? É uma oportunidade para expandir práticas bem-sucedidas.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6. Direcionamento Personalizado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Cada loja tem particularidades, e os indicadores de Sell Out permitem personalizar as ações de acordo com o cenário real de cada unidade.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7. Alinhamento com o Grupo Estratégico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Comparar a loja com o desempenho do G.E. (MAT e YTD) permite entender o impacto da unidade no contexto do grupo, ajudando na integração e no fortalecimento da visão coletiva.</a:t>
            </a:r>
            <a:endParaRPr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</p:txBody>
      </p:sp>
      <p:pic>
        <p:nvPicPr>
          <p:cNvPr id="3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 bwMode="auto">
          <a:xfrm>
            <a:off x="6096000" y="244190"/>
            <a:ext cx="550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Dados de crescimento 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sell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 out 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do G.E (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MAT, YTD, TRI e MÊS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)</a:t>
            </a:r>
            <a:endParaRPr/>
          </a:p>
        </p:txBody>
      </p:sp>
      <p:sp>
        <p:nvSpPr>
          <p:cNvPr id="7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2" name="Retângulo 11"/>
          <p:cNvSpPr/>
          <p:nvPr/>
        </p:nvSpPr>
        <p:spPr bwMode="auto">
          <a:xfrm>
            <a:off x="310508" y="1396166"/>
            <a:ext cx="5485072" cy="501675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3" name="Retângulo 12"/>
          <p:cNvSpPr/>
          <p:nvPr/>
        </p:nvSpPr>
        <p:spPr bwMode="auto">
          <a:xfrm>
            <a:off x="6218424" y="1396166"/>
            <a:ext cx="5545232" cy="501675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Mercado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pic>
        <p:nvPicPr>
          <p:cNvPr id="6" name="Imagem 5" descr="Interface gráfica do usuário, Texto, Aplicativo&#10;&#10;Descrição gerada automaticamente"/>
          <p:cNvPicPr>
            <a:picLocks noChangeAspect="1"/>
          </p:cNvPicPr>
          <p:nvPr/>
        </p:nvPicPr>
        <p:blipFill>
          <a:blip r:embed="rId4"/>
          <a:srcRect l="0" t="0" r="0" b="5905"/>
          <a:stretch/>
        </p:blipFill>
        <p:spPr bwMode="auto">
          <a:xfrm>
            <a:off x="2422311" y="1557992"/>
            <a:ext cx="6866858" cy="375155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 bwMode="auto">
          <a:xfrm>
            <a:off x="0" y="6582736"/>
            <a:ext cx="257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Plugpharma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Período</a:t>
            </a:r>
            <a:endParaRPr/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6096000" y="244190"/>
            <a:ext cx="550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Dados de crescimento 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sell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 out 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do G.E (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MAT, YTD, TRI e MÊS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)</a:t>
            </a:r>
            <a:endParaRPr/>
          </a:p>
        </p:txBody>
      </p:sp>
      <p:sp>
        <p:nvSpPr>
          <p:cNvPr id="4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5" name="Imagem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pic>
        <p:nvPicPr>
          <p:cNvPr id="9" name="Imagem 8">
            <a:hlinkClick r:id="rId6"/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261624" y="1289500"/>
            <a:ext cx="9188232" cy="5900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1090040" y="51068"/>
            <a:ext cx="4177699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500" b="1">
                <a:solidFill>
                  <a:schemeClr val="lt1"/>
                </a:solidFill>
                <a:cs typeface="Rubik"/>
              </a:rPr>
              <a:t>Crescimento (Sell Out) 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2000" b="1">
                <a:cs typeface="Rubik"/>
              </a:rPr>
              <a:t>GE – Exemplo</a:t>
            </a:r>
            <a:endParaRPr sz="20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0" y="6582736"/>
            <a:ext cx="257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Plugpharma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Ref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09/2024</a:t>
            </a:r>
            <a:endParaRPr/>
          </a:p>
        </p:txBody>
      </p:sp>
      <p:graphicFrame>
        <p:nvGraphicFramePr>
          <p:cNvPr id="6" name="Objeto 5"/>
          <p:cNvGraphicFramePr>
            <a:graphicFrameLocks xmlns:a="http://schemas.openxmlformats.org/drawingml/2006/main" noChangeAspect="1"/>
          </p:cNvGraphicFramePr>
          <p:nvPr/>
        </p:nvGraphicFramePr>
        <p:xfrm>
          <a:off x="286168" y="1380089"/>
          <a:ext cx="11359765" cy="2655887"/>
        </p:xfrm>
        <a:graphic>
          <a:graphicData uri="http://schemas.openxmlformats.org/presentationml/2006/ole">
            <p:oleObj name="oleObj" r:id="rId5" imgW="10483850" imgH="2450465" progId="Excel.Sheet.12">
              <p:embed/>
              <p:pic>
                <p:nvPicPr>
                  <p:cNvPr id="6" name="Objeto 5"/>
                  <p:cNvPicPr/>
                  <p:nvPr/>
                </p:nvPicPr>
                <p:blipFill>
                  <a:blip r:embed="rId4"/>
                  <a:stretch/>
                </p:blipFill>
                <p:spPr bwMode="auto">
                  <a:xfrm>
                    <a:off x="286168" y="1380089"/>
                    <a:ext cx="11359765" cy="26558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4" name="Retângulo 13"/>
          <p:cNvSpPr/>
          <p:nvPr/>
        </p:nvSpPr>
        <p:spPr bwMode="auto">
          <a:xfrm>
            <a:off x="3344779" y="4310506"/>
            <a:ext cx="5173580" cy="21175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grpSp>
        <p:nvGrpSpPr>
          <p:cNvPr id="2" name="Agrupar 1"/>
          <p:cNvGrpSpPr/>
          <p:nvPr/>
        </p:nvGrpSpPr>
        <p:grpSpPr bwMode="auto">
          <a:xfrm>
            <a:off x="3561527" y="4463040"/>
            <a:ext cx="4740084" cy="1812490"/>
            <a:chOff x="2677454" y="1376121"/>
            <a:chExt cx="6841741" cy="2156835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2682107" y="2974371"/>
              <a:ext cx="6837088" cy="558585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2677454" y="1922644"/>
              <a:ext cx="6837087" cy="505204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2677454" y="2416110"/>
              <a:ext cx="6837087" cy="561337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9"/>
            <a:stretch/>
          </p:blipFill>
          <p:spPr bwMode="auto">
            <a:xfrm>
              <a:off x="2677454" y="1376121"/>
              <a:ext cx="6837088" cy="578734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15" name="Retângulo 14"/>
          <p:cNvSpPr/>
          <p:nvPr/>
        </p:nvSpPr>
        <p:spPr bwMode="auto">
          <a:xfrm>
            <a:off x="286168" y="1399849"/>
            <a:ext cx="11359765" cy="263612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CaixaDeTexto 10"/>
          <p:cNvSpPr txBox="1"/>
          <p:nvPr/>
        </p:nvSpPr>
        <p:spPr bwMode="auto">
          <a:xfrm>
            <a:off x="6096000" y="244190"/>
            <a:ext cx="550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Dados de crescimento 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sell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 out 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do G.E (</a:t>
            </a:r>
            <a:r>
              <a:rPr lang="pt-BR" sz="2000" b="1" i="1">
                <a:solidFill>
                  <a:schemeClr val="bg2">
                    <a:lumMod val="25000"/>
                  </a:schemeClr>
                </a:solidFill>
              </a:rPr>
              <a:t>MAT, YTD, TRI e MÊS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)</a:t>
            </a:r>
            <a:endParaRPr/>
          </a:p>
        </p:txBody>
      </p:sp>
      <p:sp>
        <p:nvSpPr>
          <p:cNvPr id="12" name="Elipse 27"/>
          <p:cNvSpPr/>
          <p:nvPr/>
        </p:nvSpPr>
        <p:spPr bwMode="auto">
          <a:xfrm>
            <a:off x="5855740" y="34161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3" name="Imagem 6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>
            <a:spLocks noGrp="1"/>
          </p:cNvSpPr>
          <p:nvPr>
            <p:ph type="title"/>
          </p:nvPr>
        </p:nvSpPr>
        <p:spPr bwMode="auto">
          <a:xfrm>
            <a:off x="5850201" y="1989900"/>
            <a:ext cx="6142500" cy="28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b="1"/>
              <a:t>Performance</a:t>
            </a:r>
            <a:endParaRPr sz="5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Performance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1529017" y="1779934"/>
            <a:ext cx="47921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Dados da(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s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) loja(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s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) UTC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Indicadores de Performance (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Carômetro</a:t>
            </a: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)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Digitalização (Cadastro, Qualidade e Efetividade do PEC)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Vendas e Gestão PBM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Vendas e Gestão Delivery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Captação de receituário e Gestão do Processo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7110091" y="1779934"/>
            <a:ext cx="44538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Gestão de Pessoas e Capacitação </a:t>
            </a:r>
            <a:endParaRPr/>
          </a:p>
          <a:p>
            <a:pPr>
              <a:defRPr/>
            </a:pPr>
            <a:endParaRPr lang="pt-BR" sz="2000" b="1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2000" b="1">
                <a:solidFill>
                  <a:schemeClr val="bg2">
                    <a:lumMod val="25000"/>
                  </a:schemeClr>
                </a:solidFill>
              </a:rPr>
              <a:t>Gestão de Compras (Genérico, Similar, Propagado e Não Medicamentos)</a:t>
            </a:r>
            <a:endParaRPr lang="pt-BR" sz="2000" b="1"/>
          </a:p>
          <a:p>
            <a:pPr>
              <a:defRPr/>
            </a:pPr>
            <a:endParaRPr lang="pt-BR" sz="2000" b="1"/>
          </a:p>
          <a:p>
            <a:pPr>
              <a:defRPr/>
            </a:pPr>
            <a:r>
              <a:rPr lang="pt-BR" sz="2000" b="1"/>
              <a:t>Trade Marketing</a:t>
            </a:r>
            <a:endParaRPr/>
          </a:p>
          <a:p>
            <a:pPr marL="342900" indent="-342900">
              <a:buFont typeface="+mj-lt"/>
              <a:buAutoNum type="arabicPeriod" startAt="9"/>
              <a:defRPr/>
            </a:pPr>
            <a:endParaRPr lang="pt-BR" sz="2000" b="1"/>
          </a:p>
          <a:p>
            <a:pPr>
              <a:defRPr/>
            </a:pPr>
            <a:r>
              <a:rPr lang="pt-BR" sz="2000" b="1"/>
              <a:t>Dermaclub</a:t>
            </a:r>
            <a:endParaRPr lang="pt-BR" sz="2000" b="1"/>
          </a:p>
          <a:p>
            <a:pPr marL="342900" indent="-342900">
              <a:buFont typeface="+mj-lt"/>
              <a:buAutoNum type="arabicPeriod" startAt="9"/>
              <a:defRPr/>
            </a:pPr>
            <a:endParaRPr lang="pt-BR" sz="2000" b="1"/>
          </a:p>
          <a:p>
            <a:pPr>
              <a:defRPr/>
            </a:pPr>
            <a:r>
              <a:rPr lang="pt-BR" sz="2000" b="1"/>
              <a:t>Inspire 360º</a:t>
            </a:r>
            <a:endParaRPr/>
          </a:p>
          <a:p>
            <a:pPr marL="342900" indent="-342900">
              <a:buFont typeface="+mj-lt"/>
              <a:buAutoNum type="arabicPeriod" startAt="9"/>
              <a:defRPr/>
            </a:pPr>
            <a:endParaRPr lang="pt-BR" sz="2000" b="1"/>
          </a:p>
          <a:p>
            <a:pPr marL="342900" indent="-342900">
              <a:buFont typeface="+mj-lt"/>
              <a:buAutoNum type="arabicPeriod" startAt="9"/>
              <a:defRPr/>
            </a:pPr>
            <a:endParaRPr lang="pt-BR" sz="2000" b="1"/>
          </a:p>
        </p:txBody>
      </p:sp>
      <p:cxnSp>
        <p:nvCxnSpPr>
          <p:cNvPr id="5" name="Conector Reto 4"/>
          <p:cNvCxnSpPr>
            <a:cxnSpLocks/>
          </p:cNvCxnSpPr>
          <p:nvPr/>
        </p:nvCxnSpPr>
        <p:spPr bwMode="auto">
          <a:xfrm>
            <a:off x="1386713" y="1368134"/>
            <a:ext cx="0" cy="4885677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e 27"/>
          <p:cNvSpPr/>
          <p:nvPr/>
        </p:nvSpPr>
        <p:spPr bwMode="auto">
          <a:xfrm>
            <a:off x="1284076" y="1860304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8" name="Elipse 27"/>
          <p:cNvSpPr/>
          <p:nvPr/>
        </p:nvSpPr>
        <p:spPr bwMode="auto">
          <a:xfrm>
            <a:off x="1284075" y="2522218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9" name="Elipse 27"/>
          <p:cNvSpPr/>
          <p:nvPr/>
        </p:nvSpPr>
        <p:spPr bwMode="auto">
          <a:xfrm>
            <a:off x="1284074" y="3090026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" name="Elipse 27"/>
          <p:cNvSpPr/>
          <p:nvPr/>
        </p:nvSpPr>
        <p:spPr bwMode="auto">
          <a:xfrm>
            <a:off x="1284073" y="4001473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" name="Elipse 27"/>
          <p:cNvSpPr/>
          <p:nvPr/>
        </p:nvSpPr>
        <p:spPr bwMode="auto">
          <a:xfrm>
            <a:off x="1284073" y="463639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4" name="Elipse 27"/>
          <p:cNvSpPr/>
          <p:nvPr/>
        </p:nvSpPr>
        <p:spPr bwMode="auto">
          <a:xfrm>
            <a:off x="1284072" y="5262295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25" name="Conector Reto 24"/>
          <p:cNvCxnSpPr>
            <a:cxnSpLocks/>
          </p:cNvCxnSpPr>
          <p:nvPr/>
        </p:nvCxnSpPr>
        <p:spPr bwMode="auto">
          <a:xfrm>
            <a:off x="6746838" y="1368134"/>
            <a:ext cx="0" cy="4885677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7"/>
          <p:cNvSpPr/>
          <p:nvPr/>
        </p:nvSpPr>
        <p:spPr bwMode="auto">
          <a:xfrm>
            <a:off x="6644201" y="1860304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7" name="Elipse 27"/>
          <p:cNvSpPr/>
          <p:nvPr/>
        </p:nvSpPr>
        <p:spPr bwMode="auto">
          <a:xfrm>
            <a:off x="6644201" y="2522217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8" name="Elipse 27"/>
          <p:cNvSpPr/>
          <p:nvPr/>
        </p:nvSpPr>
        <p:spPr bwMode="auto">
          <a:xfrm>
            <a:off x="6649350" y="3429000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0" name="Elipse 27"/>
          <p:cNvSpPr/>
          <p:nvPr/>
        </p:nvSpPr>
        <p:spPr bwMode="auto">
          <a:xfrm>
            <a:off x="6641576" y="4027874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1" name="Elipse 27"/>
          <p:cNvSpPr/>
          <p:nvPr/>
        </p:nvSpPr>
        <p:spPr bwMode="auto">
          <a:xfrm>
            <a:off x="6641575" y="4639181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2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Performance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310508" y="1109897"/>
            <a:ext cx="5741902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No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planejamento estratégico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analisar todos os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processos e projetos de gestão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é fundamental para garantir a 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excelência no ponto de venda (PDV)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e impulsionar os resultados da loja. Vamos entender a importância de cada item mencionado: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Dados da(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s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) loja(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s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) - Fonte UTC : </a:t>
            </a:r>
            <a:endParaRPr/>
          </a:p>
          <a:p>
            <a:pPr marL="342900" indent="-342900">
              <a:buAutoNum type="arabicPeriod"/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analisar: 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Os dados fornecidos pela UTC oferecem uma visão clara do desempenho da loja no mercado. Permite entender padrões de consumo, comportamento dos clientes e identificar oportunidades de melhoria. Direciona decisões estratégicas baseadas em dados concretos.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2. Indicadores de Performance (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Carômetro</a:t>
            </a: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) :</a:t>
            </a:r>
            <a:endParaRPr/>
          </a:p>
          <a:p>
            <a:pPr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Carômetro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é um painel visual que mostra indicadores essenciais da loja, como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sell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out, ticket médio, margem e rentabilidade etc. Ajuda a monitorar a saúde do negócio e identificar rapidamente desvios de performance. Fornece uma base sólida para definir metas e prioridades.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8" name="CaixaDeTexto 7"/>
          <p:cNvSpPr txBox="1"/>
          <p:nvPr/>
        </p:nvSpPr>
        <p:spPr bwMode="auto">
          <a:xfrm>
            <a:off x="6308034" y="1109897"/>
            <a:ext cx="5657679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3. Digitalização (Cadastro, Qualidade e Efetividade do PEC) : 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 digitalização melhora o relacionamento com os clientes e a eficiência do atendimento. A qualidade do cadastro e a efetividade do Programa de Experiência do Cliente (PEC) aumentam a fidelização e a recorrência. Facilita ações de marketing e personalização, gerando mais vendas e melhor experiência no PDV.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4. Vendas e Gestão PBM (Programas de Benefício em Medicamentos) : </a:t>
            </a:r>
            <a:endParaRPr/>
          </a:p>
          <a:p>
            <a:pPr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 PBM é um dos principais atrativos para clientes que buscam economia em medicamentos. Gerenciar bem essa área evita perdas financeiras e aumenta o volume de vendas. Atrai novos clientes e fideliza os existentes, promovendo um diferencial competitivo.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</p:txBody>
      </p:sp>
      <p:pic>
        <p:nvPicPr>
          <p:cNvPr id="2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 bwMode="auto">
          <a:xfrm>
            <a:off x="310507" y="1109897"/>
            <a:ext cx="5741902" cy="5262978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" name="Retângulo 3"/>
          <p:cNvSpPr/>
          <p:nvPr/>
        </p:nvSpPr>
        <p:spPr bwMode="auto">
          <a:xfrm>
            <a:off x="6308034" y="1109897"/>
            <a:ext cx="5657678" cy="5228312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Performance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310508" y="932137"/>
            <a:ext cx="5617923" cy="5755422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5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Vendas e Gestão Delivery : </a:t>
            </a:r>
            <a:endParaRPr/>
          </a:p>
          <a:p>
            <a:pPr marL="342900" indent="-342900">
              <a:buFont typeface="+mj-lt"/>
              <a:buAutoNum type="arabicPeriod" startAt="5"/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 delivery tem crescido exponencialmente e se tornou uma extensão do PDV físico. Analisar a performance Amplia o alcance da loja, melhora a experiência do cliente e contribui para o aumento do faturamento.</a:t>
            </a:r>
            <a:endParaRPr/>
          </a:p>
          <a:p>
            <a:pPr marL="342900" indent="-342900">
              <a:buFont typeface="+mj-lt"/>
              <a:buAutoNum type="arabicPeriod" startAt="5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6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Captação de Receituário e Gestão do Processo :</a:t>
            </a:r>
            <a:endParaRPr/>
          </a:p>
          <a:p>
            <a:pPr marL="342900" indent="-342900">
              <a:buFont typeface="+mj-lt"/>
              <a:buAutoNum type="arabicPeriod" startAt="5"/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 captação de receituários (prescrição médica) é uma das principais fontes de receita para farmácias. Gerenciar bem o processo reduz perdas de vendas e aumenta o fluxo de clientes fidelizados. Maximiza as vendas de medicamentos prescritos e fortalece o relacionamento com profissionais da saúde.</a:t>
            </a:r>
            <a:endParaRPr/>
          </a:p>
          <a:p>
            <a:pPr marL="342900" indent="-342900">
              <a:buFont typeface="+mj-lt"/>
              <a:buAutoNum type="arabicPeriod" startAt="5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7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Gestão de Pessoas e Capacitação : </a:t>
            </a:r>
            <a:endParaRPr/>
          </a:p>
          <a:p>
            <a:pPr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O time da loja é essencial para o sucesso no PDV. A capacitação melhora o atendimento, as vendas e a produtividade. Analisar </a:t>
            </a:r>
            <a:r>
              <a:rPr lang="pt-BR" sz="1600" i="1">
                <a:solidFill>
                  <a:schemeClr val="bg2">
                    <a:lumMod val="25000"/>
                  </a:schemeClr>
                </a:solidFill>
              </a:rPr>
              <a:t>turn</a:t>
            </a:r>
            <a:r>
              <a:rPr lang="pt-BR" sz="1600" i="1">
                <a:solidFill>
                  <a:schemeClr val="bg2">
                    <a:lumMod val="25000"/>
                  </a:schemeClr>
                </a:solidFill>
              </a:rPr>
              <a:t> over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, engajamento e necessidades de treinamento é fundamental. Garante uma equipe motivada, </a:t>
            </a:r>
            <a:endParaRPr/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6165934" y="932137"/>
            <a:ext cx="5825596" cy="5755422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bem preparada e alinhada às metas estratégicas.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8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Gestão de Compras (Genéricos, Similares, Propagados e Não Medicamentos) : </a:t>
            </a:r>
            <a:endParaRPr/>
          </a:p>
          <a:p>
            <a:pPr>
              <a:defRPr/>
            </a:pPr>
            <a:endParaRPr lang="pt-BR" sz="1600" b="1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analisar: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A gestão de compras afeta diretamente a disponibilidade de produtos no PDV e a saúde financeira da loja. Analisar cada categoria (genéricos, similares, propagados e não medicamentos) ajuda a otimizar estoques e margens. Evita rupturas, melhora o mix de produtos e potencializa a lucratividade.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9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Trade Marketing : 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Estratégia focada em criar ações que conectem marcas, distribuidores e o varejo, com o objetivo de potencializar vendas e melhorar a experiência do consumidor. No setor farmacêutico, o Trade Marketing é essencial para promover medicamentos, dermocosméticos e produtos de bem-estar.</a:t>
            </a:r>
            <a:endParaRPr/>
          </a:p>
          <a:p>
            <a:pPr>
              <a:defRPr/>
            </a:pPr>
            <a:endParaRPr lang="pt-BR" sz="160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bg2">
                    <a:lumMod val="25000"/>
                  </a:schemeClr>
                </a:solidFill>
              </a:rPr>
              <a:t>Por que é importante no planejamento estratégico: Aumenta a competitividade do PDV:</a:t>
            </a:r>
            <a:r>
              <a:rPr lang="pt-BR" sz="1600">
                <a:solidFill>
                  <a:schemeClr val="bg2">
                    <a:lumMod val="25000"/>
                  </a:schemeClr>
                </a:solidFill>
              </a:rPr>
              <a:t> Ações de visibilidade e merchandising no ponto de venda atraem mais clientes e destacam os produtos no mercado.</a:t>
            </a:r>
            <a:endParaRPr/>
          </a:p>
        </p:txBody>
      </p:sp>
      <p:pic>
        <p:nvPicPr>
          <p:cNvPr id="2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6165934" y="932138"/>
            <a:ext cx="5825596" cy="5755421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310507" y="934931"/>
            <a:ext cx="5617923" cy="5752627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4800" b="1">
                <a:solidFill>
                  <a:schemeClr val="lt1"/>
                </a:solidFill>
                <a:cs typeface="Rubik"/>
              </a:rPr>
              <a:t>Performance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36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234995" y="1086879"/>
            <a:ext cx="5741377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Fortalece o relacionamento com a indústria: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Permite parcerias para campanhas promocionais, lançamento de produtos e aumento do giro de 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estoque.Estratégias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alinhadas com o comportamento do cliente, como promoções e ações sazonais, elevam as vendas. Melhora a experiência no PDV, aumenta o ticket médio e gera mais valor tanto para o cliente quanto para a loja.</a:t>
            </a:r>
            <a:endParaRPr/>
          </a:p>
          <a:p>
            <a:pPr lvl="1"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+mj-lt"/>
              <a:buAutoNum type="arabicPeriod" startAt="10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Dermaclub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 e Inspire 360º : 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Programa de fidelidade voltado para dermocosméticos, criado para incentivar a compra recorrente e aumentar o engajamento com as marcas participantes.</a:t>
            </a:r>
            <a:endParaRPr/>
          </a:p>
          <a:p>
            <a:pPr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Por que é importante no planejamento estratégico: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Fidelização de clientes: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Os programas como o 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Dermaclub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estimulam o consumidor a escolher a farmácia como destino principal para compras de dermocosméticos.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Impulso nas vendas de alto valor agregado: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Dermocosméticos possuem margens mais altas, e incentivar sua venda é estratégico para aumentar a rentabilidade da loja.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6233049" y="1086879"/>
            <a:ext cx="5530514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Experiência personalizada: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Oferecer benefícios exclusivos torna o PDV um destino preferido para consumidores exigentes. Promove um diferencial competitivo para a loja, potencializa as vendas de dermocosméticos e aumenta a recorrência de compras.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Um planejamento estratégico completo considera todos os aspectos operacionais e de gestão que impactam o resultado da loja. Ao alinhar processos como digitalização, gestão de pessoas, compras e captação de receituário, é possível criar uma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estratégia integrada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que fortalece a presença no mercado e aumenta a competitividade.</a:t>
            </a:r>
            <a:endParaRPr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</p:txBody>
      </p:sp>
      <p:sp>
        <p:nvSpPr>
          <p:cNvPr id="4" name="Retângulo 3"/>
          <p:cNvSpPr/>
          <p:nvPr/>
        </p:nvSpPr>
        <p:spPr bwMode="auto">
          <a:xfrm>
            <a:off x="234995" y="1086879"/>
            <a:ext cx="5741376" cy="5262979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6233047" y="1102854"/>
            <a:ext cx="5530513" cy="524700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>
            <a:spLocks noGrp="1"/>
          </p:cNvSpPr>
          <p:nvPr>
            <p:ph type="title"/>
          </p:nvPr>
        </p:nvSpPr>
        <p:spPr bwMode="auto">
          <a:xfrm>
            <a:off x="5850201" y="1989900"/>
            <a:ext cx="6142500" cy="28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b="1"/>
              <a:t>Exemplo</a:t>
            </a:r>
            <a:endParaRPr sz="5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286012"/>
            <a:ext cx="12192000" cy="4857475"/>
          </a:xfrm>
          <a:prstGeom prst="rect">
            <a:avLst/>
          </a:prstGeom>
        </p:spPr>
      </p:pic>
      <p:sp>
        <p:nvSpPr>
          <p:cNvPr id="4" name="Retângulo: Cantos Arredondados 3"/>
          <p:cNvSpPr/>
          <p:nvPr/>
        </p:nvSpPr>
        <p:spPr bwMode="auto">
          <a:xfrm>
            <a:off x="5464055" y="1286011"/>
            <a:ext cx="1263889" cy="646331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/>
              <a:t>Share</a:t>
            </a:r>
            <a:endParaRPr lang="pt-BR"/>
          </a:p>
          <a:p>
            <a:pPr algn="ctr">
              <a:defRPr/>
            </a:pPr>
            <a:r>
              <a:rPr lang="pt-BR"/>
              <a:t>2,98%</a:t>
            </a:r>
            <a:endParaRPr/>
          </a:p>
        </p:txBody>
      </p:sp>
      <p:sp>
        <p:nvSpPr>
          <p:cNvPr id="16" name="CaixaDeTexto 15"/>
          <p:cNvSpPr txBox="1"/>
          <p:nvPr/>
        </p:nvSpPr>
        <p:spPr bwMode="auto">
          <a:xfrm>
            <a:off x="0" y="6582736"/>
            <a:ext cx="2279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CLOSE-UP – MAT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Ref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08/2024</a:t>
            </a:r>
            <a:endParaRPr/>
          </a:p>
        </p:txBody>
      </p:sp>
      <p:pic>
        <p:nvPicPr>
          <p:cNvPr id="5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1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11" name="Gráfico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2" name="Google Shape;132;g1dd831cafe8_0_0"/>
          <p:cNvSpPr txBox="1"/>
          <p:nvPr/>
        </p:nvSpPr>
        <p:spPr bwMode="auto">
          <a:xfrm>
            <a:off x="721894" y="533389"/>
            <a:ext cx="4851591" cy="302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lt1"/>
                </a:solidFill>
                <a:cs typeface="Rubik"/>
              </a:rPr>
              <a:t>Áreas da Farmácia da Loja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40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Gráfico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513143" y="116928"/>
            <a:ext cx="494306" cy="435246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 bwMode="auto">
          <a:xfrm>
            <a:off x="9007400" y="2472828"/>
            <a:ext cx="145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200" b="1">
                <a:solidFill>
                  <a:schemeClr val="bg1"/>
                </a:solidFill>
                <a:latin typeface="Century Gothic"/>
              </a:rPr>
              <a:t>Farmarcas</a:t>
            </a:r>
            <a:endParaRPr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78780" y="1269894"/>
            <a:ext cx="5017220" cy="3091363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842306" y="1269894"/>
            <a:ext cx="2025754" cy="3245017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/>
          <a:srcRect l="0" t="0" r="37816" b="0"/>
          <a:stretch/>
        </p:blipFill>
        <p:spPr bwMode="auto">
          <a:xfrm>
            <a:off x="9081597" y="1269894"/>
            <a:ext cx="2025755" cy="2978303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866070" y="4846026"/>
            <a:ext cx="4282660" cy="1461010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 bwMode="auto">
          <a:xfrm>
            <a:off x="1078185" y="4498485"/>
            <a:ext cx="2282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000" b="1">
                <a:latin typeface="Aptos"/>
              </a:rPr>
              <a:t>Efetividade PEC</a:t>
            </a:r>
            <a:endParaRPr/>
          </a:p>
        </p:txBody>
      </p:sp>
      <p:sp>
        <p:nvSpPr>
          <p:cNvPr id="21" name="CaixaDeTexto 20"/>
          <p:cNvSpPr txBox="1"/>
          <p:nvPr/>
        </p:nvSpPr>
        <p:spPr bwMode="auto">
          <a:xfrm>
            <a:off x="1066610" y="5542291"/>
            <a:ext cx="2282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000" b="1">
                <a:latin typeface="Aptos"/>
              </a:rPr>
              <a:t>Clientes Cadastrados PEC </a:t>
            </a:r>
            <a:endParaRPr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051014" y="4858271"/>
            <a:ext cx="5017220" cy="601142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051014" y="5926036"/>
            <a:ext cx="5041900" cy="381000"/>
          </a:xfrm>
          <a:prstGeom prst="rect">
            <a:avLst/>
          </a:prstGeom>
        </p:spPr>
      </p:pic>
      <p:sp>
        <p:nvSpPr>
          <p:cNvPr id="3" name="Google Shape;132;g1dd831cafe8_0_0"/>
          <p:cNvSpPr txBox="1"/>
          <p:nvPr/>
        </p:nvSpPr>
        <p:spPr bwMode="auto">
          <a:xfrm>
            <a:off x="1090040" y="51068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500" b="1">
                <a:solidFill>
                  <a:schemeClr val="lt1"/>
                </a:solidFill>
                <a:cs typeface="Rubik"/>
              </a:rPr>
              <a:t>Indicadores</a:t>
            </a:r>
            <a:endParaRPr/>
          </a:p>
        </p:txBody>
      </p:sp>
      <p:sp>
        <p:nvSpPr>
          <p:cNvPr id="9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10" name="Gráfico 9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1" name="Google Shape;132;g1dd831cafe8_0_0"/>
          <p:cNvSpPr txBox="1"/>
          <p:nvPr/>
        </p:nvSpPr>
        <p:spPr bwMode="auto">
          <a:xfrm>
            <a:off x="721894" y="485124"/>
            <a:ext cx="2977894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lt1"/>
                </a:solidFill>
                <a:cs typeface="Rubik"/>
              </a:rPr>
              <a:t>Indicadores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800" b="1"/>
          </a:p>
        </p:txBody>
      </p:sp>
      <p:pic>
        <p:nvPicPr>
          <p:cNvPr id="13" name="Imagem 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61955" y="126644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lt1"/>
                </a:solidFill>
                <a:cs typeface="Rubik"/>
              </a:rPr>
              <a:t>Crescimento PBM</a:t>
            </a:r>
            <a:endParaRPr lang="pt-BR" sz="1800" b="1"/>
          </a:p>
        </p:txBody>
      </p:sp>
      <p:sp>
        <p:nvSpPr>
          <p:cNvPr id="7" name="CaixaDeTexto 6"/>
          <p:cNvSpPr txBox="1"/>
          <p:nvPr/>
        </p:nvSpPr>
        <p:spPr bwMode="auto">
          <a:xfrm>
            <a:off x="0" y="6565505"/>
            <a:ext cx="2304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CloseUp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jun.24 a ago.24</a:t>
            </a:r>
            <a:endParaRPr/>
          </a:p>
        </p:txBody>
      </p:sp>
      <p:pic>
        <p:nvPicPr>
          <p:cNvPr id="3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pic>
        <p:nvPicPr>
          <p:cNvPr id="8" name="Imagem 7" descr="Interface gráfica do usuário, Aplicativo, Tabela&#10;&#10;Descrição gerada automaticamente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83972" y="1221073"/>
            <a:ext cx="7772400" cy="4276517"/>
          </a:xfrm>
          <a:prstGeom prst="rect">
            <a:avLst/>
          </a:prstGeom>
        </p:spPr>
      </p:pic>
      <p:pic>
        <p:nvPicPr>
          <p:cNvPr id="10" name="Imagem 9">
            <a:hlinkClick r:id="rId6"/>
          </p:cNvPr>
          <p:cNvPicPr>
            <a:picLocks noChangeAspect="1"/>
          </p:cNvPicPr>
          <p:nvPr/>
        </p:nvPicPr>
        <p:blipFill>
          <a:blip r:embed="rId7"/>
          <a:srcRect l="0" t="0" r="0" b="5266"/>
          <a:stretch/>
        </p:blipFill>
        <p:spPr bwMode="auto">
          <a:xfrm>
            <a:off x="1217685" y="921452"/>
            <a:ext cx="10157179" cy="572318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0538" y="3284045"/>
            <a:ext cx="2149884" cy="733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61956" y="160469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lt1"/>
                </a:solidFill>
                <a:cs typeface="Rubik"/>
              </a:rPr>
              <a:t>Crescimento Delivery</a:t>
            </a:r>
            <a:endParaRPr lang="pt-BR" sz="1800" b="1"/>
          </a:p>
        </p:txBody>
      </p:sp>
      <p:sp>
        <p:nvSpPr>
          <p:cNvPr id="7" name="CaixaDeTexto 6"/>
          <p:cNvSpPr txBox="1"/>
          <p:nvPr/>
        </p:nvSpPr>
        <p:spPr bwMode="auto">
          <a:xfrm>
            <a:off x="0" y="6565505"/>
            <a:ext cx="2304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CloseUp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jun.24 a ago.24</a:t>
            </a:r>
            <a:endParaRPr/>
          </a:p>
        </p:txBody>
      </p:sp>
      <p:pic>
        <p:nvPicPr>
          <p:cNvPr id="3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pic>
        <p:nvPicPr>
          <p:cNvPr id="8" name="Imagem 7" descr="Interface gráfica do usuário, Aplicativo, Tabela&#10;&#10;Descrição gerada automaticamente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04500" y="1221551"/>
            <a:ext cx="7772400" cy="4414897"/>
          </a:xfrm>
          <a:prstGeom prst="rect">
            <a:avLst/>
          </a:prstGeom>
        </p:spPr>
      </p:pic>
      <p:pic>
        <p:nvPicPr>
          <p:cNvPr id="10" name="Imagem 9">
            <a:hlinkClick r:id="rId6"/>
          </p:cNvPr>
          <p:cNvPicPr>
            <a:picLocks noChangeAspect="1"/>
          </p:cNvPicPr>
          <p:nvPr/>
        </p:nvPicPr>
        <p:blipFill>
          <a:blip r:embed="rId7"/>
          <a:srcRect l="0" t="0" r="0" b="5266"/>
          <a:stretch/>
        </p:blipFill>
        <p:spPr bwMode="auto">
          <a:xfrm>
            <a:off x="1217685" y="921452"/>
            <a:ext cx="10157179" cy="5723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672457" y="178260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lt1"/>
                </a:solidFill>
                <a:cs typeface="Rubik"/>
              </a:rPr>
              <a:t>Dados Prescrição </a:t>
            </a:r>
            <a:r>
              <a:rPr lang="pt-BR" sz="1800" b="1">
                <a:cs typeface="Rubik"/>
              </a:rPr>
              <a:t>Captação de CRM</a:t>
            </a:r>
            <a:endParaRPr lang="pt-BR" sz="1800" b="1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542902" y="1151051"/>
            <a:ext cx="7506746" cy="281580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rcRect l="0" t="0" r="0" b="21787"/>
          <a:stretch/>
        </p:blipFill>
        <p:spPr bwMode="auto">
          <a:xfrm>
            <a:off x="3964353" y="4278094"/>
            <a:ext cx="4872302" cy="78193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 bwMode="auto">
          <a:xfrm>
            <a:off x="0" y="6565505"/>
            <a:ext cx="2304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CloseUp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jun.24 a ago.24</a:t>
            </a:r>
            <a:endParaRPr/>
          </a:p>
        </p:txBody>
      </p:sp>
      <p:pic>
        <p:nvPicPr>
          <p:cNvPr id="2" name="Imagem 1">
            <a:hlinkClick r:id="rId6"/>
          </p:cNvPr>
          <p:cNvPicPr>
            <a:picLocks noChangeAspect="1"/>
          </p:cNvPicPr>
          <p:nvPr/>
        </p:nvPicPr>
        <p:blipFill>
          <a:blip r:embed="rId7"/>
          <a:srcRect l="0" t="0" r="0" b="5266"/>
          <a:stretch/>
        </p:blipFill>
        <p:spPr bwMode="auto">
          <a:xfrm>
            <a:off x="1217685" y="921452"/>
            <a:ext cx="10157179" cy="5723188"/>
          </a:xfrm>
          <a:prstGeom prst="rect">
            <a:avLst/>
          </a:prstGeom>
        </p:spPr>
      </p:pic>
      <p:pic>
        <p:nvPicPr>
          <p:cNvPr id="3" name="Imagem 6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/>
          <p:cNvSpPr txBox="1"/>
          <p:nvPr/>
        </p:nvSpPr>
        <p:spPr bwMode="auto">
          <a:xfrm>
            <a:off x="1540243" y="16931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>
              <a:lnSpc>
                <a:spcPct val="75000"/>
              </a:lnSpc>
              <a:spcBef>
                <a:spcPts val="0"/>
              </a:spcBef>
              <a:buNone/>
              <a:defRPr lang="pt-BR" sz="4500" b="1" spc="-20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>
                <a:solidFill>
                  <a:schemeClr val="bg1"/>
                </a:solidFill>
                <a:latin typeface="Calibri"/>
              </a:rPr>
              <a:t>Classe de Faturamento MG</a:t>
            </a:r>
            <a:endParaRPr lang="pt-BR" sz="1100">
              <a:solidFill>
                <a:schemeClr val="bg1"/>
              </a:solidFill>
            </a:endParaRPr>
          </a:p>
        </p:txBody>
      </p:sp>
      <p:sp>
        <p:nvSpPr>
          <p:cNvPr id="15" name="Retângulo: Cantos Arredondados 3"/>
          <p:cNvSpPr/>
          <p:nvPr/>
        </p:nvSpPr>
        <p:spPr bwMode="auto">
          <a:xfrm>
            <a:off x="-43603" y="-34151"/>
            <a:ext cx="6184500" cy="888410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sp>
        <p:nvSpPr>
          <p:cNvPr id="16" name="Google Shape;132;g1dd831cafe8_0_0"/>
          <p:cNvSpPr txBox="1"/>
          <p:nvPr/>
        </p:nvSpPr>
        <p:spPr bwMode="auto">
          <a:xfrm>
            <a:off x="931524" y="150171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Radar Capacitação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b="1">
                <a:latin typeface="Calibri"/>
                <a:ea typeface="Calibri"/>
                <a:cs typeface="Calibri"/>
              </a:rPr>
              <a:t>Engajamento</a:t>
            </a:r>
            <a:endParaRPr/>
          </a:p>
        </p:txBody>
      </p:sp>
      <p:pic>
        <p:nvPicPr>
          <p:cNvPr id="17" name="Gráfico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2908" y="848"/>
            <a:ext cx="361950" cy="68494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 bwMode="auto">
          <a:xfrm>
            <a:off x="462908" y="1354837"/>
            <a:ext cx="3630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b="1">
                <a:latin typeface="Aptos"/>
              </a:rPr>
              <a:t>Sugestões de Cursos</a:t>
            </a:r>
            <a:endParaRPr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rcRect l="0" t="0" r="0" b="6344"/>
          <a:stretch/>
        </p:blipFill>
        <p:spPr bwMode="auto">
          <a:xfrm>
            <a:off x="4528041" y="4569607"/>
            <a:ext cx="1260000" cy="12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rcRect l="0" t="0" r="0" b="5691"/>
          <a:stretch/>
        </p:blipFill>
        <p:spPr bwMode="auto">
          <a:xfrm>
            <a:off x="462908" y="1836401"/>
            <a:ext cx="1260000" cy="1260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rcRect l="0" t="0" r="0" b="5676"/>
          <a:stretch/>
        </p:blipFill>
        <p:spPr bwMode="auto">
          <a:xfrm>
            <a:off x="1817951" y="1836401"/>
            <a:ext cx="1260000" cy="126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/>
          <a:srcRect l="0" t="0" r="0" b="5956"/>
          <a:stretch/>
        </p:blipFill>
        <p:spPr bwMode="auto">
          <a:xfrm>
            <a:off x="3172996" y="1836401"/>
            <a:ext cx="1260000" cy="1260000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8"/>
          <a:srcRect l="0" t="0" r="0" b="6451"/>
          <a:stretch/>
        </p:blipFill>
        <p:spPr bwMode="auto">
          <a:xfrm>
            <a:off x="462908" y="3203004"/>
            <a:ext cx="1260000" cy="1260000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9"/>
          <a:srcRect l="0" t="0" r="0" b="5344"/>
          <a:stretch/>
        </p:blipFill>
        <p:spPr bwMode="auto">
          <a:xfrm>
            <a:off x="1817951" y="3203004"/>
            <a:ext cx="1260000" cy="1260000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0"/>
          <a:srcRect l="0" t="0" r="0" b="6965"/>
          <a:stretch/>
        </p:blipFill>
        <p:spPr bwMode="auto">
          <a:xfrm>
            <a:off x="3172996" y="3203004"/>
            <a:ext cx="1260000" cy="1260000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1"/>
          <a:srcRect l="0" t="0" r="0" b="5442"/>
          <a:stretch/>
        </p:blipFill>
        <p:spPr bwMode="auto">
          <a:xfrm>
            <a:off x="4528041" y="3203004"/>
            <a:ext cx="1260000" cy="1260000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12"/>
          <a:srcRect l="0" t="0" r="0" b="5579"/>
          <a:stretch/>
        </p:blipFill>
        <p:spPr bwMode="auto">
          <a:xfrm>
            <a:off x="4528041" y="1836401"/>
            <a:ext cx="1260000" cy="1260000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3"/>
          <a:srcRect l="0" t="0" r="0" b="6625"/>
          <a:stretch/>
        </p:blipFill>
        <p:spPr bwMode="auto">
          <a:xfrm>
            <a:off x="462908" y="4569607"/>
            <a:ext cx="1260000" cy="1260000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14"/>
          <a:srcRect l="0" t="0" r="0" b="5442"/>
          <a:stretch/>
        </p:blipFill>
        <p:spPr bwMode="auto">
          <a:xfrm>
            <a:off x="1817952" y="4569607"/>
            <a:ext cx="1260000" cy="126000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5"/>
          <a:srcRect l="0" t="0" r="0" b="5442"/>
          <a:stretch/>
        </p:blipFill>
        <p:spPr bwMode="auto">
          <a:xfrm>
            <a:off x="3172996" y="4569607"/>
            <a:ext cx="1260000" cy="12600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 bwMode="auto">
          <a:xfrm>
            <a:off x="6471424" y="2536611"/>
            <a:ext cx="5346833" cy="1784777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16"/>
          <a:stretch/>
        </p:blipFill>
        <p:spPr bwMode="auto">
          <a:xfrm>
            <a:off x="6599427" y="2731935"/>
            <a:ext cx="5090826" cy="1328310"/>
          </a:xfrm>
          <a:prstGeom prst="rect">
            <a:avLst/>
          </a:prstGeom>
        </p:spPr>
      </p:pic>
      <p:pic>
        <p:nvPicPr>
          <p:cNvPr id="2" name="Imagem 6"/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0">
        <p:fade thruBlk="0"/>
      </p:transition>
    </mc:Choice>
    <mc:Fallback>
      <p:transition spd="med" advClick="0">
        <p:fade thruBlk="0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/>
          <p:cNvSpPr txBox="1"/>
          <p:nvPr/>
        </p:nvSpPr>
        <p:spPr bwMode="auto">
          <a:xfrm>
            <a:off x="1540243" y="16931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>
              <a:lnSpc>
                <a:spcPct val="75000"/>
              </a:lnSpc>
              <a:spcBef>
                <a:spcPts val="0"/>
              </a:spcBef>
              <a:buNone/>
              <a:defRPr lang="pt-BR" sz="4500" b="1" spc="-20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Objetivo</a:t>
            </a:r>
            <a:endParaRPr/>
          </a:p>
        </p:txBody>
      </p:sp>
      <p:sp>
        <p:nvSpPr>
          <p:cNvPr id="21" name="Retângulo: Cantos Arredondados 3"/>
          <p:cNvSpPr/>
          <p:nvPr/>
        </p:nvSpPr>
        <p:spPr bwMode="auto">
          <a:xfrm>
            <a:off x="-88500" y="-9939"/>
            <a:ext cx="5457306" cy="743341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sp>
        <p:nvSpPr>
          <p:cNvPr id="22" name="Google Shape;132;g1dd831cafe8_0_0"/>
          <p:cNvSpPr txBox="1"/>
          <p:nvPr/>
        </p:nvSpPr>
        <p:spPr bwMode="auto">
          <a:xfrm>
            <a:off x="931722" y="202188"/>
            <a:ext cx="4617435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Análise Comercial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1600" b="1">
                <a:latin typeface="Calibri"/>
                <a:ea typeface="Calibri"/>
                <a:cs typeface="Calibri"/>
              </a:rPr>
              <a:t>Positivação Radar Compras + </a:t>
            </a:r>
            <a:r>
              <a:rPr lang="pt-BR" sz="1600" b="1">
                <a:latin typeface="Calibri"/>
                <a:ea typeface="Calibri"/>
                <a:cs typeface="Calibri"/>
              </a:rPr>
              <a:t>Perfor</a:t>
            </a:r>
            <a:r>
              <a:rPr lang="pt-BR" sz="1600" b="1">
                <a:latin typeface="Calibri"/>
                <a:ea typeface="Calibri"/>
                <a:cs typeface="Calibri"/>
              </a:rPr>
              <a:t>. de Compras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lang="pt-BR" b="1">
              <a:latin typeface="Calibri"/>
              <a:ea typeface="Calibri"/>
              <a:cs typeface="Calibri"/>
            </a:endParaRPr>
          </a:p>
        </p:txBody>
      </p:sp>
      <p:pic>
        <p:nvPicPr>
          <p:cNvPr id="23" name="Gráfico 2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2908" y="848"/>
            <a:ext cx="361950" cy="684941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 bwMode="auto">
          <a:xfrm>
            <a:off x="859034" y="1328217"/>
            <a:ext cx="10473931" cy="5028049"/>
            <a:chOff x="700842" y="1273133"/>
            <a:chExt cx="10473931" cy="5028049"/>
          </a:xfrm>
        </p:grpSpPr>
        <p:grpSp>
          <p:nvGrpSpPr>
            <p:cNvPr id="20" name="Agrupar 19"/>
            <p:cNvGrpSpPr/>
            <p:nvPr/>
          </p:nvGrpSpPr>
          <p:grpSpPr bwMode="auto">
            <a:xfrm>
              <a:off x="1528824" y="1313927"/>
              <a:ext cx="9645949" cy="4448689"/>
              <a:chOff x="2615875" y="210794"/>
              <a:chExt cx="9645949" cy="4448689"/>
            </a:xfrm>
          </p:grpSpPr>
          <p:sp>
            <p:nvSpPr>
              <p:cNvPr id="24" name="CaixaDeTexto 23"/>
              <p:cNvSpPr txBox="1"/>
              <p:nvPr/>
            </p:nvSpPr>
            <p:spPr bwMode="auto">
              <a:xfrm>
                <a:off x="2615875" y="210794"/>
                <a:ext cx="25310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2000" b="1">
                    <a:solidFill>
                      <a:srgbClr val="4D4D4D"/>
                    </a:solidFill>
                    <a:latin typeface="Calibri"/>
                    <a:ea typeface="Calibri"/>
                    <a:cs typeface="Calibri"/>
                  </a:rPr>
                  <a:t>PROPAGADO</a:t>
                </a:r>
                <a:endParaRPr/>
              </a:p>
            </p:txBody>
          </p:sp>
          <p:sp>
            <p:nvSpPr>
              <p:cNvPr id="25" name="CaixaDeTexto 24"/>
              <p:cNvSpPr txBox="1"/>
              <p:nvPr/>
            </p:nvSpPr>
            <p:spPr bwMode="auto">
              <a:xfrm>
                <a:off x="5500782" y="240342"/>
                <a:ext cx="33805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2000" b="1">
                    <a:solidFill>
                      <a:srgbClr val="4D4D4D"/>
                    </a:solidFill>
                    <a:latin typeface="Calibri"/>
                    <a:ea typeface="Calibri"/>
                    <a:cs typeface="Calibri"/>
                  </a:rPr>
                  <a:t>GENÉRICO E SIMILAR</a:t>
                </a:r>
                <a:endParaRPr/>
              </a:p>
            </p:txBody>
          </p:sp>
          <p:sp>
            <p:nvSpPr>
              <p:cNvPr id="26" name="CaixaDeTexto 25"/>
              <p:cNvSpPr txBox="1"/>
              <p:nvPr/>
            </p:nvSpPr>
            <p:spPr bwMode="auto">
              <a:xfrm>
                <a:off x="8881303" y="240763"/>
                <a:ext cx="33805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2000" b="1">
                    <a:solidFill>
                      <a:srgbClr val="4D4D4D"/>
                    </a:solidFill>
                    <a:latin typeface="Calibri"/>
                    <a:ea typeface="Calibri"/>
                    <a:cs typeface="Calibri"/>
                  </a:rPr>
                  <a:t>NÃO MEDICAMENTO</a:t>
                </a:r>
                <a:endParaRPr/>
              </a:p>
            </p:txBody>
          </p:sp>
          <p:sp>
            <p:nvSpPr>
              <p:cNvPr id="28" name="CaixaDeTexto 27"/>
              <p:cNvSpPr txBox="1"/>
              <p:nvPr/>
            </p:nvSpPr>
            <p:spPr bwMode="auto">
              <a:xfrm>
                <a:off x="3080349" y="504927"/>
                <a:ext cx="154556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pt-BR" sz="1100" b="1">
                    <a:solidFill>
                      <a:schemeClr val="tx1"/>
                    </a:solidFill>
                    <a:latin typeface="Calibri"/>
                    <a:cs typeface="Calibri"/>
                  </a:rPr>
                  <a:t>Abr</a:t>
                </a:r>
                <a:r>
                  <a:rPr lang="pt-BR" sz="1100" b="1">
                    <a:solidFill>
                      <a:schemeClr val="tx1"/>
                    </a:solidFill>
                    <a:latin typeface="Calibri"/>
                    <a:cs typeface="Calibri"/>
                  </a:rPr>
                  <a:t> à Set/24</a:t>
                </a:r>
                <a:endParaRPr lang="pt-BR" sz="1050" b="1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9" name="CaixaDeTexto 28"/>
              <p:cNvSpPr txBox="1"/>
              <p:nvPr/>
            </p:nvSpPr>
            <p:spPr bwMode="auto">
              <a:xfrm>
                <a:off x="3150586" y="1049069"/>
                <a:ext cx="13812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b="1">
                    <a:solidFill>
                      <a:schemeClr val="bg1">
                        <a:lumMod val="50000"/>
                      </a:schemeClr>
                    </a:solidFill>
                    <a:latin typeface="Calibri"/>
                    <a:ea typeface="Calibri"/>
                    <a:cs typeface="Calibri"/>
                  </a:rPr>
                  <a:t>Positivação</a:t>
                </a:r>
                <a:endParaRPr/>
              </a:p>
            </p:txBody>
          </p:sp>
          <p:sp>
            <p:nvSpPr>
              <p:cNvPr id="30" name="CaixaDeTexto 29"/>
              <p:cNvSpPr txBox="1"/>
              <p:nvPr/>
            </p:nvSpPr>
            <p:spPr bwMode="auto">
              <a:xfrm>
                <a:off x="3088832" y="1321715"/>
                <a:ext cx="147287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4000" b="1">
                    <a:solidFill>
                      <a:srgbClr val="FF5510"/>
                    </a:solidFill>
                    <a:latin typeface="Calibri"/>
                    <a:ea typeface="Calibri"/>
                    <a:cs typeface="Calibri"/>
                  </a:rPr>
                  <a:t>100%</a:t>
                </a:r>
                <a:endParaRPr/>
              </a:p>
            </p:txBody>
          </p:sp>
          <p:sp>
            <p:nvSpPr>
              <p:cNvPr id="39" name="CaixaDeTexto 38"/>
              <p:cNvSpPr txBox="1"/>
              <p:nvPr/>
            </p:nvSpPr>
            <p:spPr bwMode="auto">
              <a:xfrm>
                <a:off x="3097952" y="2951425"/>
                <a:ext cx="1600959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4000" b="1">
                    <a:solidFill>
                      <a:srgbClr val="FF5510"/>
                    </a:solidFill>
                    <a:latin typeface="Calibri"/>
                    <a:ea typeface="Calibri"/>
                    <a:cs typeface="Calibri"/>
                  </a:rPr>
                  <a:t>24% </a:t>
                </a:r>
                <a:endParaRPr/>
              </a:p>
              <a:p>
                <a:pPr algn="ctr">
                  <a:defRPr/>
                </a:pPr>
                <a:r>
                  <a:rPr lang="pt-BR" sz="1000" b="1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rPr>
                  <a:t>abaixo</a:t>
                </a:r>
                <a:endParaRPr lang="pt-BR" sz="4000" b="1">
                  <a:solidFill>
                    <a:schemeClr val="tx1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0" name="CaixaDeTexto 39"/>
              <p:cNvSpPr txBox="1"/>
              <p:nvPr/>
            </p:nvSpPr>
            <p:spPr bwMode="auto">
              <a:xfrm>
                <a:off x="2752797" y="4028541"/>
                <a:ext cx="2323953" cy="630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2500" b="1">
                    <a:solidFill>
                      <a:srgbClr val="FF5510"/>
                    </a:solidFill>
                    <a:latin typeface="Calibri"/>
                    <a:ea typeface="Calibri"/>
                    <a:cs typeface="Calibri"/>
                  </a:rPr>
                  <a:t>R$23.940   </a:t>
                </a:r>
                <a:r>
                  <a:rPr lang="pt-BR" sz="1000" b="1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rPr>
                  <a:t>(oportunidade)</a:t>
                </a:r>
                <a:endParaRPr/>
              </a:p>
            </p:txBody>
          </p:sp>
          <p:sp>
            <p:nvSpPr>
              <p:cNvPr id="42" name="CaixaDeTexto 41"/>
              <p:cNvSpPr txBox="1"/>
              <p:nvPr/>
            </p:nvSpPr>
            <p:spPr bwMode="auto">
              <a:xfrm>
                <a:off x="6015633" y="4028541"/>
                <a:ext cx="2323953" cy="630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2500" b="1">
                    <a:solidFill>
                      <a:srgbClr val="FF5510"/>
                    </a:solidFill>
                    <a:latin typeface="Calibri"/>
                    <a:ea typeface="Calibri"/>
                    <a:cs typeface="Calibri"/>
                  </a:rPr>
                  <a:t>R$41.715   </a:t>
                </a:r>
                <a:r>
                  <a:rPr lang="pt-BR" sz="1000" b="1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rPr>
                  <a:t>(oportunidade)</a:t>
                </a:r>
                <a:endParaRPr/>
              </a:p>
            </p:txBody>
          </p:sp>
          <p:sp>
            <p:nvSpPr>
              <p:cNvPr id="44" name="CaixaDeTexto 43"/>
              <p:cNvSpPr txBox="1"/>
              <p:nvPr/>
            </p:nvSpPr>
            <p:spPr bwMode="auto">
              <a:xfrm>
                <a:off x="9537778" y="4028541"/>
                <a:ext cx="2323953" cy="630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pt-BR" sz="2500" b="1">
                    <a:solidFill>
                      <a:srgbClr val="FF5510"/>
                    </a:solidFill>
                    <a:latin typeface="Calibri"/>
                    <a:ea typeface="Calibri"/>
                    <a:cs typeface="Calibri"/>
                  </a:rPr>
                  <a:t>R$5.081</a:t>
                </a:r>
                <a:endParaRPr/>
              </a:p>
              <a:p>
                <a:pPr algn="ctr">
                  <a:defRPr/>
                </a:pPr>
                <a:r>
                  <a:rPr lang="pt-BR" sz="1000" b="1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rPr>
                  <a:t>(oportunidade)</a:t>
                </a:r>
                <a:endParaRPr/>
              </a:p>
            </p:txBody>
          </p:sp>
        </p:grpSp>
        <p:cxnSp>
          <p:nvCxnSpPr>
            <p:cNvPr id="46" name="Conector reto 45"/>
            <p:cNvCxnSpPr>
              <a:cxnSpLocks/>
            </p:cNvCxnSpPr>
            <p:nvPr/>
          </p:nvCxnSpPr>
          <p:spPr bwMode="auto">
            <a:xfrm flipH="1">
              <a:off x="4309069" y="1273133"/>
              <a:ext cx="6328" cy="4714711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Conector reto 46"/>
            <p:cNvCxnSpPr>
              <a:cxnSpLocks/>
            </p:cNvCxnSpPr>
            <p:nvPr/>
          </p:nvCxnSpPr>
          <p:spPr bwMode="auto">
            <a:xfrm>
              <a:off x="7911721" y="1273133"/>
              <a:ext cx="21650" cy="459432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Conector reto 47"/>
            <p:cNvCxnSpPr>
              <a:cxnSpLocks/>
            </p:cNvCxnSpPr>
            <p:nvPr/>
          </p:nvCxnSpPr>
          <p:spPr bwMode="auto">
            <a:xfrm>
              <a:off x="1408704" y="3613468"/>
              <a:ext cx="2900816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Conector reto 48"/>
            <p:cNvCxnSpPr>
              <a:cxnSpLocks/>
            </p:cNvCxnSpPr>
            <p:nvPr/>
          </p:nvCxnSpPr>
          <p:spPr bwMode="auto">
            <a:xfrm>
              <a:off x="4309069" y="3611545"/>
              <a:ext cx="6669502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Retângulo: Cantos Arredondados 50"/>
            <p:cNvSpPr/>
            <p:nvPr/>
          </p:nvSpPr>
          <p:spPr bwMode="auto">
            <a:xfrm>
              <a:off x="703348" y="1334901"/>
              <a:ext cx="707861" cy="2094100"/>
            </a:xfrm>
            <a:prstGeom prst="roundRect">
              <a:avLst>
                <a:gd name="adj" fmla="val 16667"/>
              </a:avLst>
            </a:prstGeom>
            <a:solidFill>
              <a:srgbClr val="FF5510"/>
            </a:solidFill>
            <a:ln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>
                <a:defRPr/>
              </a:pPr>
              <a:r>
                <a:rPr lang="pt-BR">
                  <a:latin typeface="Calibri"/>
                  <a:ea typeface="Calibri"/>
                  <a:cs typeface="Calibri"/>
                </a:rPr>
                <a:t>Positivação Radar Compras</a:t>
              </a:r>
              <a:endParaRPr/>
            </a:p>
          </p:txBody>
        </p:sp>
        <p:sp>
          <p:nvSpPr>
            <p:cNvPr id="54" name="Retângulo: Cantos Arredondados 53"/>
            <p:cNvSpPr/>
            <p:nvPr/>
          </p:nvSpPr>
          <p:spPr bwMode="auto">
            <a:xfrm>
              <a:off x="700842" y="3795765"/>
              <a:ext cx="707861" cy="2094100"/>
            </a:xfrm>
            <a:prstGeom prst="roundRect">
              <a:avLst>
                <a:gd name="adj" fmla="val 16667"/>
              </a:avLst>
            </a:prstGeom>
            <a:solidFill>
              <a:srgbClr val="FF5510"/>
            </a:solidFill>
            <a:ln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>
                <a:defRPr/>
              </a:pPr>
              <a:r>
                <a:rPr lang="pt-BR">
                  <a:latin typeface="Calibri"/>
                  <a:ea typeface="Calibri"/>
                  <a:cs typeface="Calibri"/>
                </a:rPr>
                <a:t>Performance de Compras</a:t>
              </a:r>
              <a:endParaRPr/>
            </a:p>
          </p:txBody>
        </p:sp>
        <p:sp>
          <p:nvSpPr>
            <p:cNvPr id="60" name="CaixaDeTexto 59"/>
            <p:cNvSpPr txBox="1"/>
            <p:nvPr/>
          </p:nvSpPr>
          <p:spPr bwMode="auto">
            <a:xfrm>
              <a:off x="8790499" y="2170188"/>
              <a:ext cx="1381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b="1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</a:rPr>
                <a:t>Positivação</a:t>
              </a:r>
              <a:endParaRPr/>
            </a:p>
          </p:txBody>
        </p:sp>
        <p:sp>
          <p:nvSpPr>
            <p:cNvPr id="62" name="CaixaDeTexto 61"/>
            <p:cNvSpPr txBox="1"/>
            <p:nvPr/>
          </p:nvSpPr>
          <p:spPr bwMode="auto">
            <a:xfrm>
              <a:off x="8823654" y="2424848"/>
              <a:ext cx="14302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sz="4000" b="1">
                  <a:solidFill>
                    <a:srgbClr val="FF5510"/>
                  </a:solidFill>
                  <a:latin typeface="Calibri"/>
                  <a:ea typeface="Calibri"/>
                  <a:cs typeface="Calibri"/>
                </a:rPr>
                <a:t>100%</a:t>
              </a:r>
              <a:endParaRPr/>
            </a:p>
          </p:txBody>
        </p:sp>
        <p:sp>
          <p:nvSpPr>
            <p:cNvPr id="83" name="CaixaDeTexto 82"/>
            <p:cNvSpPr txBox="1"/>
            <p:nvPr/>
          </p:nvSpPr>
          <p:spPr bwMode="auto">
            <a:xfrm>
              <a:off x="8813880" y="4054558"/>
              <a:ext cx="16009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sz="4000" b="1">
                  <a:solidFill>
                    <a:srgbClr val="FF5510"/>
                  </a:solidFill>
                  <a:latin typeface="Calibri"/>
                  <a:ea typeface="Calibri"/>
                  <a:cs typeface="Calibri"/>
                </a:rPr>
                <a:t>23% </a:t>
              </a:r>
              <a:endParaRPr/>
            </a:p>
            <a:p>
              <a:pPr algn="ctr">
                <a:defRPr/>
              </a:pPr>
              <a:r>
                <a:rPr lang="pt-BR" sz="1000" b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abaixo</a:t>
              </a:r>
              <a:endParaRPr lang="pt-BR" sz="4000" b="1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4" name="CaixaDeTexto 83"/>
            <p:cNvSpPr txBox="1"/>
            <p:nvPr/>
          </p:nvSpPr>
          <p:spPr bwMode="auto">
            <a:xfrm>
              <a:off x="5290080" y="4054558"/>
              <a:ext cx="16009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sz="4000" b="1">
                  <a:solidFill>
                    <a:srgbClr val="FF5510"/>
                  </a:solidFill>
                  <a:latin typeface="Calibri"/>
                  <a:ea typeface="Calibri"/>
                  <a:cs typeface="Calibri"/>
                </a:rPr>
                <a:t>22% </a:t>
              </a:r>
              <a:endParaRPr/>
            </a:p>
            <a:p>
              <a:pPr algn="ctr">
                <a:defRPr/>
              </a:pPr>
              <a:r>
                <a:rPr lang="pt-BR" sz="1000" b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abaixo</a:t>
              </a:r>
              <a:endParaRPr lang="pt-BR" sz="4000" b="1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0" name="CaixaDeTexto 89"/>
            <p:cNvSpPr txBox="1"/>
            <p:nvPr/>
          </p:nvSpPr>
          <p:spPr bwMode="auto">
            <a:xfrm>
              <a:off x="829403" y="5962629"/>
              <a:ext cx="19901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80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</a:rPr>
                <a:t>Fonte: Radar Compras, Dash Comprar Bem</a:t>
              </a:r>
              <a:endParaRPr/>
            </a:p>
            <a:p>
              <a:pPr>
                <a:defRPr/>
              </a:pPr>
              <a:r>
                <a:rPr lang="pt-BR" sz="80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</a:rPr>
                <a:t>Período: Abril – Setembro/2024</a:t>
              </a:r>
              <a:endParaRPr/>
            </a:p>
          </p:txBody>
        </p:sp>
        <p:sp>
          <p:nvSpPr>
            <p:cNvPr id="2" name="CaixaDeTexto 1"/>
            <p:cNvSpPr txBox="1"/>
            <p:nvPr/>
          </p:nvSpPr>
          <p:spPr bwMode="auto">
            <a:xfrm>
              <a:off x="5318511" y="1608060"/>
              <a:ext cx="154556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100" b="1">
                  <a:solidFill>
                    <a:schemeClr val="tx1"/>
                  </a:solidFill>
                  <a:latin typeface="Calibri"/>
                  <a:cs typeface="Calibri"/>
                </a:rPr>
                <a:t>Abr</a:t>
              </a:r>
              <a:r>
                <a:rPr lang="pt-BR" sz="1100" b="1">
                  <a:solidFill>
                    <a:schemeClr val="tx1"/>
                  </a:solidFill>
                  <a:latin typeface="Calibri"/>
                  <a:cs typeface="Calibri"/>
                </a:rPr>
                <a:t> à Set/24</a:t>
              </a:r>
              <a:endParaRPr lang="pt-BR" sz="1050" b="1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3" name="CaixaDeTexto 2"/>
            <p:cNvSpPr txBox="1"/>
            <p:nvPr/>
          </p:nvSpPr>
          <p:spPr bwMode="auto">
            <a:xfrm>
              <a:off x="8708333" y="1615198"/>
              <a:ext cx="154556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100" b="1">
                  <a:solidFill>
                    <a:schemeClr val="tx1"/>
                  </a:solidFill>
                  <a:latin typeface="Calibri"/>
                  <a:cs typeface="Calibri"/>
                </a:rPr>
                <a:t>Abr</a:t>
              </a:r>
              <a:r>
                <a:rPr lang="pt-BR" sz="1100" b="1">
                  <a:solidFill>
                    <a:schemeClr val="tx1"/>
                  </a:solidFill>
                  <a:latin typeface="Calibri"/>
                  <a:cs typeface="Calibri"/>
                </a:rPr>
                <a:t> à Set/24</a:t>
              </a:r>
              <a:endParaRPr lang="pt-BR" sz="1050" b="1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4" name="CaixaDeTexto 3"/>
            <p:cNvSpPr txBox="1"/>
            <p:nvPr/>
          </p:nvSpPr>
          <p:spPr bwMode="auto">
            <a:xfrm>
              <a:off x="5397293" y="2170188"/>
              <a:ext cx="1381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b="1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</a:rPr>
                <a:t>Positivação</a:t>
              </a:r>
              <a:endParaRPr/>
            </a:p>
          </p:txBody>
        </p:sp>
        <p:sp>
          <p:nvSpPr>
            <p:cNvPr id="6" name="CaixaDeTexto 5"/>
            <p:cNvSpPr txBox="1"/>
            <p:nvPr/>
          </p:nvSpPr>
          <p:spPr bwMode="auto">
            <a:xfrm>
              <a:off x="5356946" y="2458292"/>
              <a:ext cx="14728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sz="4000" b="1">
                  <a:solidFill>
                    <a:srgbClr val="FF5510"/>
                  </a:solidFill>
                  <a:latin typeface="Calibri"/>
                  <a:ea typeface="Calibri"/>
                  <a:cs typeface="Calibri"/>
                </a:rPr>
                <a:t>100%</a:t>
              </a:r>
              <a:endParaRPr/>
            </a:p>
          </p:txBody>
        </p:sp>
      </p:grp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0">
        <p:fade thruBlk="0"/>
      </p:transition>
    </mc:Choice>
    <mc:Fallback>
      <p:transition spd="med" advClick="0">
        <p:fade thruBlk="0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/>
          <p:cNvSpPr txBox="1"/>
          <p:nvPr/>
        </p:nvSpPr>
        <p:spPr bwMode="auto">
          <a:xfrm>
            <a:off x="1540243" y="16931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>
              <a:lnSpc>
                <a:spcPct val="75000"/>
              </a:lnSpc>
              <a:spcBef>
                <a:spcPts val="0"/>
              </a:spcBef>
              <a:buNone/>
              <a:defRPr lang="pt-BR" sz="4500" b="1" spc="-20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Objetivo</a:t>
            </a:r>
            <a:endParaRPr/>
          </a:p>
        </p:txBody>
      </p:sp>
      <p:sp>
        <p:nvSpPr>
          <p:cNvPr id="21" name="Retângulo: Cantos Arredondados 3"/>
          <p:cNvSpPr/>
          <p:nvPr/>
        </p:nvSpPr>
        <p:spPr bwMode="auto">
          <a:xfrm>
            <a:off x="-88500" y="-9939"/>
            <a:ext cx="5457306" cy="743341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sp>
        <p:nvSpPr>
          <p:cNvPr id="22" name="Google Shape;132;g1dd831cafe8_0_0"/>
          <p:cNvSpPr txBox="1"/>
          <p:nvPr/>
        </p:nvSpPr>
        <p:spPr bwMode="auto">
          <a:xfrm>
            <a:off x="903771" y="256160"/>
            <a:ext cx="4617435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Trade Marketing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lang="pt-BR" b="1">
              <a:latin typeface="Calibri"/>
              <a:ea typeface="Calibri"/>
              <a:cs typeface="Calibri"/>
            </a:endParaRPr>
          </a:p>
        </p:txBody>
      </p:sp>
      <p:pic>
        <p:nvPicPr>
          <p:cNvPr id="23" name="Gráfico 2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2908" y="848"/>
            <a:ext cx="361950" cy="68494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 bwMode="auto">
          <a:xfrm>
            <a:off x="3872780" y="869417"/>
            <a:ext cx="5390062" cy="5873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t-BR" sz="2800">
                <a:solidFill>
                  <a:schemeClr val="bg2">
                    <a:lumMod val="25000"/>
                  </a:schemeClr>
                </a:solidFill>
              </a:rPr>
              <a:t>Ações Negociadas 2023 x 2024</a:t>
            </a:r>
            <a:endParaRPr/>
          </a:p>
        </p:txBody>
      </p:sp>
      <p:sp>
        <p:nvSpPr>
          <p:cNvPr id="10" name="CaixaDeTexto 9"/>
          <p:cNvSpPr txBox="1"/>
          <p:nvPr/>
        </p:nvSpPr>
        <p:spPr bwMode="auto">
          <a:xfrm>
            <a:off x="1442524" y="2038804"/>
            <a:ext cx="305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b="1">
                <a:latin typeface="Arial"/>
                <a:cs typeface="Arial"/>
              </a:rPr>
              <a:t>+ 73%</a:t>
            </a:r>
            <a:endParaRPr/>
          </a:p>
        </p:txBody>
      </p:sp>
      <p:sp>
        <p:nvSpPr>
          <p:cNvPr id="11" name="Retângulo 8"/>
          <p:cNvSpPr/>
          <p:nvPr/>
        </p:nvSpPr>
        <p:spPr bwMode="auto">
          <a:xfrm>
            <a:off x="825690" y="5837440"/>
            <a:ext cx="4291827" cy="5626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defRPr/>
            </a:pPr>
            <a:r>
              <a:rPr lang="pt-BR" sz="2800" b="1" spc="-150">
                <a:ea typeface="Arial"/>
                <a:cs typeface="Arial"/>
              </a:rPr>
              <a:t>Valor</a:t>
            </a:r>
            <a:endParaRPr/>
          </a:p>
        </p:txBody>
      </p:sp>
      <p:sp>
        <p:nvSpPr>
          <p:cNvPr id="13" name="CaixaDeTexto 12"/>
          <p:cNvSpPr txBox="1"/>
          <p:nvPr/>
        </p:nvSpPr>
        <p:spPr bwMode="auto">
          <a:xfrm>
            <a:off x="8098511" y="2035052"/>
            <a:ext cx="305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b="1">
                <a:latin typeface="Arial"/>
                <a:cs typeface="Arial"/>
              </a:rPr>
              <a:t>- 4%</a:t>
            </a:r>
            <a:endParaRPr/>
          </a:p>
        </p:txBody>
      </p:sp>
      <p:sp>
        <p:nvSpPr>
          <p:cNvPr id="14" name="Retângulo 8"/>
          <p:cNvSpPr/>
          <p:nvPr/>
        </p:nvSpPr>
        <p:spPr bwMode="auto">
          <a:xfrm>
            <a:off x="7112173" y="5843796"/>
            <a:ext cx="4291827" cy="5626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defRPr/>
            </a:pPr>
            <a:r>
              <a:rPr lang="pt-BR" sz="2800" b="1" spc="-150">
                <a:ea typeface="Arial"/>
                <a:cs typeface="Arial"/>
              </a:rPr>
              <a:t>Quantidade</a:t>
            </a:r>
            <a:endParaRPr/>
          </a:p>
        </p:txBody>
      </p:sp>
      <p:graphicFrame>
        <p:nvGraphicFramePr>
          <p:cNvPr id="15" name="Gráfico 14"/>
          <p:cNvGraphicFramePr>
            <a:graphicFrameLocks xmlns:a="http://schemas.openxmlformats.org/drawingml/2006/main"/>
          </p:cNvGraphicFramePr>
          <p:nvPr/>
        </p:nvGraphicFramePr>
        <p:xfrm>
          <a:off x="114061" y="2923565"/>
          <a:ext cx="5735156" cy="292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Gráfico 15"/>
          <p:cNvGraphicFramePr>
            <a:graphicFrameLocks xmlns:a="http://schemas.openxmlformats.org/drawingml/2006/main"/>
          </p:cNvGraphicFramePr>
          <p:nvPr/>
        </p:nvGraphicFramePr>
        <p:xfrm>
          <a:off x="6521627" y="2923565"/>
          <a:ext cx="5390062" cy="2976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7" name="Straight Connector 2"/>
          <p:cNvCxnSpPr>
            <a:cxnSpLocks/>
          </p:cNvCxnSpPr>
          <p:nvPr/>
        </p:nvCxnSpPr>
        <p:spPr bwMode="auto">
          <a:xfrm>
            <a:off x="6109827" y="1630476"/>
            <a:ext cx="10036" cy="4206964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Arredondado 1"/>
          <p:cNvSpPr/>
          <p:nvPr/>
        </p:nvSpPr>
        <p:spPr bwMode="auto">
          <a:xfrm>
            <a:off x="2244436" y="2038804"/>
            <a:ext cx="1425039" cy="58477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" name="Retângulo Arredondado 2"/>
          <p:cNvSpPr/>
          <p:nvPr/>
        </p:nvSpPr>
        <p:spPr bwMode="auto">
          <a:xfrm>
            <a:off x="8915071" y="2035052"/>
            <a:ext cx="1425039" cy="58477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0">
        <p:fade thruBlk="0"/>
      </p:transition>
    </mc:Choice>
    <mc:Fallback>
      <p:transition spd="med" advClick="0">
        <p:fade thruBlk="0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/>
          <p:cNvSpPr txBox="1"/>
          <p:nvPr/>
        </p:nvSpPr>
        <p:spPr bwMode="auto">
          <a:xfrm>
            <a:off x="1540243" y="16931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>
              <a:lnSpc>
                <a:spcPct val="75000"/>
              </a:lnSpc>
              <a:spcBef>
                <a:spcPts val="0"/>
              </a:spcBef>
              <a:buNone/>
              <a:defRPr lang="pt-BR" sz="4500" b="1" spc="-20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Objetivo</a:t>
            </a:r>
            <a:endParaRPr/>
          </a:p>
        </p:txBody>
      </p:sp>
      <p:sp>
        <p:nvSpPr>
          <p:cNvPr id="21" name="Retângulo: Cantos Arredondados 3"/>
          <p:cNvSpPr/>
          <p:nvPr/>
        </p:nvSpPr>
        <p:spPr bwMode="auto">
          <a:xfrm>
            <a:off x="-88500" y="-9939"/>
            <a:ext cx="5457306" cy="743341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sp>
        <p:nvSpPr>
          <p:cNvPr id="22" name="Google Shape;132;g1dd831cafe8_0_0"/>
          <p:cNvSpPr txBox="1"/>
          <p:nvPr/>
        </p:nvSpPr>
        <p:spPr bwMode="auto">
          <a:xfrm>
            <a:off x="903771" y="256160"/>
            <a:ext cx="4617435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Trade Marketing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lang="pt-BR" b="1">
              <a:latin typeface="Calibri"/>
              <a:ea typeface="Calibri"/>
              <a:cs typeface="Calibri"/>
            </a:endParaRPr>
          </a:p>
        </p:txBody>
      </p:sp>
      <p:pic>
        <p:nvPicPr>
          <p:cNvPr id="23" name="Gráfico 2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2908" y="848"/>
            <a:ext cx="361950" cy="684941"/>
          </a:xfrm>
          <a:prstGeom prst="rect">
            <a:avLst/>
          </a:prstGeom>
        </p:spPr>
      </p:pic>
      <p:graphicFrame>
        <p:nvGraphicFramePr>
          <p:cNvPr id="4" name="Gráfico 3"/>
          <p:cNvGraphicFramePr>
            <a:graphicFrameLocks xmlns:a="http://schemas.openxmlformats.org/drawingml/2006/main"/>
          </p:cNvGraphicFramePr>
          <p:nvPr/>
        </p:nvGraphicFramePr>
        <p:xfrm>
          <a:off x="903771" y="2390051"/>
          <a:ext cx="2523819" cy="29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42"/>
          <p:cNvSpPr txBox="1"/>
          <p:nvPr/>
        </p:nvSpPr>
        <p:spPr bwMode="auto">
          <a:xfrm>
            <a:off x="1441466" y="1992573"/>
            <a:ext cx="1452577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25000"/>
                  </a:schemeClr>
                </a:solidFill>
                <a:latin typeface="Arial Black"/>
                <a:ea typeface="League Spartan"/>
                <a:cs typeface="Poppins"/>
              </a:rPr>
              <a:t>APROVADO</a:t>
            </a:r>
            <a:endParaRPr/>
          </a:p>
        </p:txBody>
      </p:sp>
      <p:sp>
        <p:nvSpPr>
          <p:cNvPr id="8" name="TextBox 52"/>
          <p:cNvSpPr txBox="1"/>
          <p:nvPr/>
        </p:nvSpPr>
        <p:spPr bwMode="auto">
          <a:xfrm>
            <a:off x="5011422" y="2020719"/>
            <a:ext cx="1808507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25000"/>
                  </a:schemeClr>
                </a:solidFill>
                <a:latin typeface="Arial Black"/>
                <a:ea typeface="League Spartan"/>
                <a:cs typeface="Poppins"/>
              </a:rPr>
              <a:t>NÃO ENVIADO</a:t>
            </a:r>
            <a:endParaRPr/>
          </a:p>
        </p:txBody>
      </p:sp>
      <p:sp>
        <p:nvSpPr>
          <p:cNvPr id="18" name="TextBox 61"/>
          <p:cNvSpPr txBox="1"/>
          <p:nvPr/>
        </p:nvSpPr>
        <p:spPr bwMode="auto">
          <a:xfrm>
            <a:off x="8865533" y="1992573"/>
            <a:ext cx="1600053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defRPr/>
            </a:pPr>
            <a:r>
              <a:rPr lang="en-US" sz="1600" b="1">
                <a:solidFill>
                  <a:schemeClr val="bg2">
                    <a:lumMod val="25000"/>
                  </a:schemeClr>
                </a:solidFill>
                <a:latin typeface="Arial Black"/>
                <a:ea typeface="League Spartan"/>
                <a:cs typeface="Poppins"/>
              </a:rPr>
              <a:t>REPROVADO</a:t>
            </a:r>
            <a:endParaRPr/>
          </a:p>
        </p:txBody>
      </p:sp>
      <p:sp>
        <p:nvSpPr>
          <p:cNvPr id="19" name="TextBox 38"/>
          <p:cNvSpPr txBox="1"/>
          <p:nvPr/>
        </p:nvSpPr>
        <p:spPr bwMode="auto">
          <a:xfrm>
            <a:off x="1331120" y="3482658"/>
            <a:ext cx="172194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4000" b="1">
                <a:solidFill>
                  <a:srgbClr val="FF5510"/>
                </a:solidFill>
                <a:latin typeface="Arial Black"/>
                <a:cs typeface="Poppins"/>
              </a:rPr>
              <a:t>100%</a:t>
            </a:r>
            <a:endParaRPr/>
          </a:p>
        </p:txBody>
      </p:sp>
      <p:sp>
        <p:nvSpPr>
          <p:cNvPr id="20" name="Rounded Rectangle 32"/>
          <p:cNvSpPr/>
          <p:nvPr/>
        </p:nvSpPr>
        <p:spPr bwMode="auto">
          <a:xfrm>
            <a:off x="1211102" y="5261272"/>
            <a:ext cx="2030081" cy="2522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latin typeface="Lato Light"/>
            </a:endParaRPr>
          </a:p>
        </p:txBody>
      </p:sp>
      <p:sp>
        <p:nvSpPr>
          <p:cNvPr id="24" name="Rounded Rectangle 33"/>
          <p:cNvSpPr/>
          <p:nvPr/>
        </p:nvSpPr>
        <p:spPr bwMode="auto">
          <a:xfrm>
            <a:off x="1211100" y="5255527"/>
            <a:ext cx="2030081" cy="257985"/>
          </a:xfrm>
          <a:prstGeom prst="roundRect">
            <a:avLst>
              <a:gd name="adj" fmla="val 50000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solidFill>
                <a:srgbClr val="FF6600"/>
              </a:solidFill>
              <a:latin typeface="Lato Light"/>
            </a:endParaRPr>
          </a:p>
        </p:txBody>
      </p:sp>
      <p:sp>
        <p:nvSpPr>
          <p:cNvPr id="25" name="TextBox 63"/>
          <p:cNvSpPr txBox="1"/>
          <p:nvPr/>
        </p:nvSpPr>
        <p:spPr bwMode="auto">
          <a:xfrm>
            <a:off x="962298" y="5695650"/>
            <a:ext cx="237276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5510"/>
                </a:solidFill>
                <a:latin typeface="Arial Black"/>
                <a:cs typeface="Poppins"/>
              </a:rPr>
              <a:t>R$ 67.736,25</a:t>
            </a:r>
            <a:endParaRPr/>
          </a:p>
        </p:txBody>
      </p:sp>
      <p:graphicFrame>
        <p:nvGraphicFramePr>
          <p:cNvPr id="26" name="Gráfico 25"/>
          <p:cNvGraphicFramePr>
            <a:graphicFrameLocks xmlns:a="http://schemas.openxmlformats.org/drawingml/2006/main"/>
          </p:cNvGraphicFramePr>
          <p:nvPr/>
        </p:nvGraphicFramePr>
        <p:xfrm>
          <a:off x="4774152" y="2387180"/>
          <a:ext cx="2523819" cy="29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Rounded Rectangle 32"/>
          <p:cNvSpPr/>
          <p:nvPr/>
        </p:nvSpPr>
        <p:spPr bwMode="auto">
          <a:xfrm>
            <a:off x="5081483" y="5258401"/>
            <a:ext cx="2030081" cy="2522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solidFill>
                <a:schemeClr val="tx1"/>
              </a:solidFill>
              <a:latin typeface="Lato Light"/>
            </a:endParaRPr>
          </a:p>
        </p:txBody>
      </p:sp>
      <p:graphicFrame>
        <p:nvGraphicFramePr>
          <p:cNvPr id="28" name="Gráfico 27"/>
          <p:cNvGraphicFramePr>
            <a:graphicFrameLocks xmlns:a="http://schemas.openxmlformats.org/drawingml/2006/main"/>
          </p:cNvGraphicFramePr>
          <p:nvPr/>
        </p:nvGraphicFramePr>
        <p:xfrm>
          <a:off x="8463378" y="2384306"/>
          <a:ext cx="2523819" cy="29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TextBox 38"/>
          <p:cNvSpPr txBox="1"/>
          <p:nvPr/>
        </p:nvSpPr>
        <p:spPr bwMode="auto">
          <a:xfrm>
            <a:off x="9270167" y="3476914"/>
            <a:ext cx="1039067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>
                    <a:lumMod val="50000"/>
                  </a:schemeClr>
                </a:solidFill>
                <a:latin typeface="Arial Black"/>
                <a:cs typeface="Poppins"/>
              </a:rPr>
              <a:t>0%</a:t>
            </a:r>
            <a:endParaRPr/>
          </a:p>
        </p:txBody>
      </p:sp>
      <p:sp>
        <p:nvSpPr>
          <p:cNvPr id="30" name="Rounded Rectangle 32"/>
          <p:cNvSpPr/>
          <p:nvPr/>
        </p:nvSpPr>
        <p:spPr bwMode="auto">
          <a:xfrm>
            <a:off x="8770709" y="5255527"/>
            <a:ext cx="2030081" cy="2522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latin typeface="Lato Light"/>
            </a:endParaRPr>
          </a:p>
        </p:txBody>
      </p:sp>
      <p:sp>
        <p:nvSpPr>
          <p:cNvPr id="31" name="TextBox 63"/>
          <p:cNvSpPr txBox="1"/>
          <p:nvPr/>
        </p:nvSpPr>
        <p:spPr bwMode="auto">
          <a:xfrm>
            <a:off x="9291344" y="5689905"/>
            <a:ext cx="83388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chemeClr val="bg1">
                    <a:lumMod val="50000"/>
                  </a:schemeClr>
                </a:solidFill>
                <a:latin typeface="Arial Black"/>
                <a:cs typeface="Poppins"/>
              </a:rPr>
              <a:t>R$ -</a:t>
            </a:r>
            <a:endParaRPr/>
          </a:p>
        </p:txBody>
      </p:sp>
      <p:graphicFrame>
        <p:nvGraphicFramePr>
          <p:cNvPr id="32" name="Gráfico 31"/>
          <p:cNvGraphicFramePr>
            <a:graphicFrameLocks xmlns:a="http://schemas.openxmlformats.org/drawingml/2006/main"/>
          </p:cNvGraphicFramePr>
          <p:nvPr/>
        </p:nvGraphicFramePr>
        <p:xfrm>
          <a:off x="4791405" y="2495339"/>
          <a:ext cx="2523819" cy="29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8"/>
          <p:cNvSpPr txBox="1"/>
          <p:nvPr/>
        </p:nvSpPr>
        <p:spPr bwMode="auto">
          <a:xfrm>
            <a:off x="5598194" y="3587947"/>
            <a:ext cx="1039067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>
                    <a:lumMod val="50000"/>
                  </a:schemeClr>
                </a:solidFill>
                <a:latin typeface="Arial Black"/>
                <a:cs typeface="Poppins"/>
              </a:rPr>
              <a:t>0%</a:t>
            </a:r>
            <a:endParaRPr/>
          </a:p>
        </p:txBody>
      </p:sp>
      <p:sp>
        <p:nvSpPr>
          <p:cNvPr id="34" name="TextBox 63"/>
          <p:cNvSpPr txBox="1"/>
          <p:nvPr/>
        </p:nvSpPr>
        <p:spPr bwMode="auto">
          <a:xfrm>
            <a:off x="5636373" y="5689904"/>
            <a:ext cx="83388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chemeClr val="bg1">
                    <a:lumMod val="50000"/>
                  </a:schemeClr>
                </a:solidFill>
                <a:latin typeface="Arial Black"/>
                <a:cs typeface="Poppins"/>
              </a:rPr>
              <a:t>R$ -</a:t>
            </a:r>
            <a:endParaRPr/>
          </a:p>
        </p:txBody>
      </p:sp>
      <p:pic>
        <p:nvPicPr>
          <p:cNvPr id="35" name="Imagem 3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0">
        <p:fade thruBlk="0"/>
      </p:transition>
    </mc:Choice>
    <mc:Fallback>
      <p:transition spd="med" advClick="0">
        <p:fade thruBlk="0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63" name="Title 7"/>
          <p:cNvSpPr txBox="1"/>
          <p:nvPr/>
        </p:nvSpPr>
        <p:spPr bwMode="auto">
          <a:xfrm>
            <a:off x="1540243" y="169319"/>
            <a:ext cx="4486174" cy="684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>
              <a:lnSpc>
                <a:spcPct val="75000"/>
              </a:lnSpc>
              <a:spcBef>
                <a:spcPts val="0"/>
              </a:spcBef>
              <a:buNone/>
              <a:defRPr lang="pt-BR" sz="4500" b="1" spc="-20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pt-BR" sz="3200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Objetivo</a:t>
            </a:r>
            <a:endParaRPr/>
          </a:p>
        </p:txBody>
      </p:sp>
      <p:sp>
        <p:nvSpPr>
          <p:cNvPr id="21" name="Retângulo: Cantos Arredondados 3"/>
          <p:cNvSpPr/>
          <p:nvPr/>
        </p:nvSpPr>
        <p:spPr bwMode="auto">
          <a:xfrm>
            <a:off x="-88500" y="-9939"/>
            <a:ext cx="5457306" cy="743341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sp>
        <p:nvSpPr>
          <p:cNvPr id="22" name="Google Shape;132;g1dd831cafe8_0_0"/>
          <p:cNvSpPr txBox="1"/>
          <p:nvPr/>
        </p:nvSpPr>
        <p:spPr bwMode="auto">
          <a:xfrm>
            <a:off x="903771" y="256160"/>
            <a:ext cx="4617435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Trade Marketing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lang="pt-BR" b="1">
              <a:latin typeface="Calibri"/>
              <a:ea typeface="Calibri"/>
              <a:cs typeface="Calibri"/>
            </a:endParaRPr>
          </a:p>
        </p:txBody>
      </p:sp>
      <p:pic>
        <p:nvPicPr>
          <p:cNvPr id="23" name="Gráfico 2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2908" y="848"/>
            <a:ext cx="361950" cy="684941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6506" y="1219783"/>
            <a:ext cx="10338987" cy="4418433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 bwMode="auto">
          <a:xfrm>
            <a:off x="926506" y="1219783"/>
            <a:ext cx="10338986" cy="441843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0">
        <p:fade thruBlk="0"/>
      </p:transition>
    </mc:Choice>
    <mc:Fallback>
      <p:transition spd="med" advClick="0">
        <p:fade thruBlk="0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70664" y="163865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lt1"/>
                </a:solidFill>
                <a:cs typeface="Rubik"/>
              </a:rPr>
              <a:t>Dermaclub</a:t>
            </a:r>
            <a:endParaRPr b="1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086946" y="1432442"/>
            <a:ext cx="8018108" cy="4445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hlinkClick r:id="rId5"/>
          </p:cNvPr>
          <p:cNvPicPr>
            <a:picLocks noChangeAspect="1"/>
          </p:cNvPicPr>
          <p:nvPr/>
        </p:nvPicPr>
        <p:blipFill>
          <a:blip r:embed="rId6"/>
          <a:srcRect l="0" t="0" r="0" b="5266"/>
          <a:stretch/>
        </p:blipFill>
        <p:spPr bwMode="auto">
          <a:xfrm>
            <a:off x="770664" y="1134812"/>
            <a:ext cx="10594022" cy="5723188"/>
          </a:xfrm>
          <a:prstGeom prst="rect">
            <a:avLst/>
          </a:prstGeom>
        </p:spPr>
      </p:pic>
      <p:pic>
        <p:nvPicPr>
          <p:cNvPr id="5" name="Imagem 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70664" y="134255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lt1"/>
                </a:solidFill>
                <a:cs typeface="Rubik"/>
              </a:rPr>
              <a:t>Inspire 360º</a:t>
            </a:r>
            <a:endParaRPr b="1"/>
          </a:p>
        </p:txBody>
      </p:sp>
      <p:pic>
        <p:nvPicPr>
          <p:cNvPr id="5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  <p:pic>
        <p:nvPicPr>
          <p:cNvPr id="6" name="Imagem 5" descr="Interface gráfica do usuário&#10;&#10;Descrição gerada automaticamente com confiança média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864359" y="1469209"/>
            <a:ext cx="8237583" cy="4619417"/>
          </a:xfrm>
          <a:prstGeom prst="rect">
            <a:avLst/>
          </a:prstGeom>
        </p:spPr>
      </p:pic>
      <p:pic>
        <p:nvPicPr>
          <p:cNvPr id="7" name="Imagem 6">
            <a:hlinkClick r:id="rId6"/>
          </p:cNvPr>
          <p:cNvPicPr>
            <a:picLocks noChangeAspect="1"/>
          </p:cNvPicPr>
          <p:nvPr/>
        </p:nvPicPr>
        <p:blipFill>
          <a:blip r:embed="rId7"/>
          <a:srcRect l="0" t="0" r="0" b="5266"/>
          <a:stretch/>
        </p:blipFill>
        <p:spPr bwMode="auto">
          <a:xfrm>
            <a:off x="770664" y="1134812"/>
            <a:ext cx="10594022" cy="5723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6" name="Google Shape;196;p34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4"/>
          <p:cNvSpPr txBox="1">
            <a:spLocks noGrp="1"/>
          </p:cNvSpPr>
          <p:nvPr>
            <p:ph type="title"/>
          </p:nvPr>
        </p:nvSpPr>
        <p:spPr bwMode="auto">
          <a:xfrm>
            <a:off x="5691501" y="1989931"/>
            <a:ext cx="5930523" cy="287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buClr>
                <a:srgbClr val="050505"/>
              </a:buClr>
              <a:defRPr/>
            </a:pPr>
            <a:br>
              <a:rPr lang="pt-BR" sz="4000" b="1">
                <a:solidFill>
                  <a:schemeClr val="bg1"/>
                </a:solidFill>
                <a:latin typeface="Rubik"/>
                <a:cs typeface="Rubik"/>
              </a:rPr>
            </a:br>
            <a:r>
              <a:rPr lang="pt-BR" sz="4000" b="1">
                <a:solidFill>
                  <a:schemeClr val="bg1"/>
                </a:solidFill>
                <a:latin typeface="Rubik"/>
                <a:cs typeface="Rubik"/>
              </a:rPr>
              <a:t>Análise SWOT</a:t>
            </a:r>
            <a:endParaRPr sz="2000" i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cs typeface="Rubik"/>
              </a:rPr>
              <a:t>Conceito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4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234995" y="1086879"/>
            <a:ext cx="5741377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Análise SWOT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é uma ferramenta de gestão estratégica amplamente utilizada para avaliar o ambiente interno e externo de uma organização, ajudando a embasar decisões no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planejamento estratégico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. O termo "SWOT" é um acrônimo das palavras em inglês: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trengths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(Forças)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W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eaknesses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(Fraquezas)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O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pportunities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(Oportunidades)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hreats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(Ameaças)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Objetivo da Análise SWOT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O principal objetivo da Análise SWOT é identificar fatores que podem influenciar o sucesso ou os desafios da organização, orientando a definição de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estratégias mais eficazes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e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prioridades claras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  <a:p>
            <a:pPr marL="285750" indent="-285750"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6233049" y="1086879"/>
            <a:ext cx="5530514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Importância no planejamento estratégico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Diagnóstico completo: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A SWOT oferece uma visão ampla e integrada do cenário interno e externo da empresa.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Definição de estratégias: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Ajuda a empresa a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alavancar forças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corrigir fraquezas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aproveitar oportunidades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e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minimizar ameaças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Tomada de decisão: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Baseia as decisões em dados e análises concretas, alinhando os recursos internos à realidade do mercado.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Priorização de ações: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Direciona os esforços para áreas de maior impacto estratégico.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4" name="Retângulo 3"/>
          <p:cNvSpPr/>
          <p:nvPr/>
        </p:nvSpPr>
        <p:spPr bwMode="auto">
          <a:xfrm>
            <a:off x="234995" y="1086879"/>
            <a:ext cx="5741376" cy="5262979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6233047" y="1102854"/>
            <a:ext cx="5530513" cy="524700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cs typeface="Rubik"/>
              </a:rPr>
              <a:t>Conceito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4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234995" y="1086879"/>
            <a:ext cx="5741377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Como funciona a SWOT no planejamento estratégico?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Ambiente Interno (Forças e Fraquezas) : 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Avaliação dos recursos, capacidades e limitações da empresa.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Forças: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O que a empresa faz bem? Quais são seus diferenciais competitivos? Exemplos: liderança de mercado, inovação, equipe capacitada.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Fraquezas: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Quais são os pontos que precisam ser melhorados? O que pode limitar o crescimento? Exemplos: processos ineficientes, baixa presença digital, falta de recursos financeiros.</a:t>
            </a:r>
            <a:endParaRPr/>
          </a:p>
          <a:p>
            <a:pPr>
              <a:buFont typeface="+mj-lt"/>
              <a:buAutoNum type="arabicPeriod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Ambiente Externo (Oportunidades e Ameaças) : 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Análise de fatores externos que podem impactar a organização.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Oportunidades: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Quais fatores externos podem ser aproveitados para impulsionar a empresa? Exemplos: novas tendências de mercado, avanços tecnológicos, expansão de mercados.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Ameaças: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Quais fatores externos podem prejudicar a empresa? Exemplos: concorrência agressiva, mudanças regulatórias, crises econômicas.</a:t>
            </a:r>
            <a:endParaRPr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6233049" y="1086879"/>
            <a:ext cx="5530514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As grandes empresas realizam a </a:t>
            </a: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Análise SWOT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de forma estruturada, abrangente e com a participação de múltiplos stakeholders. A profundidade do processo garante que a análise seja precisa e relevante, ajudando a embasar decisões estratégicas de longo prazo. Aqui está como elas costumam conduzir o processo:</a:t>
            </a:r>
            <a:endParaRPr/>
          </a:p>
          <a:p>
            <a:pPr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1. Envolvimento de Equipes Multidisciplinares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Colaboração interna: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Grandes empresas formam times que incluem membros de diferentes departamentos (financeiro, marketing, operações, RH, etc.) para trazer múltiplas perspectivas.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Stakeholders externos: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Em alguns casos, parceiros, fornecedores ou até clientes são envolvidos para fornecer insights adicionais sobre oportunidades e ameaças.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4" name="Retângulo 3"/>
          <p:cNvSpPr/>
          <p:nvPr/>
        </p:nvSpPr>
        <p:spPr bwMode="auto">
          <a:xfrm>
            <a:off x="234995" y="1086879"/>
            <a:ext cx="5741376" cy="5262979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6233047" y="1102854"/>
            <a:ext cx="5530513" cy="524700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cs typeface="Rubik"/>
              </a:rPr>
              <a:t>Conceito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4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234995" y="1086879"/>
            <a:ext cx="5741377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2. Uso de Dados e Ferramentas Avançadas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Análise baseada em dados: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Elas utilizam dados quantitativos e qualitativos (de mercado, clientes, concorrentes, entre outros) para fundamentar as forças, fraquezas, oportunidades e ameaças.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Ferramentas especializadas: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Plataformas de </a:t>
            </a:r>
            <a:r>
              <a:rPr lang="pt-BR" sz="1600" i="1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pt-BR" sz="1600" i="1">
                <a:solidFill>
                  <a:schemeClr val="tx1">
                    <a:lumMod val="75000"/>
                    <a:lumOff val="25000"/>
                  </a:schemeClr>
                </a:solidFill>
              </a:rPr>
              <a:t>intelligence</a:t>
            </a:r>
            <a:r>
              <a:rPr lang="pt-BR" sz="1600" i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(BI), análise de mercado e softwares específicos ajudam a consolidar informações e identificar tendências.</a:t>
            </a:r>
            <a:endParaRPr/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Exemplo:</a:t>
            </a:r>
            <a:endParaRPr/>
          </a:p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Forças e fraquezas são mapeadas com base em métricas de desempenho interno (KPIs, produtividade, lucratividade).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Oportunidades e ameaças são extraídas de estudos de mercado, relatórios de tendências e benchmarks.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3. Alinhamento com a Visão e os Objetivos Estratégicos</a:t>
            </a:r>
            <a:endParaRPr/>
          </a:p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Grandes empresas garantem que a Análise SWOT esteja diretamente alinhada com a visão, missão e objetivos de longo prazo.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Objetivo: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A análise não é feita de forma isolada, mas como parte do planejamento estratégico para identificar ações específicas que agreguem valor.</a:t>
            </a:r>
            <a:endParaRPr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6233049" y="1086879"/>
            <a:ext cx="5530514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4. Priorização de Insights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Após listar todos os itens de cada quadrante, as empresas classificam e priorizam os mais críticos.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Critérios: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Impacto no negócio, urgência e viabilidade de ações.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Resultado: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Foco nas áreas que podem gerar maior vantagem competitiva ou mitigar riscos significativos.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5. Abordagem Regional e Global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Para empresas globais ou com operações amplas, a SWOT pode ser realizada em diferentes níveis: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Local: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Análise específica para uma região ou unidade de negócio.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Global: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Consolidando resultados regionais para entender o impacto em toda a empresa.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4" name="Retângulo 3"/>
          <p:cNvSpPr/>
          <p:nvPr/>
        </p:nvSpPr>
        <p:spPr bwMode="auto">
          <a:xfrm>
            <a:off x="234995" y="1086879"/>
            <a:ext cx="5741376" cy="5262979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6233047" y="1102854"/>
            <a:ext cx="5530513" cy="524700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50909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cs typeface="Rubik"/>
              </a:rPr>
              <a:t>Conceito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4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234995" y="1086879"/>
            <a:ext cx="5741377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6. Integração com Outras Ferramentas Estratégicas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 SWOT raramente é usada isoladamente. Ela é combinada com outras metodologias, como: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Análise PESTEL: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Para entender o impacto de fatores políticos, econômicos, sociais, tecnológicos, ambientais e legais no mercado.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Modelo das Cinco Forças de Porter: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Para avaliar a competitividade da indústria.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Mapas de Risco e Oportunidade: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Para explorar detalhadamente os fatores externos.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7. Reuniões e Workshops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Workshops interativos: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Grandes empresas realizam sessões colaborativas para garantir que a análise SWOT seja abrangente e baseada em consenso.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Facilitadores experientes:</a:t>
            </a: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 Consultores externos ou gestores sêniores frequentemente lideram esses workshops para assegurar objetividade e alinhamento estratégico.</a:t>
            </a:r>
            <a:endParaRPr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6233049" y="1086879"/>
            <a:ext cx="5530514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8. Atualizações Contínuas</a:t>
            </a:r>
            <a:endParaRPr/>
          </a:p>
          <a:p>
            <a:pPr>
              <a:defRPr/>
            </a:pPr>
            <a:endParaRPr lang="pt-BR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 SWOT não é um documento estático. As grandes empresas revisitam a análise regularmente (semestral ou anualmente) para ajustá-la ao cenário dinâmico de mercado e à evolução interna.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4" name="Retângulo 3"/>
          <p:cNvSpPr/>
          <p:nvPr/>
        </p:nvSpPr>
        <p:spPr bwMode="auto">
          <a:xfrm>
            <a:off x="234995" y="1086879"/>
            <a:ext cx="5741376" cy="5262979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6233047" y="1102854"/>
            <a:ext cx="5530513" cy="524700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 bwMode="auto">
          <a:xfrm>
            <a:off x="-109756" y="4709941"/>
            <a:ext cx="2264295" cy="2264295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/>
          <p:nvPr/>
        </p:nvSpPr>
        <p:spPr bwMode="auto">
          <a:xfrm>
            <a:off x="1019174" y="1521758"/>
            <a:ext cx="4929474" cy="21381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6243352" y="1521758"/>
            <a:ext cx="4929474" cy="2138130"/>
          </a:xfrm>
          <a:prstGeom prst="rect">
            <a:avLst/>
          </a:prstGeom>
          <a:solidFill>
            <a:srgbClr val="ED1C24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 bwMode="auto">
          <a:xfrm>
            <a:off x="1019174" y="3929509"/>
            <a:ext cx="4929474" cy="21381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6243352" y="3929509"/>
            <a:ext cx="4929474" cy="2138130"/>
          </a:xfrm>
          <a:prstGeom prst="rect">
            <a:avLst/>
          </a:prstGeom>
          <a:solidFill>
            <a:srgbClr val="ED1C24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TextBox 29"/>
          <p:cNvSpPr txBox="1"/>
          <p:nvPr/>
        </p:nvSpPr>
        <p:spPr bwMode="auto">
          <a:xfrm>
            <a:off x="5011147" y="2717330"/>
            <a:ext cx="937501" cy="942558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S</a:t>
            </a:r>
            <a:endParaRPr/>
          </a:p>
        </p:txBody>
      </p:sp>
      <p:sp>
        <p:nvSpPr>
          <p:cNvPr id="31" name="TextBox 30"/>
          <p:cNvSpPr txBox="1"/>
          <p:nvPr/>
        </p:nvSpPr>
        <p:spPr bwMode="auto">
          <a:xfrm>
            <a:off x="6243352" y="2717330"/>
            <a:ext cx="937501" cy="942558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W</a:t>
            </a:r>
            <a:endParaRPr/>
          </a:p>
        </p:txBody>
      </p:sp>
      <p:sp>
        <p:nvSpPr>
          <p:cNvPr id="32" name="TextBox 31"/>
          <p:cNvSpPr txBox="1"/>
          <p:nvPr/>
        </p:nvSpPr>
        <p:spPr bwMode="auto">
          <a:xfrm>
            <a:off x="5011147" y="3929509"/>
            <a:ext cx="937501" cy="942558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O</a:t>
            </a:r>
            <a:endParaRPr/>
          </a:p>
        </p:txBody>
      </p:sp>
      <p:sp>
        <p:nvSpPr>
          <p:cNvPr id="45" name="TextBox 44"/>
          <p:cNvSpPr txBox="1"/>
          <p:nvPr/>
        </p:nvSpPr>
        <p:spPr bwMode="auto">
          <a:xfrm>
            <a:off x="6243352" y="3929509"/>
            <a:ext cx="937501" cy="942558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T</a:t>
            </a:r>
            <a:endParaRPr/>
          </a:p>
        </p:txBody>
      </p:sp>
      <p:sp>
        <p:nvSpPr>
          <p:cNvPr id="62" name="Rectangle 61"/>
          <p:cNvSpPr/>
          <p:nvPr/>
        </p:nvSpPr>
        <p:spPr bwMode="auto">
          <a:xfrm>
            <a:off x="10934735" y="787795"/>
            <a:ext cx="1931953" cy="193195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/>
          </p:nvPr>
        </p:nvSpPr>
        <p:spPr bwMode="auto">
          <a:xfrm>
            <a:off x="1252684" y="1588538"/>
            <a:ext cx="1593171" cy="3384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200" b="1">
                <a:solidFill>
                  <a:srgbClr val="FF5510"/>
                </a:solidFill>
                <a:latin typeface="Calibri"/>
                <a:cs typeface="Calibri"/>
              </a:rPr>
              <a:t>Forças</a:t>
            </a:r>
            <a:endParaRPr lang="en-US" sz="1200" b="1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/>
          </p:nvPr>
        </p:nvSpPr>
        <p:spPr bwMode="auto">
          <a:xfrm>
            <a:off x="1252684" y="3996289"/>
            <a:ext cx="1593171" cy="3384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200">
                <a:solidFill>
                  <a:srgbClr val="FF5510"/>
                </a:solidFill>
                <a:latin typeface="Calibri"/>
                <a:cs typeface="Calibri"/>
              </a:rPr>
              <a:t>Oportunidades</a:t>
            </a:r>
            <a:endParaRPr lang="en-US" sz="1200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3"/>
          </p:nvPr>
        </p:nvSpPr>
        <p:spPr bwMode="auto">
          <a:xfrm>
            <a:off x="7410841" y="1588538"/>
            <a:ext cx="1593171" cy="3384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200" b="1">
                <a:solidFill>
                  <a:srgbClr val="FF5510"/>
                </a:solidFill>
                <a:latin typeface="Calibri"/>
                <a:cs typeface="Calibri"/>
              </a:rPr>
              <a:t>Fraquezas</a:t>
            </a:r>
            <a:endParaRPr lang="en-US" sz="1200" b="1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5"/>
          </p:nvPr>
        </p:nvSpPr>
        <p:spPr bwMode="auto">
          <a:xfrm>
            <a:off x="7410841" y="3996289"/>
            <a:ext cx="1593171" cy="3384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200">
                <a:solidFill>
                  <a:srgbClr val="FF5510"/>
                </a:solidFill>
                <a:latin typeface="Calibri"/>
                <a:cs typeface="Calibri"/>
              </a:rPr>
              <a:t>Ameaças</a:t>
            </a:r>
            <a:endParaRPr lang="en-US" sz="1200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19" name="Google Shape;232;p31"/>
          <p:cNvSpPr txBox="1"/>
          <p:nvPr/>
        </p:nvSpPr>
        <p:spPr bwMode="auto">
          <a:xfrm>
            <a:off x="1276011" y="1995585"/>
            <a:ext cx="3273479" cy="138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O que fazemos bem?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O que nossos clientes ou parceiros dizem que gostam sobre nós?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Em que áreas superamos nossos concorrentes?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Quais aspectos são únicos em relação ao nosso negócio, produto, serviço ou operação?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Que ativos temos?</a:t>
            </a:r>
            <a:endParaRPr/>
          </a:p>
        </p:txBody>
      </p:sp>
      <p:sp>
        <p:nvSpPr>
          <p:cNvPr id="20" name="Google Shape;232;p31"/>
          <p:cNvSpPr txBox="1"/>
          <p:nvPr/>
        </p:nvSpPr>
        <p:spPr bwMode="auto">
          <a:xfrm>
            <a:off x="1276011" y="4415637"/>
            <a:ext cx="3273479" cy="1017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Quais novas tendências podemos aproveitar?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Quais dos nossos pontos fortes podem ter valor para os possíveis parceiros?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Quais mercados adjacentes podemos explorar?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Há geografias com menos concorrência?</a:t>
            </a:r>
            <a:endParaRPr/>
          </a:p>
        </p:txBody>
      </p:sp>
      <p:sp>
        <p:nvSpPr>
          <p:cNvPr id="23" name="Google Shape;233;p31"/>
          <p:cNvSpPr txBox="1"/>
          <p:nvPr/>
        </p:nvSpPr>
        <p:spPr bwMode="auto">
          <a:xfrm>
            <a:off x="7503888" y="2023732"/>
            <a:ext cx="2866102" cy="138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O que podemos melhorar?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Com o que nossos clientes e parceiros não estão satisfeitos?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No que ficamos para trás em relação aos nossos concorrentes?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Em que nos falta conhecimento ou recurso?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28" name="Google Shape;235;p31"/>
          <p:cNvSpPr txBox="1"/>
          <p:nvPr/>
        </p:nvSpPr>
        <p:spPr bwMode="auto">
          <a:xfrm>
            <a:off x="7475557" y="4477927"/>
            <a:ext cx="3200210" cy="138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O que sua concorrência está fazendo?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Como nossos pontos fracos podem nos deixar vulneráveis?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Para quais tendências de mercado estamos despreparados?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1200">
                <a:solidFill>
                  <a:schemeClr val="dk1"/>
                </a:solidFill>
                <a:latin typeface="Calibri"/>
                <a:ea typeface="Roboto"/>
                <a:cs typeface="Calibri"/>
              </a:rPr>
              <a:t>Quais questões econômicas ou políticas poderiam ter impacto em nosso negócio?</a:t>
            </a:r>
            <a:endParaRPr sz="12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29" name="CaixaDeTexto 28"/>
          <p:cNvSpPr txBox="1"/>
          <p:nvPr/>
        </p:nvSpPr>
        <p:spPr bwMode="auto">
          <a:xfrm rot="16199999">
            <a:off x="193496" y="2978353"/>
            <a:ext cx="12971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Ambiente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Interno</a:t>
            </a:r>
            <a:endParaRPr/>
          </a:p>
        </p:txBody>
      </p:sp>
      <p:sp>
        <p:nvSpPr>
          <p:cNvPr id="33" name="CaixaDeTexto 32"/>
          <p:cNvSpPr txBox="1"/>
          <p:nvPr/>
        </p:nvSpPr>
        <p:spPr bwMode="auto">
          <a:xfrm rot="16199999">
            <a:off x="168538" y="5250920"/>
            <a:ext cx="13452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Ambiente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Externo</a:t>
            </a:r>
            <a:endParaRPr/>
          </a:p>
        </p:txBody>
      </p:sp>
      <p:sp>
        <p:nvSpPr>
          <p:cNvPr id="34" name="CaixaDeTexto 33"/>
          <p:cNvSpPr txBox="1"/>
          <p:nvPr/>
        </p:nvSpPr>
        <p:spPr bwMode="auto">
          <a:xfrm>
            <a:off x="1016060" y="1179200"/>
            <a:ext cx="1327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Fatores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Positivos</a:t>
            </a:r>
            <a:endParaRPr/>
          </a:p>
        </p:txBody>
      </p:sp>
      <p:sp>
        <p:nvSpPr>
          <p:cNvPr id="35" name="CaixaDeTexto 34"/>
          <p:cNvSpPr txBox="1"/>
          <p:nvPr/>
        </p:nvSpPr>
        <p:spPr bwMode="auto">
          <a:xfrm>
            <a:off x="6176704" y="1188983"/>
            <a:ext cx="1375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Fatores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Negativos</a:t>
            </a:r>
            <a:endParaRPr/>
          </a:p>
        </p:txBody>
      </p:sp>
      <p:sp>
        <p:nvSpPr>
          <p:cNvPr id="36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272;p25"/>
          <p:cNvSpPr/>
          <p:nvPr/>
        </p:nvSpPr>
        <p:spPr bwMode="auto">
          <a:xfrm>
            <a:off x="-290063" y="-15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8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0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CaixaDeTexto 39"/>
          <p:cNvSpPr txBox="1"/>
          <p:nvPr/>
        </p:nvSpPr>
        <p:spPr bwMode="auto">
          <a:xfrm>
            <a:off x="3690318" y="88629"/>
            <a:ext cx="4716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Análise SWOT- Conceito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>
            <a:off x="823860" y="894944"/>
            <a:ext cx="10609339" cy="5154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/>
              <a:buChar char="§"/>
              <a:defRPr/>
            </a:pPr>
            <a:endParaRPr lang="pt-BR" sz="160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endParaRPr lang="pt-BR" sz="160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endParaRPr lang="pt-BR" sz="160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endParaRPr lang="pt-BR" sz="160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endParaRPr lang="pt-BR" sz="160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endParaRPr lang="pt-BR" sz="160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/>
          </p:nvPr>
        </p:nvSpPr>
        <p:spPr bwMode="auto">
          <a:xfrm>
            <a:off x="1473259" y="1329692"/>
            <a:ext cx="1702825" cy="41965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800" b="1">
                <a:solidFill>
                  <a:srgbClr val="FF5510"/>
                </a:solidFill>
                <a:latin typeface="Calibri"/>
                <a:cs typeface="Calibri"/>
              </a:rPr>
              <a:t>Forças</a:t>
            </a:r>
            <a:endParaRPr lang="en-US" sz="2800" b="1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29" name="CaixaDeTexto 28"/>
          <p:cNvSpPr txBox="1"/>
          <p:nvPr/>
        </p:nvSpPr>
        <p:spPr bwMode="auto">
          <a:xfrm rot="16199999">
            <a:off x="-111245" y="2944973"/>
            <a:ext cx="16086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Ambiente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Interno</a:t>
            </a:r>
            <a:endParaRPr/>
          </a:p>
        </p:txBody>
      </p:sp>
      <p:sp>
        <p:nvSpPr>
          <p:cNvPr id="34" name="CaixaDeTexto 33"/>
          <p:cNvSpPr txBox="1"/>
          <p:nvPr/>
        </p:nvSpPr>
        <p:spPr bwMode="auto">
          <a:xfrm>
            <a:off x="1473259" y="1060791"/>
            <a:ext cx="14189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Fatores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Positivos</a:t>
            </a:r>
            <a:endParaRPr/>
          </a:p>
        </p:txBody>
      </p:sp>
      <p:sp>
        <p:nvSpPr>
          <p:cNvPr id="36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272;p25"/>
          <p:cNvSpPr/>
          <p:nvPr/>
        </p:nvSpPr>
        <p:spPr bwMode="auto">
          <a:xfrm>
            <a:off x="-290063" y="-15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8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0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CaixaDeTexto 39"/>
          <p:cNvSpPr txBox="1"/>
          <p:nvPr/>
        </p:nvSpPr>
        <p:spPr bwMode="auto">
          <a:xfrm>
            <a:off x="3690318" y="88629"/>
            <a:ext cx="4716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Análise SWOT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" name="TextBox 30"/>
          <p:cNvSpPr txBox="1"/>
          <p:nvPr/>
        </p:nvSpPr>
        <p:spPr bwMode="auto">
          <a:xfrm>
            <a:off x="9288179" y="2241661"/>
            <a:ext cx="2145020" cy="2409850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S</a:t>
            </a:r>
            <a:endParaRPr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1035585" y="1942662"/>
            <a:ext cx="792612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pt-BR" sz="1600">
                <a:solidFill>
                  <a:schemeClr val="tx1"/>
                </a:solidFill>
              </a:rPr>
              <a:t>.</a:t>
            </a:r>
            <a:endParaRPr lang="pt-BR" sz="1600"/>
          </a:p>
          <a:p>
            <a:pPr marL="342900" indent="-342900">
              <a:buFont typeface="+mj-lt"/>
              <a:buAutoNum type="arabicPeriod"/>
              <a:defRPr/>
            </a:pPr>
            <a:endParaRPr lang="pt-BR" sz="160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794574" y="957791"/>
            <a:ext cx="10986300" cy="5389846"/>
          </a:xfrm>
          <a:prstGeom prst="rect">
            <a:avLst/>
          </a:prstGeom>
          <a:solidFill>
            <a:srgbClr val="ED1C24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/>
              <a:buChar char="§"/>
              <a:defRPr/>
            </a:pPr>
            <a:endParaRPr lang="en-US" sz="120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endParaRPr lang="en-US" sz="120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§"/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9372329" y="2248425"/>
            <a:ext cx="2014456" cy="2304716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W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3"/>
          </p:nvPr>
        </p:nvSpPr>
        <p:spPr bwMode="auto">
          <a:xfrm>
            <a:off x="1331207" y="1144057"/>
            <a:ext cx="3423328" cy="82744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800" b="1">
                <a:solidFill>
                  <a:srgbClr val="FF5510"/>
                </a:solidFill>
                <a:latin typeface="Calibri"/>
                <a:cs typeface="Calibri"/>
              </a:rPr>
              <a:t>Fraquezas</a:t>
            </a:r>
            <a:endParaRPr lang="en-US" sz="2800" b="1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35" name="CaixaDeTexto 34"/>
          <p:cNvSpPr txBox="1"/>
          <p:nvPr/>
        </p:nvSpPr>
        <p:spPr bwMode="auto">
          <a:xfrm>
            <a:off x="1331207" y="1023885"/>
            <a:ext cx="29560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Fatores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Negativos</a:t>
            </a:r>
            <a:endParaRPr/>
          </a:p>
        </p:txBody>
      </p:sp>
      <p:sp>
        <p:nvSpPr>
          <p:cNvPr id="36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272;p25"/>
          <p:cNvSpPr/>
          <p:nvPr/>
        </p:nvSpPr>
        <p:spPr bwMode="auto">
          <a:xfrm>
            <a:off x="-290063" y="-15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8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0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CaixaDeTexto 39"/>
          <p:cNvSpPr txBox="1"/>
          <p:nvPr/>
        </p:nvSpPr>
        <p:spPr bwMode="auto">
          <a:xfrm>
            <a:off x="3690318" y="88629"/>
            <a:ext cx="4716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Análise SWOT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" name="CaixaDeTexto 11"/>
          <p:cNvSpPr txBox="1"/>
          <p:nvPr/>
        </p:nvSpPr>
        <p:spPr bwMode="auto">
          <a:xfrm rot="16199999">
            <a:off x="-111245" y="2944973"/>
            <a:ext cx="16086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Ambiente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Interno</a:t>
            </a:r>
            <a:endParaRPr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1056185" y="1774332"/>
            <a:ext cx="80202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pt-BR" sz="1400">
                <a:solidFill>
                  <a:schemeClr val="tx1"/>
                </a:solidFill>
              </a:rPr>
              <a:t>.</a:t>
            </a:r>
            <a:endParaRPr lang="pt-BR" sz="140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760530" y="933545"/>
            <a:ext cx="10670939" cy="51790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9336879" y="2261882"/>
            <a:ext cx="2094590" cy="2334236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O</a:t>
            </a:r>
            <a:endParaRPr lang="en-US" sz="4000" b="1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/>
          </p:nvPr>
        </p:nvSpPr>
        <p:spPr bwMode="auto">
          <a:xfrm>
            <a:off x="1156843" y="1211417"/>
            <a:ext cx="3559506" cy="83804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800">
                <a:solidFill>
                  <a:srgbClr val="FF5510"/>
                </a:solidFill>
                <a:latin typeface="Calibri"/>
                <a:cs typeface="Calibri"/>
              </a:rPr>
              <a:t>Oportunidades</a:t>
            </a:r>
            <a:endParaRPr lang="en-US" sz="2800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20" name="Google Shape;232;p31"/>
          <p:cNvSpPr txBox="1"/>
          <p:nvPr/>
        </p:nvSpPr>
        <p:spPr bwMode="auto">
          <a:xfrm>
            <a:off x="1204272" y="2022228"/>
            <a:ext cx="7313695" cy="525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endParaRPr lang="pt-BR" sz="14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  <a:p>
            <a:pPr marL="16256">
              <a:buClr>
                <a:schemeClr val="dk1"/>
              </a:buClr>
              <a:buSzPct val="50000"/>
              <a:defRPr/>
            </a:pPr>
            <a:endParaRPr lang="pt-BR" sz="1400">
              <a:solidFill>
                <a:schemeClr val="dk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33" name="CaixaDeTexto 32"/>
          <p:cNvSpPr txBox="1"/>
          <p:nvPr/>
        </p:nvSpPr>
        <p:spPr bwMode="auto">
          <a:xfrm rot="16199999">
            <a:off x="-1036015" y="1891423"/>
            <a:ext cx="33314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Ambiente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Externo</a:t>
            </a:r>
            <a:endParaRPr/>
          </a:p>
        </p:txBody>
      </p:sp>
      <p:sp>
        <p:nvSpPr>
          <p:cNvPr id="36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272;p25"/>
          <p:cNvSpPr/>
          <p:nvPr/>
        </p:nvSpPr>
        <p:spPr bwMode="auto">
          <a:xfrm>
            <a:off x="-290063" y="-15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8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0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CaixaDeTexto 39"/>
          <p:cNvSpPr txBox="1"/>
          <p:nvPr/>
        </p:nvSpPr>
        <p:spPr bwMode="auto">
          <a:xfrm>
            <a:off x="3690318" y="88629"/>
            <a:ext cx="4716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Análise SWOT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1156843" y="1830995"/>
            <a:ext cx="8020279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pt-BR" sz="1400"/>
              <a:t>.</a:t>
            </a:r>
            <a:endParaRPr lang="pt-BR"/>
          </a:p>
          <a:p>
            <a:pPr marL="342900" indent="-342900">
              <a:buFont typeface="+mj-lt"/>
              <a:buAutoNum type="arabicPeriod"/>
              <a:defRPr/>
            </a:pPr>
            <a:endParaRPr lang="pt-BR"/>
          </a:p>
          <a:p>
            <a:pPr marL="342900" indent="-342900">
              <a:buFont typeface="+mj-lt"/>
              <a:buAutoNum type="arabicPeriod"/>
              <a:defRPr/>
            </a:pPr>
            <a:endParaRPr lang="pt-BR"/>
          </a:p>
          <a:p>
            <a:pPr marL="342900" indent="-342900">
              <a:buFont typeface="+mj-lt"/>
              <a:buAutoNum type="arabicPeriod"/>
              <a:defRPr/>
            </a:pPr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 bwMode="auto">
          <a:xfrm>
            <a:off x="971963" y="902693"/>
            <a:ext cx="10587246" cy="5309264"/>
          </a:xfrm>
          <a:prstGeom prst="rect">
            <a:avLst/>
          </a:prstGeom>
          <a:solidFill>
            <a:srgbClr val="ED1C24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9545697" y="2387076"/>
            <a:ext cx="2013512" cy="2340498"/>
          </a:xfrm>
          <a:prstGeom prst="rect">
            <a:avLst/>
          </a:prstGeom>
          <a:solidFill>
            <a:srgbClr val="FF5510"/>
          </a:solidFill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1"/>
                </a:solidFill>
                <a:latin typeface="Calibri Light"/>
              </a:rPr>
              <a:t>T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5"/>
          </p:nvPr>
        </p:nvSpPr>
        <p:spPr bwMode="auto">
          <a:xfrm>
            <a:off x="1448793" y="1170303"/>
            <a:ext cx="3421722" cy="84029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800">
                <a:solidFill>
                  <a:srgbClr val="FF5510"/>
                </a:solidFill>
                <a:latin typeface="Calibri"/>
                <a:cs typeface="Calibri"/>
              </a:rPr>
              <a:t>Ameaças</a:t>
            </a:r>
            <a:endParaRPr lang="en-US" sz="2800">
              <a:solidFill>
                <a:srgbClr val="FF5510"/>
              </a:solidFill>
              <a:latin typeface="Calibri"/>
              <a:cs typeface="Calibri"/>
            </a:endParaRPr>
          </a:p>
        </p:txBody>
      </p:sp>
      <p:sp>
        <p:nvSpPr>
          <p:cNvPr id="33" name="CaixaDeTexto 32"/>
          <p:cNvSpPr txBox="1"/>
          <p:nvPr/>
        </p:nvSpPr>
        <p:spPr bwMode="auto">
          <a:xfrm rot="16199999">
            <a:off x="168538" y="3138223"/>
            <a:ext cx="13452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Ambiente</a:t>
            </a:r>
            <a:r>
              <a:rPr lang="pt-BR" sz="1100" b="1">
                <a:solidFill>
                  <a:schemeClr val="bg1">
                    <a:lumMod val="50000"/>
                  </a:schemeClr>
                </a:solidFill>
              </a:rPr>
              <a:t> Externo</a:t>
            </a:r>
            <a:endParaRPr/>
          </a:p>
        </p:txBody>
      </p:sp>
      <p:sp>
        <p:nvSpPr>
          <p:cNvPr id="36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272;p25"/>
          <p:cNvSpPr/>
          <p:nvPr/>
        </p:nvSpPr>
        <p:spPr bwMode="auto">
          <a:xfrm>
            <a:off x="-290063" y="-15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8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0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CaixaDeTexto 39"/>
          <p:cNvSpPr txBox="1"/>
          <p:nvPr/>
        </p:nvSpPr>
        <p:spPr bwMode="auto">
          <a:xfrm>
            <a:off x="3690318" y="88629"/>
            <a:ext cx="4716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Análise SWOT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1156843" y="1830995"/>
            <a:ext cx="802027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pt-BR"/>
              <a:t>.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pt-BR"/>
          </a:p>
          <a:p>
            <a:pPr marL="342900" indent="-342900">
              <a:buFont typeface="+mj-lt"/>
              <a:buAutoNum type="arabicPeriod"/>
              <a:defRPr/>
            </a:pPr>
            <a:endParaRPr lang="pt-BR"/>
          </a:p>
          <a:p>
            <a:pPr marL="342900" indent="-342900">
              <a:buFont typeface="+mj-lt"/>
              <a:buAutoNum type="arabicPeriod"/>
              <a:defRPr/>
            </a:pPr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39"/>
          <p:cNvGraphicFramePr>
            <a:graphicFrameLocks xmlns:a="http://schemas.openxmlformats.org/drawingml/2006/main"/>
          </p:cNvGraphicFramePr>
          <p:nvPr/>
        </p:nvGraphicFramePr>
        <p:xfrm>
          <a:off x="575224" y="1283943"/>
          <a:ext cx="10903038" cy="473890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239599"/>
                <a:gridCol w="8663439"/>
              </a:tblGrid>
              <a:tr h="473890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PROPÓSITO E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VISÃO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20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pt-BR" sz="2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 que é propósito: </a:t>
                      </a:r>
                      <a:r>
                        <a:rPr lang="pt-BR" sz="16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É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 razão pela qual ela existe além de gerar lucro. É a motivação central que guia suas ações, decisões e impacto na sociedade, refletindo os valores e aspirações mais profundas da organização. Diferente de objetivos ou metas, o propósito é atemporal e está relacionado ao significado que a empresa quer ter para seus colaboradores, clientes e comunidade. Ele responde à pergunta: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"Por que fazemos o que fazemos?”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Por que o propósito é importante?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endParaRPr lang="pt-BR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Guiar decisões estratégicas: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Serve como um norte para alinhar as ações da empresa aos seus valores e visão.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Engajar colaboradores: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Um propósito claro inspira e motiva equipes, criando um senso de pertencimento e significado.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Criar conexão com clientes: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Consumidores tendem a preferir empresas cujos valores estão alinhados aos seus.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Gerar impacto positivo: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Um propósito bem definido permite à empresa contribuir de forma genuína para a sociedade e o meio ambiente.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Mapa estratégico para aceleração de resultados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3136693" y="1317811"/>
            <a:ext cx="8264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Propósito:</a:t>
            </a:r>
            <a:endParaRPr lang="pt-BR" sz="240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10" name="Retângulo 9"/>
          <p:cNvSpPr/>
          <p:nvPr/>
        </p:nvSpPr>
        <p:spPr bwMode="auto">
          <a:xfrm>
            <a:off x="564343" y="1283943"/>
            <a:ext cx="10913919" cy="4738905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Retângulo 10"/>
          <p:cNvSpPr/>
          <p:nvPr/>
        </p:nvSpPr>
        <p:spPr bwMode="auto">
          <a:xfrm>
            <a:off x="575224" y="1283942"/>
            <a:ext cx="10913919" cy="473890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4" name="Elipse 27"/>
          <p:cNvSpPr/>
          <p:nvPr/>
        </p:nvSpPr>
        <p:spPr bwMode="auto">
          <a:xfrm>
            <a:off x="2931420" y="1471567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39"/>
          <p:cNvGraphicFramePr>
            <a:graphicFrameLocks xmlns:a="http://schemas.openxmlformats.org/drawingml/2006/main"/>
          </p:cNvGraphicFramePr>
          <p:nvPr/>
        </p:nvGraphicFramePr>
        <p:xfrm>
          <a:off x="575224" y="1283943"/>
          <a:ext cx="10903038" cy="473890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239599"/>
                <a:gridCol w="8663439"/>
              </a:tblGrid>
              <a:tr h="473890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PROPÓSITO E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VISÃO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20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pt-BR" sz="2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 que é : </a:t>
                      </a:r>
                      <a:r>
                        <a:rPr lang="pt-BR" sz="1600" b="1"/>
                        <a:t>A</a:t>
                      </a:r>
                      <a:r>
                        <a:rPr lang="pt-BR" sz="1600"/>
                        <a:t> </a:t>
                      </a:r>
                      <a:r>
                        <a:rPr lang="pt-BR" sz="1600" b="1"/>
                        <a:t>visão</a:t>
                      </a:r>
                      <a:r>
                        <a:rPr lang="pt-BR" sz="1600"/>
                        <a:t> de uma empresa é uma declaração inspiradora que define a direção e as aspirações futuras da organização. Ela descreve onde a empresa deseja chegar a longo prazo e o impacto que pretende causar no mercado ou na sociedade.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/>
                        <a:t>É uma projeção do futuro desejado que serve como um norte para as decisões estratégicas e orienta todos os stakeholders. A visão responde à pergunta: </a:t>
                      </a:r>
                      <a:r>
                        <a:rPr lang="pt-BR" sz="1600" b="1"/>
                        <a:t>"Onde queremos estar no futuro?"</a:t>
                      </a:r>
                      <a:endParaRPr lang="pt-BR" sz="1600"/>
                    </a:p>
                    <a:p>
                      <a:pPr>
                        <a:defRPr/>
                      </a:pPr>
                      <a:endParaRPr lang="pt-BR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Por que a visão é importante?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endParaRPr lang="pt-BR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/>
                        <a:t>1. </a:t>
                      </a: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Define uma direção clara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Guia estratégica: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Ajuda a empresa a alinhar seus esforços e recursos em direção a um objetivo comum.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Foco: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Mantém a organização concentrada no que realmente importa, evitando desvios e esforços dispersos.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2. Inspira e motiva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Engajamento interno: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Uma visão bem definida inspira colaboradores, promovendo um senso de propósito e pertencimento.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Mapa estratégico para aceleração de resultados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pic>
        <p:nvPicPr>
          <p:cNvPr id="9" name="Gráfico 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5408613" y="6422792"/>
            <a:ext cx="1374773" cy="18830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 bwMode="auto">
          <a:xfrm>
            <a:off x="3136693" y="1317811"/>
            <a:ext cx="8264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Visão:</a:t>
            </a:r>
            <a:endParaRPr lang="pt-BR" sz="240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10" name="Retângulo 9"/>
          <p:cNvSpPr/>
          <p:nvPr/>
        </p:nvSpPr>
        <p:spPr bwMode="auto">
          <a:xfrm>
            <a:off x="564343" y="1283943"/>
            <a:ext cx="10913919" cy="4738905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Retângulo 10"/>
          <p:cNvSpPr/>
          <p:nvPr/>
        </p:nvSpPr>
        <p:spPr bwMode="auto">
          <a:xfrm>
            <a:off x="575224" y="1283942"/>
            <a:ext cx="10913919" cy="473890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4" name="Elipse 27"/>
          <p:cNvSpPr/>
          <p:nvPr/>
        </p:nvSpPr>
        <p:spPr bwMode="auto">
          <a:xfrm>
            <a:off x="2931420" y="1471567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39"/>
          <p:cNvGraphicFramePr>
            <a:graphicFrameLocks xmlns:a="http://schemas.openxmlformats.org/drawingml/2006/main"/>
          </p:cNvGraphicFramePr>
          <p:nvPr/>
        </p:nvGraphicFramePr>
        <p:xfrm>
          <a:off x="575224" y="1283943"/>
          <a:ext cx="10903038" cy="473890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239599"/>
                <a:gridCol w="8663439"/>
              </a:tblGrid>
              <a:tr h="473890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PROPÓSITO E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VISÃO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3. Cria uma identidade forte</a:t>
                      </a:r>
                      <a:endParaRPr/>
                    </a:p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Posicionamento de mercado: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 visão diferencia a empresa no mercado, mostrando como ela deseja ser percebida no futuro.</a:t>
                      </a:r>
                      <a:endParaRPr/>
                    </a:p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Conexão com stakeholders: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Clientes, investidores e parceiros são atraídos por empresas que têm uma visão sólida e ambiciosa.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4. Orienta a tomada de decisão</a:t>
                      </a:r>
                      <a:endParaRPr/>
                    </a:p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Critérios claros: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Decisões estratégicas são mais fáceis de tomar quando há uma visão que orienta o que é prioritário para a empresa.</a:t>
                      </a:r>
                      <a:endParaRPr/>
                    </a:p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Resiliência em tempos difíceis: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Uma visão clara ajuda a manter o foco mesmo em períodos de desafios.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5. Sustenta o crescimento a longo prazo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Projeção futura: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 visão ajuda a empresa a planejar seu crescimento, inovar e adaptar-se às mudanças no mercado.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Unidade organizacional: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Todos os níveis da organização trabalham com um objetivo comum.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Mapa estratégico para aceleração de resultados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3136693" y="1317811"/>
            <a:ext cx="8264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Visão:</a:t>
            </a:r>
            <a:endParaRPr lang="pt-BR" sz="240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10" name="Retângulo 9"/>
          <p:cNvSpPr/>
          <p:nvPr/>
        </p:nvSpPr>
        <p:spPr bwMode="auto">
          <a:xfrm>
            <a:off x="564343" y="1283943"/>
            <a:ext cx="10913919" cy="4738905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Retângulo 10"/>
          <p:cNvSpPr/>
          <p:nvPr/>
        </p:nvSpPr>
        <p:spPr bwMode="auto">
          <a:xfrm>
            <a:off x="575224" y="1283942"/>
            <a:ext cx="10913919" cy="473890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4" name="Elipse 27"/>
          <p:cNvSpPr/>
          <p:nvPr/>
        </p:nvSpPr>
        <p:spPr bwMode="auto">
          <a:xfrm>
            <a:off x="2931420" y="1471567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39"/>
          <p:cNvGraphicFramePr>
            <a:graphicFrameLocks xmlns:a="http://schemas.openxmlformats.org/drawingml/2006/main"/>
          </p:cNvGraphicFramePr>
          <p:nvPr/>
        </p:nvGraphicFramePr>
        <p:xfrm>
          <a:off x="575224" y="1283943"/>
          <a:ext cx="10913919" cy="473890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241834"/>
                <a:gridCol w="8672085"/>
              </a:tblGrid>
              <a:tr h="1647081">
                <a:tc rowSpan="3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PROPÓSITO E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VISÃO</a:t>
                      </a:r>
                      <a:endParaRPr sz="20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20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  <a:tr h="1545912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tx1"/>
                          </a:solidFill>
                          <a:latin typeface="Calibri"/>
                          <a:ea typeface="Roboto"/>
                          <a:cs typeface="Calibri"/>
                        </a:rPr>
                        <a:t>       </a:t>
                      </a:r>
                      <a:r>
                        <a:rPr lang="pt-BR" sz="2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Visão:</a:t>
                      </a:r>
                      <a:r>
                        <a:rPr lang="pt-BR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</a:t>
                      </a:r>
                      <a:r>
                        <a:rPr lang="pt-BR" sz="20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R$40 Mi de faturamento no YTD/12 2024 com 10% de resultado líquido. </a:t>
                      </a:r>
                      <a:endParaRPr sz="2000" b="0">
                        <a:solidFill>
                          <a:schemeClr val="bg1">
                            <a:lumMod val="8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5912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tx1"/>
                          </a:solidFill>
                          <a:latin typeface="Calibri"/>
                          <a:ea typeface="Roboto"/>
                          <a:cs typeface="Calibri"/>
                        </a:rPr>
                        <a:t>       </a:t>
                      </a:r>
                      <a:r>
                        <a:rPr lang="pt-BR" sz="2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Cálculo acima: </a:t>
                      </a:r>
                      <a:endParaRPr/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400" b="0">
                        <a:solidFill>
                          <a:srgbClr val="FF0000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Exemplo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10" name="CaixaDeTexto 9"/>
          <p:cNvSpPr txBox="1"/>
          <p:nvPr/>
        </p:nvSpPr>
        <p:spPr bwMode="auto">
          <a:xfrm>
            <a:off x="4151979" y="3342974"/>
            <a:ext cx="7828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2400" b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Chegar até o </a:t>
            </a: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Dez/2029 </a:t>
            </a:r>
            <a:r>
              <a:rPr lang="pt-BR" sz="2400" b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com faturamento </a:t>
            </a: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YTD de $61Mi</a:t>
            </a:r>
            <a:r>
              <a:rPr lang="pt-B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 e</a:t>
            </a:r>
            <a:r>
              <a:rPr lang="pt-BR" sz="2400" b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 com lucratividade </a:t>
            </a: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&gt;= 10%.</a:t>
            </a:r>
            <a:endParaRPr/>
          </a:p>
        </p:txBody>
      </p:sp>
      <p:sp>
        <p:nvSpPr>
          <p:cNvPr id="3" name="Retângulo 2"/>
          <p:cNvSpPr/>
          <p:nvPr/>
        </p:nvSpPr>
        <p:spPr bwMode="auto">
          <a:xfrm>
            <a:off x="4515193" y="5390209"/>
            <a:ext cx="7101583" cy="31191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Retângulo 10"/>
          <p:cNvSpPr/>
          <p:nvPr/>
        </p:nvSpPr>
        <p:spPr bwMode="auto">
          <a:xfrm>
            <a:off x="575224" y="1283942"/>
            <a:ext cx="10913919" cy="473890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3281764" y="1685746"/>
            <a:ext cx="85361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Propósito</a:t>
            </a:r>
            <a:r>
              <a:rPr lang="pt-B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oboto"/>
                <a:cs typeface="Calibri"/>
              </a:rPr>
              <a:t>: Promover saúde com cuidado humanizado, gerando confiança, bem-estar e prosperidade para todos</a:t>
            </a:r>
            <a:endParaRPr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32191" y="4617448"/>
            <a:ext cx="2631675" cy="1314884"/>
          </a:xfrm>
          <a:prstGeom prst="rect">
            <a:avLst/>
          </a:prstGeom>
        </p:spPr>
      </p:pic>
      <p:sp>
        <p:nvSpPr>
          <p:cNvPr id="13" name="Elipse 27"/>
          <p:cNvSpPr/>
          <p:nvPr/>
        </p:nvSpPr>
        <p:spPr bwMode="auto">
          <a:xfrm>
            <a:off x="3045503" y="1826304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4" name="Elipse 27"/>
          <p:cNvSpPr/>
          <p:nvPr/>
        </p:nvSpPr>
        <p:spPr bwMode="auto">
          <a:xfrm>
            <a:off x="3043006" y="3448122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5" name="Elipse 27"/>
          <p:cNvSpPr/>
          <p:nvPr/>
        </p:nvSpPr>
        <p:spPr bwMode="auto">
          <a:xfrm>
            <a:off x="3043006" y="5069617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6" name="Retângulo 15"/>
          <p:cNvSpPr/>
          <p:nvPr/>
        </p:nvSpPr>
        <p:spPr bwMode="auto">
          <a:xfrm>
            <a:off x="564343" y="1283943"/>
            <a:ext cx="10913919" cy="4738905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39"/>
          <p:cNvGraphicFramePr>
            <a:graphicFrameLocks xmlns:a="http://schemas.openxmlformats.org/drawingml/2006/main"/>
          </p:cNvGraphicFramePr>
          <p:nvPr/>
        </p:nvGraphicFramePr>
        <p:xfrm>
          <a:off x="217799" y="974005"/>
          <a:ext cx="11235091" cy="5157144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307806"/>
                <a:gridCol w="8927285"/>
              </a:tblGrid>
              <a:tr h="468369">
                <a:tc rowSpan="3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VALORES</a:t>
                      </a:r>
                      <a:endParaRPr sz="24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  <a:tr h="4167175">
                <a:tc vMerge="1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Os </a:t>
                      </a: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valores de uma empresa</a:t>
                      </a: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são os princípios fundamentais que orientam sua cultura, decisões e comportamentos. Eles representam as crenças e convicções que a organização considera essenciais para alcançar sua missão e visão.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Os valores funcionam como um código ético que guia as interações com colaboradores, clientes, parceiros e a sociedade em geral.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pt-BR" sz="16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Por que os valores são importantes?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1. Definem a identidade da empresa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Os valores refletem a essência da organização, ajudando a construir uma identidade forte e diferenciada no mercado.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2. Guiam decisões e comportamentos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Servem como um padrão para avaliar e orientar decisões, especialmente em momentos de dilemas éticos ou estratégicos.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Alinham as ações dos colaboradores com os objetivos maiores da empresa.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875">
                <a:tc vMerge="1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Mapa estratégico para aceleração de resultados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39"/>
          <p:cNvGraphicFramePr>
            <a:graphicFrameLocks xmlns:a="http://schemas.openxmlformats.org/drawingml/2006/main"/>
          </p:cNvGraphicFramePr>
          <p:nvPr/>
        </p:nvGraphicFramePr>
        <p:xfrm>
          <a:off x="217799" y="974005"/>
          <a:ext cx="11235091" cy="5085419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307806"/>
                <a:gridCol w="8927285"/>
              </a:tblGrid>
              <a:tr h="468369">
                <a:tc rowSpan="3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VALORES</a:t>
                      </a:r>
                      <a:endParaRPr sz="24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  <a:tr h="4167175">
                <a:tc vMerge="1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3. Criam uma cultura organizacional sólida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Os valores sustentam a cultura interna, promovendo um ambiente que incentiva a colaboração, inovação e respeito. Empresas com uma cultura forte tendem a ser mais produtivas e atraentes para talentos.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4. Conectam a empresa com todos,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Valores claros ajudam a empresa a atrair clientes, parceiros e investidores que compartilham crenças semelhantes. Reforçam a confiança e o respeito no relacionamento com a sociedade.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5. Inspiram e engajam colaboradores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Colaboradores que se identificam com os valores da empresa sentem-se mais motivados e comprometidos. Fortalece o senso de pertencimento e propósito dentro da organização.</a:t>
                      </a:r>
                      <a:endParaRPr/>
                    </a:p>
                    <a:p>
                      <a:pPr>
                        <a:defRPr/>
                      </a:pPr>
                      <a:endParaRPr lang="pt-BR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6. Sustentam a longevidade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pt-BR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Empresas com valores bem estabelecidos conseguem manter coerência e consistência ao longo do tempo, mesmo em cenários de mudanças ou crises.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875">
                <a:tc vMerge="1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Mapa estratégico para aceleração de resultados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39"/>
          <p:cNvGraphicFramePr>
            <a:graphicFrameLocks xmlns:a="http://schemas.openxmlformats.org/drawingml/2006/main"/>
          </p:cNvGraphicFramePr>
          <p:nvPr/>
        </p:nvGraphicFramePr>
        <p:xfrm>
          <a:off x="217799" y="974005"/>
          <a:ext cx="11235091" cy="5085419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307806"/>
                <a:gridCol w="8927285"/>
              </a:tblGrid>
              <a:tr h="468369">
                <a:tc rowSpan="3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VALORES</a:t>
                      </a:r>
                      <a:endParaRPr sz="24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  <a:tr h="4167175">
                <a:tc vMerge="1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Comprometimento: </a:t>
                      </a:r>
                      <a:r>
                        <a:rPr lang="pt-BR" sz="2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Somos comprometidos com nossas crenças, princípios e valores, os quais não negociamos.</a:t>
                      </a:r>
                      <a:endParaRPr/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endParaRPr lang="pt-BR" sz="2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Simplicidade: </a:t>
                      </a:r>
                      <a:r>
                        <a:rPr lang="pt-BR" sz="2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Desenvolvemos processos simples que facilitem e agilizem o atendimento a nossos clientes.</a:t>
                      </a:r>
                      <a:endParaRPr/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endParaRPr lang="pt-BR" sz="2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Inovação: </a:t>
                      </a:r>
                      <a:r>
                        <a:rPr lang="pt-BR" sz="2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Desafiamos os paradigmas antigos e buscamos sempre o novo com foco na satisfação do cliente.</a:t>
                      </a:r>
                      <a:endParaRPr/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endParaRPr lang="pt-BR" sz="2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defRPr/>
                      </a:pPr>
                      <a:r>
                        <a:rPr lang="pt-BR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Excelência: </a:t>
                      </a:r>
                      <a:r>
                        <a:rPr lang="pt-BR" sz="2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Buscamos sempre excelência em tudo que fazemos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875">
                <a:tc vMerge="1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Exemplos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/>
          <p:nvPr/>
        </p:nvSpPr>
        <p:spPr bwMode="auto">
          <a:xfrm>
            <a:off x="6277763" y="1431294"/>
            <a:ext cx="5435678" cy="4673573"/>
          </a:xfrm>
          <a:prstGeom prst="roundRect">
            <a:avLst>
              <a:gd name="adj" fmla="val 746"/>
            </a:avLst>
          </a:prstGeom>
          <a:solidFill>
            <a:srgbClr val="A1A1A1"/>
          </a:solidFill>
          <a:ln>
            <a:noFill/>
          </a:ln>
        </p:spPr>
        <p:txBody>
          <a:bodyPr spcFirstLastPara="1" wrap="square" lIns="112474" tIns="112474" rIns="112474" bIns="112474" anchor="ctr" anchorCtr="0">
            <a:noAutofit/>
          </a:bodyPr>
          <a:lstStyle/>
          <a:p>
            <a:pPr>
              <a:defRPr/>
            </a:pPr>
            <a:endParaRPr sz="700"/>
          </a:p>
        </p:txBody>
      </p:sp>
      <p:sp>
        <p:nvSpPr>
          <p:cNvPr id="126" name="Google Shape;126;p26"/>
          <p:cNvSpPr txBox="1"/>
          <p:nvPr/>
        </p:nvSpPr>
        <p:spPr bwMode="auto">
          <a:xfrm rot="-819">
            <a:off x="7305431" y="1430589"/>
            <a:ext cx="3868570" cy="495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750" b="1">
                <a:solidFill>
                  <a:schemeClr val="bg1"/>
                </a:solidFill>
                <a:latin typeface="Calibri"/>
                <a:cs typeface="Calibri"/>
              </a:rPr>
              <a:t>Resultados de negócios</a:t>
            </a:r>
            <a:endParaRPr sz="175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7" name="Google Shape;127;p26"/>
          <p:cNvSpPr/>
          <p:nvPr/>
        </p:nvSpPr>
        <p:spPr bwMode="auto">
          <a:xfrm>
            <a:off x="1336298" y="1431292"/>
            <a:ext cx="4947610" cy="4673575"/>
          </a:xfrm>
          <a:prstGeom prst="roundRect">
            <a:avLst>
              <a:gd name="adj" fmla="val 923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112474" tIns="112474" rIns="112474" bIns="112474" anchor="ctr" anchorCtr="0">
            <a:noAutofit/>
          </a:bodyPr>
          <a:lstStyle/>
          <a:p>
            <a:pPr>
              <a:defRPr/>
            </a:pPr>
            <a:endParaRPr sz="700"/>
          </a:p>
        </p:txBody>
      </p:sp>
      <p:sp>
        <p:nvSpPr>
          <p:cNvPr id="128" name="Google Shape;128;p26"/>
          <p:cNvSpPr txBox="1"/>
          <p:nvPr/>
        </p:nvSpPr>
        <p:spPr bwMode="auto">
          <a:xfrm rot="-819">
            <a:off x="1875897" y="1430589"/>
            <a:ext cx="3868570" cy="495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750" b="1">
                <a:latin typeface="Calibri"/>
                <a:cs typeface="Calibri"/>
              </a:rPr>
              <a:t>Capacidades de negócios</a:t>
            </a:r>
            <a:endParaRPr sz="1750" b="1">
              <a:latin typeface="Calibri"/>
              <a:cs typeface="Calibri"/>
            </a:endParaRPr>
          </a:p>
        </p:txBody>
      </p:sp>
      <p:sp>
        <p:nvSpPr>
          <p:cNvPr id="129" name="Google Shape;129;p26"/>
          <p:cNvSpPr/>
          <p:nvPr/>
        </p:nvSpPr>
        <p:spPr bwMode="auto">
          <a:xfrm>
            <a:off x="292163" y="4305138"/>
            <a:ext cx="11421275" cy="1799731"/>
          </a:xfrm>
          <a:prstGeom prst="roundRect">
            <a:avLst>
              <a:gd name="adj" fmla="val 2370"/>
            </a:avLst>
          </a:prstGeom>
          <a:solidFill>
            <a:srgbClr val="FF5510">
              <a:alpha val="34118"/>
            </a:srgbClr>
          </a:solidFill>
          <a:ln>
            <a:noFill/>
          </a:ln>
        </p:spPr>
        <p:txBody>
          <a:bodyPr spcFirstLastPara="1" wrap="square" lIns="112474" tIns="112474" rIns="112474" bIns="112474" anchor="ctr" anchorCtr="0">
            <a:noAutofit/>
          </a:bodyPr>
          <a:lstStyle/>
          <a:p>
            <a:pPr>
              <a:defRPr/>
            </a:pPr>
            <a:endParaRPr sz="700"/>
          </a:p>
        </p:txBody>
      </p:sp>
      <p:sp>
        <p:nvSpPr>
          <p:cNvPr id="130" name="Google Shape;130;p26"/>
          <p:cNvSpPr/>
          <p:nvPr/>
        </p:nvSpPr>
        <p:spPr bwMode="auto">
          <a:xfrm>
            <a:off x="292163" y="1891809"/>
            <a:ext cx="11421277" cy="1359360"/>
          </a:xfrm>
          <a:prstGeom prst="roundRect">
            <a:avLst>
              <a:gd name="adj" fmla="val 3402"/>
            </a:avLst>
          </a:prstGeom>
          <a:solidFill>
            <a:srgbClr val="FF5510">
              <a:alpha val="58150"/>
            </a:srgbClr>
          </a:solidFill>
          <a:ln>
            <a:noFill/>
          </a:ln>
        </p:spPr>
        <p:txBody>
          <a:bodyPr spcFirstLastPara="1" wrap="square" lIns="112474" tIns="112474" rIns="112474" bIns="112474" anchor="ctr" anchorCtr="0">
            <a:noAutofit/>
          </a:bodyPr>
          <a:lstStyle/>
          <a:p>
            <a:pPr>
              <a:defRPr/>
            </a:pPr>
            <a:endParaRPr sz="700"/>
          </a:p>
        </p:txBody>
      </p:sp>
      <p:sp>
        <p:nvSpPr>
          <p:cNvPr id="131" name="Google Shape;131;p26"/>
          <p:cNvSpPr txBox="1"/>
          <p:nvPr/>
        </p:nvSpPr>
        <p:spPr bwMode="auto">
          <a:xfrm rot="-5400919">
            <a:off x="227090" y="2189940"/>
            <a:ext cx="1148774" cy="762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750" b="1">
                <a:latin typeface="Calibri"/>
                <a:cs typeface="Calibri"/>
              </a:rPr>
              <a:t>Drivers</a:t>
            </a:r>
            <a:br>
              <a:rPr lang="pt-BR" sz="1750" b="1">
                <a:latin typeface="Calibri"/>
                <a:cs typeface="Calibri"/>
              </a:rPr>
            </a:br>
            <a:r>
              <a:rPr lang="pt-BR" sz="1750" b="1">
                <a:latin typeface="Calibri"/>
                <a:cs typeface="Calibri"/>
              </a:rPr>
              <a:t> de valor</a:t>
            </a:r>
            <a:endParaRPr sz="1750" b="1">
              <a:latin typeface="Calibri"/>
              <a:cs typeface="Calibri"/>
            </a:endParaRPr>
          </a:p>
        </p:txBody>
      </p:sp>
      <p:sp>
        <p:nvSpPr>
          <p:cNvPr id="132" name="Google Shape;132;p26"/>
          <p:cNvSpPr txBox="1"/>
          <p:nvPr/>
        </p:nvSpPr>
        <p:spPr bwMode="auto">
          <a:xfrm rot="-718">
            <a:off x="9937564" y="2733520"/>
            <a:ext cx="1471181" cy="53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pt-BR" sz="1200" b="1"/>
              <a:t>Resultados econômicos</a:t>
            </a:r>
            <a:endParaRPr sz="1200" b="1"/>
          </a:p>
        </p:txBody>
      </p:sp>
      <p:pic>
        <p:nvPicPr>
          <p:cNvPr id="133" name="Google Shape;133;p2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283164" y="2120250"/>
            <a:ext cx="538395" cy="53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8657468" y="2121069"/>
            <a:ext cx="538395" cy="53675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6"/>
          <p:cNvSpPr txBox="1"/>
          <p:nvPr/>
        </p:nvSpPr>
        <p:spPr bwMode="auto">
          <a:xfrm rot="-700">
            <a:off x="8256013" y="2696193"/>
            <a:ext cx="1508045" cy="381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pt-BR" sz="1200" b="1"/>
              <a:t>Clientes</a:t>
            </a:r>
            <a:endParaRPr sz="1200" b="1"/>
          </a:p>
        </p:txBody>
      </p:sp>
      <p:cxnSp>
        <p:nvCxnSpPr>
          <p:cNvPr id="136" name="Google Shape;136;p26"/>
          <p:cNvCxnSpPr>
            <a:cxnSpLocks/>
          </p:cNvCxnSpPr>
          <p:nvPr/>
        </p:nvCxnSpPr>
        <p:spPr bwMode="auto">
          <a:xfrm>
            <a:off x="9670631" y="2437908"/>
            <a:ext cx="300288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7" name="Google Shape;137;p26"/>
          <p:cNvSpPr txBox="1"/>
          <p:nvPr/>
        </p:nvSpPr>
        <p:spPr bwMode="auto">
          <a:xfrm rot="-778">
            <a:off x="6668225" y="2733504"/>
            <a:ext cx="1357210" cy="53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pt-BR" sz="1200" b="1"/>
              <a:t>Mercado e sociedade</a:t>
            </a:r>
            <a:endParaRPr sz="1200" b="1"/>
          </a:p>
        </p:txBody>
      </p:sp>
      <p:cxnSp>
        <p:nvCxnSpPr>
          <p:cNvPr id="138" name="Google Shape;138;p26"/>
          <p:cNvCxnSpPr>
            <a:cxnSpLocks/>
          </p:cNvCxnSpPr>
          <p:nvPr/>
        </p:nvCxnSpPr>
        <p:spPr bwMode="auto">
          <a:xfrm>
            <a:off x="8020298" y="2437908"/>
            <a:ext cx="300288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39" name="Google Shape;139;p26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6982565" y="2120263"/>
            <a:ext cx="538368" cy="538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5307593" y="2120254"/>
            <a:ext cx="538373" cy="53838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 bwMode="auto">
          <a:xfrm rot="-778">
            <a:off x="4801838" y="2733504"/>
            <a:ext cx="1357210" cy="53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pt-BR" sz="1200" b="1"/>
              <a:t>Produtos </a:t>
            </a:r>
            <a:br>
              <a:rPr lang="pt-BR" sz="1200" b="1"/>
            </a:br>
            <a:r>
              <a:rPr lang="pt-BR" sz="1200" b="1"/>
              <a:t>e serviços</a:t>
            </a:r>
            <a:endParaRPr sz="1200" b="1"/>
          </a:p>
        </p:txBody>
      </p:sp>
      <p:cxnSp>
        <p:nvCxnSpPr>
          <p:cNvPr id="142" name="Google Shape;142;p26"/>
          <p:cNvCxnSpPr>
            <a:cxnSpLocks/>
          </p:cNvCxnSpPr>
          <p:nvPr/>
        </p:nvCxnSpPr>
        <p:spPr bwMode="auto">
          <a:xfrm>
            <a:off x="6367859" y="2449139"/>
            <a:ext cx="300288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43" name="Google Shape;143;p26"/>
          <p:cNvGrpSpPr/>
          <p:nvPr/>
        </p:nvGrpSpPr>
        <p:grpSpPr bwMode="auto">
          <a:xfrm>
            <a:off x="3090836" y="2178462"/>
            <a:ext cx="1399055" cy="1090080"/>
            <a:chOff x="2343106" y="777709"/>
            <a:chExt cx="1318971" cy="1064531"/>
          </a:xfrm>
        </p:grpSpPr>
        <p:pic>
          <p:nvPicPr>
            <p:cNvPr id="144" name="Google Shape;144;p26"/>
            <p:cNvPicPr/>
            <p:nvPr/>
          </p:nvPicPr>
          <p:blipFill>
            <a:blip r:embed="rId7">
              <a:alphaModFix/>
            </a:blip>
            <a:srcRect l="0" t="0" r="0" b="48087"/>
            <a:stretch/>
          </p:blipFill>
          <p:spPr bwMode="auto">
            <a:xfrm>
              <a:off x="2720722" y="777709"/>
              <a:ext cx="793754" cy="4120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26"/>
            <p:cNvSpPr txBox="1"/>
            <p:nvPr/>
          </p:nvSpPr>
          <p:spPr bwMode="auto">
            <a:xfrm rot="21599155">
              <a:off x="2343106" y="1319856"/>
              <a:ext cx="1318971" cy="5223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pt-BR" sz="1200" b="1"/>
                <a:t>Processos e tecnologia</a:t>
              </a:r>
              <a:endParaRPr sz="1200" b="1"/>
            </a:p>
          </p:txBody>
        </p:sp>
      </p:grpSp>
      <p:cxnSp>
        <p:nvCxnSpPr>
          <p:cNvPr id="146" name="Google Shape;146;p26"/>
          <p:cNvCxnSpPr>
            <a:cxnSpLocks/>
          </p:cNvCxnSpPr>
          <p:nvPr/>
        </p:nvCxnSpPr>
        <p:spPr bwMode="auto">
          <a:xfrm>
            <a:off x="4643481" y="2437908"/>
            <a:ext cx="300288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47" name="Google Shape;147;p26"/>
          <p:cNvGrpSpPr/>
          <p:nvPr/>
        </p:nvGrpSpPr>
        <p:grpSpPr bwMode="auto">
          <a:xfrm>
            <a:off x="1722197" y="2120250"/>
            <a:ext cx="1024617" cy="1148250"/>
            <a:chOff x="1294625" y="720866"/>
            <a:chExt cx="1017900" cy="1121337"/>
          </a:xfrm>
        </p:grpSpPr>
        <p:pic>
          <p:nvPicPr>
            <p:cNvPr id="148" name="Google Shape;148;p26"/>
            <p:cNvPicPr/>
            <p:nvPr/>
          </p:nvPicPr>
          <p:blipFill>
            <a:blip r:embed="rId8">
              <a:alphaModFix/>
            </a:blip>
            <a:stretch/>
          </p:blipFill>
          <p:spPr bwMode="auto">
            <a:xfrm>
              <a:off x="1540700" y="720866"/>
              <a:ext cx="525777" cy="5257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26"/>
            <p:cNvSpPr txBox="1"/>
            <p:nvPr/>
          </p:nvSpPr>
          <p:spPr bwMode="auto">
            <a:xfrm rot="21598987">
              <a:off x="1294625" y="1319819"/>
              <a:ext cx="1017900" cy="5223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pt-BR" sz="1200" b="1"/>
                <a:t>Pessoas </a:t>
              </a:r>
              <a:br>
                <a:rPr lang="pt-BR" sz="1200" b="1"/>
              </a:br>
              <a:r>
                <a:rPr lang="pt-BR" sz="1200" b="1"/>
                <a:t>e cultura</a:t>
              </a:r>
              <a:endParaRPr sz="1200" b="1"/>
            </a:p>
          </p:txBody>
        </p:sp>
      </p:grpSp>
      <p:cxnSp>
        <p:nvCxnSpPr>
          <p:cNvPr id="150" name="Google Shape;150;p26"/>
          <p:cNvCxnSpPr>
            <a:cxnSpLocks/>
          </p:cNvCxnSpPr>
          <p:nvPr/>
        </p:nvCxnSpPr>
        <p:spPr bwMode="auto">
          <a:xfrm>
            <a:off x="2790548" y="2437908"/>
            <a:ext cx="300288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1" name="Google Shape;151;p26"/>
          <p:cNvSpPr/>
          <p:nvPr/>
        </p:nvSpPr>
        <p:spPr bwMode="auto">
          <a:xfrm>
            <a:off x="292164" y="3255022"/>
            <a:ext cx="11421276" cy="1058358"/>
          </a:xfrm>
          <a:prstGeom prst="roundRect">
            <a:avLst>
              <a:gd name="adj" fmla="val 3612"/>
            </a:avLst>
          </a:prstGeom>
          <a:solidFill>
            <a:srgbClr val="FF5510">
              <a:alpha val="76630"/>
            </a:srgbClr>
          </a:solidFill>
          <a:ln>
            <a:noFill/>
          </a:ln>
        </p:spPr>
        <p:txBody>
          <a:bodyPr spcFirstLastPara="1" wrap="square" lIns="112474" tIns="112474" rIns="112474" bIns="112474" anchor="ctr" anchorCtr="0">
            <a:noAutofit/>
          </a:bodyPr>
          <a:lstStyle/>
          <a:p>
            <a:pPr>
              <a:defRPr/>
            </a:pPr>
            <a:endParaRPr sz="700"/>
          </a:p>
        </p:txBody>
      </p:sp>
      <p:sp>
        <p:nvSpPr>
          <p:cNvPr id="152" name="Google Shape;152;p26"/>
          <p:cNvSpPr txBox="1"/>
          <p:nvPr/>
        </p:nvSpPr>
        <p:spPr bwMode="auto">
          <a:xfrm rot="-5401118">
            <a:off x="329618" y="3583578"/>
            <a:ext cx="943718" cy="495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750" b="1">
                <a:latin typeface="Calibri"/>
                <a:cs typeface="Calibri"/>
              </a:rPr>
              <a:t>Fatos</a:t>
            </a:r>
            <a:endParaRPr sz="1750" b="1">
              <a:latin typeface="Calibri"/>
              <a:cs typeface="Calibri"/>
            </a:endParaRPr>
          </a:p>
        </p:txBody>
      </p:sp>
      <p:sp>
        <p:nvSpPr>
          <p:cNvPr id="153" name="Google Shape;153;p26"/>
          <p:cNvSpPr txBox="1"/>
          <p:nvPr/>
        </p:nvSpPr>
        <p:spPr bwMode="auto">
          <a:xfrm rot="-1285">
            <a:off x="1743465" y="3805404"/>
            <a:ext cx="821146" cy="455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500" b="1"/>
              <a:t>KPI</a:t>
            </a:r>
            <a:endParaRPr sz="1500" b="1"/>
          </a:p>
        </p:txBody>
      </p:sp>
      <p:sp>
        <p:nvSpPr>
          <p:cNvPr id="154" name="Google Shape;154;p26"/>
          <p:cNvSpPr txBox="1"/>
          <p:nvPr/>
        </p:nvSpPr>
        <p:spPr bwMode="auto">
          <a:xfrm rot="-1285">
            <a:off x="3406664" y="3805404"/>
            <a:ext cx="821146" cy="455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500" b="1"/>
              <a:t>KPI</a:t>
            </a:r>
            <a:endParaRPr sz="1500" b="1"/>
          </a:p>
        </p:txBody>
      </p:sp>
      <p:sp>
        <p:nvSpPr>
          <p:cNvPr id="155" name="Google Shape;155;p26"/>
          <p:cNvSpPr txBox="1"/>
          <p:nvPr/>
        </p:nvSpPr>
        <p:spPr bwMode="auto">
          <a:xfrm rot="-1285">
            <a:off x="5069865" y="3805404"/>
            <a:ext cx="821146" cy="455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500" b="1"/>
              <a:t>KPI</a:t>
            </a:r>
            <a:endParaRPr sz="1500" b="1"/>
          </a:p>
        </p:txBody>
      </p:sp>
      <p:sp>
        <p:nvSpPr>
          <p:cNvPr id="156" name="Google Shape;156;p26"/>
          <p:cNvSpPr txBox="1"/>
          <p:nvPr/>
        </p:nvSpPr>
        <p:spPr bwMode="auto">
          <a:xfrm rot="-1285">
            <a:off x="6862364" y="3805404"/>
            <a:ext cx="821146" cy="455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500" b="1"/>
              <a:t>KPI</a:t>
            </a:r>
            <a:endParaRPr sz="1500" b="1"/>
          </a:p>
        </p:txBody>
      </p:sp>
      <p:sp>
        <p:nvSpPr>
          <p:cNvPr id="157" name="Google Shape;157;p26"/>
          <p:cNvSpPr txBox="1"/>
          <p:nvPr/>
        </p:nvSpPr>
        <p:spPr bwMode="auto">
          <a:xfrm rot="-1285">
            <a:off x="8599465" y="3805404"/>
            <a:ext cx="821146" cy="455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500" b="1"/>
              <a:t>KPI</a:t>
            </a:r>
            <a:endParaRPr sz="1500" b="1"/>
          </a:p>
        </p:txBody>
      </p:sp>
      <p:sp>
        <p:nvSpPr>
          <p:cNvPr id="158" name="Google Shape;158;p26"/>
          <p:cNvSpPr txBox="1"/>
          <p:nvPr/>
        </p:nvSpPr>
        <p:spPr bwMode="auto">
          <a:xfrm rot="-1285">
            <a:off x="10336564" y="3805404"/>
            <a:ext cx="821146" cy="455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500" b="1"/>
              <a:t>KPI</a:t>
            </a:r>
            <a:endParaRPr sz="1500" b="1"/>
          </a:p>
        </p:txBody>
      </p:sp>
      <p:pic>
        <p:nvPicPr>
          <p:cNvPr id="159" name="Google Shape;159;p26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1915349" y="3467387"/>
            <a:ext cx="366669" cy="366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3578548" y="3467387"/>
            <a:ext cx="366669" cy="366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5241749" y="3467387"/>
            <a:ext cx="366669" cy="366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7022199" y="3467387"/>
            <a:ext cx="366669" cy="366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8771349" y="3467387"/>
            <a:ext cx="366669" cy="366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/>
          <p:nvPr/>
        </p:nvPicPr>
        <p:blipFill>
          <a:blip r:embed="rId9">
            <a:alphaModFix/>
          </a:blip>
          <a:stretch/>
        </p:blipFill>
        <p:spPr bwMode="auto">
          <a:xfrm>
            <a:off x="10520482" y="3467387"/>
            <a:ext cx="366669" cy="36666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 bwMode="auto">
          <a:xfrm rot="-5400782">
            <a:off x="125868" y="4863218"/>
            <a:ext cx="1351218" cy="762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474" tIns="112474" rIns="112474" bIns="112474" anchor="t" anchorCtr="0">
            <a:spAutoFit/>
          </a:bodyPr>
          <a:lstStyle/>
          <a:p>
            <a:pPr algn="ctr">
              <a:defRPr/>
            </a:pPr>
            <a:r>
              <a:rPr lang="pt-BR" sz="1750" b="1">
                <a:latin typeface="Calibri"/>
                <a:cs typeface="Calibri"/>
              </a:rPr>
              <a:t>Cenário desejado</a:t>
            </a:r>
            <a:endParaRPr sz="1750" b="1">
              <a:latin typeface="Calibri"/>
              <a:cs typeface="Calibri"/>
            </a:endParaRPr>
          </a:p>
        </p:txBody>
      </p:sp>
      <p:grpSp>
        <p:nvGrpSpPr>
          <p:cNvPr id="166" name="Google Shape;166;p26"/>
          <p:cNvGrpSpPr/>
          <p:nvPr/>
        </p:nvGrpSpPr>
        <p:grpSpPr bwMode="auto">
          <a:xfrm>
            <a:off x="2092674" y="4542490"/>
            <a:ext cx="8619741" cy="1404388"/>
            <a:chOff x="1058775" y="3338687"/>
            <a:chExt cx="7486088" cy="1371473"/>
          </a:xfrm>
        </p:grpSpPr>
        <p:pic>
          <p:nvPicPr>
            <p:cNvPr id="167" name="Google Shape;167;p26"/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1880450" y="3338687"/>
              <a:ext cx="400500" cy="400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26"/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3055900" y="3338687"/>
              <a:ext cx="400500" cy="400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26"/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4231350" y="3338687"/>
              <a:ext cx="400500" cy="400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26"/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1270850" y="3864412"/>
              <a:ext cx="400500" cy="400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26"/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2446300" y="3864412"/>
              <a:ext cx="400500" cy="400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26"/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3621750" y="3864412"/>
              <a:ext cx="400500" cy="400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26"/>
            <p:cNvSpPr txBox="1"/>
            <p:nvPr/>
          </p:nvSpPr>
          <p:spPr bwMode="auto">
            <a:xfrm rot="21598326">
              <a:off x="1750875" y="3788546"/>
              <a:ext cx="615900" cy="444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/>
                <a:t>OKR</a:t>
              </a:r>
              <a:endParaRPr sz="1500" b="1"/>
            </a:p>
          </p:txBody>
        </p:sp>
        <p:sp>
          <p:nvSpPr>
            <p:cNvPr id="174" name="Google Shape;174;p26"/>
            <p:cNvSpPr txBox="1"/>
            <p:nvPr/>
          </p:nvSpPr>
          <p:spPr bwMode="auto">
            <a:xfrm rot="21598326">
              <a:off x="2926325" y="3788546"/>
              <a:ext cx="615900" cy="444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/>
                <a:t>OKR</a:t>
              </a:r>
              <a:endParaRPr sz="1500" b="1"/>
            </a:p>
          </p:txBody>
        </p:sp>
        <p:sp>
          <p:nvSpPr>
            <p:cNvPr id="175" name="Google Shape;175;p26"/>
            <p:cNvSpPr txBox="1"/>
            <p:nvPr/>
          </p:nvSpPr>
          <p:spPr bwMode="auto">
            <a:xfrm rot="21598326">
              <a:off x="4101775" y="3788546"/>
              <a:ext cx="615900" cy="444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/>
                <a:t>OKR</a:t>
              </a:r>
              <a:endParaRPr sz="1500" b="1"/>
            </a:p>
          </p:txBody>
        </p:sp>
        <p:sp>
          <p:nvSpPr>
            <p:cNvPr id="176" name="Google Shape;176;p26"/>
            <p:cNvSpPr txBox="1"/>
            <p:nvPr/>
          </p:nvSpPr>
          <p:spPr bwMode="auto">
            <a:xfrm rot="21598326">
              <a:off x="1058775" y="4265171"/>
              <a:ext cx="615900" cy="444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/>
                <a:t>OKR</a:t>
              </a:r>
              <a:endParaRPr sz="1500" b="1"/>
            </a:p>
          </p:txBody>
        </p:sp>
        <p:sp>
          <p:nvSpPr>
            <p:cNvPr id="177" name="Google Shape;177;p26"/>
            <p:cNvSpPr txBox="1"/>
            <p:nvPr/>
          </p:nvSpPr>
          <p:spPr bwMode="auto">
            <a:xfrm rot="21598326">
              <a:off x="2234225" y="4265171"/>
              <a:ext cx="615900" cy="444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/>
                <a:t>OKR</a:t>
              </a:r>
              <a:endParaRPr sz="1500" b="1"/>
            </a:p>
          </p:txBody>
        </p:sp>
        <p:sp>
          <p:nvSpPr>
            <p:cNvPr id="178" name="Google Shape;178;p26"/>
            <p:cNvSpPr txBox="1"/>
            <p:nvPr/>
          </p:nvSpPr>
          <p:spPr bwMode="auto">
            <a:xfrm rot="21598326">
              <a:off x="3409675" y="4265171"/>
              <a:ext cx="615900" cy="444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/>
                <a:t>OKR</a:t>
              </a:r>
              <a:endParaRPr sz="1500" b="1"/>
            </a:p>
          </p:txBody>
        </p:sp>
        <p:grpSp>
          <p:nvGrpSpPr>
            <p:cNvPr id="179" name="Google Shape;179;p26"/>
            <p:cNvGrpSpPr/>
            <p:nvPr/>
          </p:nvGrpSpPr>
          <p:grpSpPr bwMode="auto">
            <a:xfrm>
              <a:off x="4885963" y="3338687"/>
              <a:ext cx="3658900" cy="1371473"/>
              <a:chOff x="4885963" y="3338687"/>
              <a:chExt cx="3658900" cy="1371473"/>
            </a:xfrm>
          </p:grpSpPr>
          <p:pic>
            <p:nvPicPr>
              <p:cNvPr id="180" name="Google Shape;180;p26"/>
              <p:cNvPicPr/>
              <p:nvPr/>
            </p:nvPicPr>
            <p:blipFill>
              <a:blip r:embed="rId10">
                <a:alphaModFix/>
              </a:blip>
              <a:stretch/>
            </p:blipFill>
            <p:spPr bwMode="auto">
              <a:xfrm>
                <a:off x="5707638" y="3338687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1" name="Google Shape;181;p26"/>
              <p:cNvPicPr/>
              <p:nvPr/>
            </p:nvPicPr>
            <p:blipFill>
              <a:blip r:embed="rId10">
                <a:alphaModFix/>
              </a:blip>
              <a:stretch/>
            </p:blipFill>
            <p:spPr bwMode="auto">
              <a:xfrm>
                <a:off x="6883088" y="3338687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2" name="Google Shape;182;p26"/>
              <p:cNvPicPr/>
              <p:nvPr/>
            </p:nvPicPr>
            <p:blipFill>
              <a:blip r:embed="rId10">
                <a:alphaModFix/>
              </a:blip>
              <a:stretch/>
            </p:blipFill>
            <p:spPr bwMode="auto">
              <a:xfrm>
                <a:off x="8058538" y="3338687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26"/>
              <p:cNvPicPr/>
              <p:nvPr/>
            </p:nvPicPr>
            <p:blipFill>
              <a:blip r:embed="rId10">
                <a:alphaModFix/>
              </a:blip>
              <a:stretch/>
            </p:blipFill>
            <p:spPr bwMode="auto">
              <a:xfrm>
                <a:off x="5098038" y="3864412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26"/>
              <p:cNvPicPr/>
              <p:nvPr/>
            </p:nvPicPr>
            <p:blipFill>
              <a:blip r:embed="rId10">
                <a:alphaModFix/>
              </a:blip>
              <a:stretch/>
            </p:blipFill>
            <p:spPr bwMode="auto">
              <a:xfrm>
                <a:off x="6273488" y="3864412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5" name="Google Shape;185;p26"/>
              <p:cNvPicPr/>
              <p:nvPr/>
            </p:nvPicPr>
            <p:blipFill>
              <a:blip r:embed="rId10">
                <a:alphaModFix/>
              </a:blip>
              <a:stretch/>
            </p:blipFill>
            <p:spPr bwMode="auto">
              <a:xfrm>
                <a:off x="7448938" y="3864412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6" name="Google Shape;186;p26"/>
              <p:cNvSpPr txBox="1"/>
              <p:nvPr/>
            </p:nvSpPr>
            <p:spPr bwMode="auto">
              <a:xfrm rot="21598326">
                <a:off x="5578063" y="3788546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/>
                  <a:t>OKR</a:t>
                </a:r>
                <a:endParaRPr sz="1500" b="1"/>
              </a:p>
            </p:txBody>
          </p:sp>
          <p:sp>
            <p:nvSpPr>
              <p:cNvPr id="187" name="Google Shape;187;p26"/>
              <p:cNvSpPr txBox="1"/>
              <p:nvPr/>
            </p:nvSpPr>
            <p:spPr bwMode="auto">
              <a:xfrm rot="21598326">
                <a:off x="6753513" y="3788546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/>
                  <a:t>OKR</a:t>
                </a:r>
                <a:endParaRPr sz="1500" b="1"/>
              </a:p>
            </p:txBody>
          </p:sp>
          <p:sp>
            <p:nvSpPr>
              <p:cNvPr id="188" name="Google Shape;188;p26"/>
              <p:cNvSpPr txBox="1"/>
              <p:nvPr/>
            </p:nvSpPr>
            <p:spPr bwMode="auto">
              <a:xfrm rot="21598326">
                <a:off x="7928963" y="3788546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/>
                  <a:t>OKR</a:t>
                </a:r>
                <a:endParaRPr sz="1500" b="1"/>
              </a:p>
            </p:txBody>
          </p:sp>
          <p:sp>
            <p:nvSpPr>
              <p:cNvPr id="189" name="Google Shape;189;p26"/>
              <p:cNvSpPr txBox="1"/>
              <p:nvPr/>
            </p:nvSpPr>
            <p:spPr bwMode="auto">
              <a:xfrm rot="21598326">
                <a:off x="4885963" y="4265171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/>
                  <a:t>OKR</a:t>
                </a:r>
                <a:endParaRPr sz="1500" b="1"/>
              </a:p>
            </p:txBody>
          </p:sp>
          <p:sp>
            <p:nvSpPr>
              <p:cNvPr id="190" name="Google Shape;190;p26"/>
              <p:cNvSpPr txBox="1"/>
              <p:nvPr/>
            </p:nvSpPr>
            <p:spPr bwMode="auto">
              <a:xfrm rot="21598326">
                <a:off x="6061413" y="4265171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/>
                  <a:t>OKR</a:t>
                </a:r>
                <a:endParaRPr sz="1500" b="1"/>
              </a:p>
            </p:txBody>
          </p:sp>
          <p:sp>
            <p:nvSpPr>
              <p:cNvPr id="191" name="Google Shape;191;p26"/>
              <p:cNvSpPr txBox="1"/>
              <p:nvPr/>
            </p:nvSpPr>
            <p:spPr bwMode="auto">
              <a:xfrm rot="21598326">
                <a:off x="7236863" y="4265171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/>
                  <a:t>OKR</a:t>
                </a:r>
                <a:endParaRPr sz="1500" b="1"/>
              </a:p>
            </p:txBody>
          </p:sp>
        </p:grpSp>
      </p:grpSp>
      <p:sp>
        <p:nvSpPr>
          <p:cNvPr id="3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" name="Google Shape;272;p25"/>
          <p:cNvSpPr/>
          <p:nvPr/>
        </p:nvSpPr>
        <p:spPr bwMode="auto">
          <a:xfrm>
            <a:off x="-290063" y="-15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" name="Google Shape;273;p25"/>
          <p:cNvPicPr/>
          <p:nvPr/>
        </p:nvPicPr>
        <p:blipFill>
          <a:blip r:embed="rId11">
            <a:alphaModFix/>
          </a:blip>
          <a:stretch/>
        </p:blipFill>
        <p:spPr bwMode="auto">
          <a:xfrm rot="10800000" flipH="1">
            <a:off x="8961710" y="-1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74;p25"/>
          <p:cNvPicPr/>
          <p:nvPr/>
        </p:nvPicPr>
        <p:blipFill>
          <a:blip r:embed="rId11">
            <a:alphaModFix/>
          </a:blip>
          <a:stretch/>
        </p:blipFill>
        <p:spPr bwMode="auto">
          <a:xfrm flipH="1">
            <a:off x="10721878" y="0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 bwMode="auto">
          <a:xfrm>
            <a:off x="3690318" y="88629"/>
            <a:ext cx="4716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Metodologia: Planejamento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cs typeface="Rubik"/>
              </a:rPr>
              <a:t>Metodologia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4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234995" y="1086879"/>
            <a:ext cx="5741377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/>
              <a:t>Capacidade de Negócio</a:t>
            </a:r>
            <a:endParaRPr/>
          </a:p>
          <a:p>
            <a:pPr marL="342900" indent="-342900">
              <a:buAutoNum type="arabicPeriod"/>
              <a:defRPr/>
            </a:pPr>
            <a:endParaRPr lang="pt-BR" sz="1600" b="1"/>
          </a:p>
          <a:p>
            <a:pPr>
              <a:defRPr/>
            </a:pPr>
            <a:r>
              <a:rPr lang="pt-BR" sz="1600"/>
              <a:t>São os pilares ou áreas-chave de uma organização que possibilitam a entrega de valor ao mercado e a sustentação dos objetivos estratégicos. 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 b="1"/>
              <a:t>Pessoas e cultura:</a:t>
            </a:r>
            <a:r>
              <a:rPr lang="pt-BR" sz="1600"/>
              <a:t> Competências, engajamento e alinhamento cultural dos colaboradores.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 b="1"/>
              <a:t>Processos e tecnologia:</a:t>
            </a:r>
            <a:r>
              <a:rPr lang="pt-BR" sz="1600"/>
              <a:t> Ferramentas e metodologias que tornam as operações eficientes.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 b="1"/>
              <a:t>Produtos e serviços:</a:t>
            </a:r>
            <a:r>
              <a:rPr lang="pt-BR" sz="1600"/>
              <a:t> Portfólio que atende às necessidades dos clientes.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 b="1"/>
              <a:t>Mercado e sociedade:</a:t>
            </a:r>
            <a:r>
              <a:rPr lang="pt-BR" sz="1600"/>
              <a:t> Relacionamento com o ecossistema externo.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6233049" y="1086879"/>
            <a:ext cx="5530514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/>
              <a:t>Contribuição ao planejamento estratégico:</a:t>
            </a:r>
            <a:r>
              <a:rPr lang="pt-BR" sz="1600"/>
              <a:t> Essas capacidades definem como a organização pode alcançar os resultados desejados, garantindo que seus recursos, infraestrutura e habilidades sejam otimizados.</a:t>
            </a:r>
            <a:endParaRPr/>
          </a:p>
          <a:p>
            <a:pPr>
              <a:defRPr/>
            </a:pPr>
            <a:endParaRPr lang="pt-BR" sz="1600"/>
          </a:p>
          <a:p>
            <a:pPr>
              <a:defRPr/>
            </a:pPr>
            <a:r>
              <a:rPr lang="pt-BR" sz="1600" b="1"/>
              <a:t>Resultados de Negócios</a:t>
            </a:r>
            <a:endParaRPr/>
          </a:p>
          <a:p>
            <a:pPr>
              <a:defRPr/>
            </a:pPr>
            <a:endParaRPr lang="pt-BR" sz="1600" b="1"/>
          </a:p>
          <a:p>
            <a:pPr>
              <a:defRPr/>
            </a:pPr>
            <a:r>
              <a:rPr lang="pt-BR" sz="1600"/>
              <a:t>Os resultados de negócios referem-se aos objetivos e metas que a organização quer alcançar: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/>
              <a:t>Clientes satisfeitos.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Impacto positivo no mercado e na sociedade.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Resultados econômicos sustentáveis e lucrativos.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defRPr/>
            </a:pPr>
            <a:r>
              <a:rPr lang="pt-BR" sz="1600" b="1"/>
              <a:t>Contribuição ao planejamento estratégico:</a:t>
            </a:r>
            <a:r>
              <a:rPr lang="pt-BR" sz="1600"/>
              <a:t> Eles são o propósito final de todas as ações estratégicas e operacionais, garantindo que os esforços estejam alinhados com o sucesso e a sustentabilidade da empresa.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4" name="Retângulo 3"/>
          <p:cNvSpPr/>
          <p:nvPr/>
        </p:nvSpPr>
        <p:spPr bwMode="auto">
          <a:xfrm>
            <a:off x="234995" y="1086879"/>
            <a:ext cx="5741376" cy="5262979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6233047" y="1102854"/>
            <a:ext cx="5530513" cy="524700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8" name="Google Shape;132;g1dd831cafe8_0_0"/>
          <p:cNvSpPr txBox="1"/>
          <p:nvPr/>
        </p:nvSpPr>
        <p:spPr bwMode="auto">
          <a:xfrm>
            <a:off x="721894" y="485124"/>
            <a:ext cx="3441032" cy="3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600" b="1">
                <a:solidFill>
                  <a:schemeClr val="lt1"/>
                </a:solidFill>
                <a:cs typeface="Rubik"/>
              </a:rPr>
              <a:t>Metodologia</a:t>
            </a:r>
            <a:endParaRPr/>
          </a:p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endParaRPr sz="2400" b="1"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234995" y="1086879"/>
            <a:ext cx="5741377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/>
              <a:t>KPIs (Key Performance </a:t>
            </a:r>
            <a:r>
              <a:rPr lang="pt-BR" sz="1600" b="1"/>
              <a:t>Indicators</a:t>
            </a:r>
            <a:r>
              <a:rPr lang="pt-BR" sz="1600" b="1"/>
              <a:t>)</a:t>
            </a:r>
            <a:endParaRPr/>
          </a:p>
          <a:p>
            <a:pPr>
              <a:defRPr/>
            </a:pPr>
            <a:endParaRPr lang="pt-BR" sz="1600" b="1"/>
          </a:p>
          <a:p>
            <a:pPr>
              <a:defRPr/>
            </a:pPr>
            <a:r>
              <a:rPr lang="pt-BR" sz="1600"/>
              <a:t>Os KPIs são </a:t>
            </a:r>
            <a:r>
              <a:rPr lang="pt-BR" sz="1600" b="1"/>
              <a:t>indicadores-chave de desempenho</a:t>
            </a:r>
            <a:r>
              <a:rPr lang="pt-BR" sz="1600"/>
              <a:t> que medem a performance de uma organização em relação a metas e objetivos específicos. Exemplos: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/>
              <a:t>Taxa de crescimento das vendas.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Retenção de clientes.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Eficiência operacional.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defRPr/>
            </a:pPr>
            <a:r>
              <a:rPr lang="pt-BR" sz="1600" b="1"/>
              <a:t>Contribuição ao planejamento estratégico: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/>
              <a:t>Os KPIs permitem monitorar o progresso em tempo real.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Indicam áreas que necessitam de ajustes ou melhorias.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Fornecem base quantitativa para tomadas de decisão.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  <a:p>
            <a:pPr>
              <a:defRPr/>
            </a:pPr>
            <a:endParaRPr lang="pt-BR" sz="1600"/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6233049" y="1086879"/>
            <a:ext cx="5530514" cy="5262979"/>
          </a:xfrm>
          <a:prstGeom prst="rect">
            <a:avLst/>
          </a:prstGeom>
          <a:solidFill>
            <a:srgbClr val="FFECE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b="1"/>
              <a:t>OKRs</a:t>
            </a:r>
            <a:r>
              <a:rPr lang="pt-BR" sz="1600" b="1"/>
              <a:t> (</a:t>
            </a:r>
            <a:r>
              <a:rPr lang="pt-BR" sz="1600" b="1"/>
              <a:t>Objectives</a:t>
            </a:r>
            <a:r>
              <a:rPr lang="pt-BR" sz="1600" b="1"/>
              <a:t> </a:t>
            </a:r>
            <a:r>
              <a:rPr lang="pt-BR" sz="1600" b="1"/>
              <a:t>and</a:t>
            </a:r>
            <a:r>
              <a:rPr lang="pt-BR" sz="1600" b="1"/>
              <a:t> Key </a:t>
            </a:r>
            <a:r>
              <a:rPr lang="pt-BR" sz="1600" b="1"/>
              <a:t>Results</a:t>
            </a:r>
            <a:r>
              <a:rPr lang="pt-BR" sz="1600" b="1"/>
              <a:t>)</a:t>
            </a:r>
            <a:endParaRPr/>
          </a:p>
          <a:p>
            <a:pPr>
              <a:defRPr/>
            </a:pPr>
            <a:endParaRPr lang="pt-BR" sz="1600" b="1"/>
          </a:p>
          <a:p>
            <a:pPr>
              <a:defRPr/>
            </a:pPr>
            <a:r>
              <a:rPr lang="pt-BR" sz="1600"/>
              <a:t>Os </a:t>
            </a:r>
            <a:r>
              <a:rPr lang="pt-BR" sz="1600"/>
              <a:t>OKRs</a:t>
            </a:r>
            <a:r>
              <a:rPr lang="pt-BR" sz="1600"/>
              <a:t> são uma metodologia de definição de metas que combina um objetivo qualitativo (onde se quer chegar) com resultados-chave mensuráveis (como saber se atingiu o objetivo). Por exemplo: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 b="1"/>
              <a:t>Objetivo:</a:t>
            </a:r>
            <a:r>
              <a:rPr lang="pt-BR" sz="1600"/>
              <a:t> Ser líder em inovação tecnológica.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 b="1"/>
              <a:t>Resultados-chave:</a:t>
            </a:r>
            <a:r>
              <a:rPr lang="pt-BR" sz="1600"/>
              <a:t> Lançar 5 novos produtos nos próximos 12 meses e aumentar em 20% a adoção tecnológica dos clientes.</a:t>
            </a:r>
            <a:endParaRPr/>
          </a:p>
          <a:p>
            <a:pPr>
              <a:buFont typeface="Arial"/>
              <a:buChar char="•"/>
              <a:defRPr/>
            </a:pPr>
            <a:endParaRPr lang="pt-BR" sz="1600"/>
          </a:p>
          <a:p>
            <a:pPr>
              <a:defRPr/>
            </a:pPr>
            <a:r>
              <a:rPr lang="pt-BR" sz="1600" b="1"/>
              <a:t>Contribuição ao planejamento estratégico: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r>
              <a:rPr lang="pt-BR" sz="1600"/>
              <a:t>Estabelecem alinhamento organizacional ao conectar objetivos estratégicos aos resultados esperados.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Promovem foco, colaboração e transparência no trabalho em equipe.</a:t>
            </a:r>
            <a:endParaRPr/>
          </a:p>
          <a:p>
            <a:pPr>
              <a:buFont typeface="Arial"/>
              <a:buChar char="•"/>
              <a:defRPr/>
            </a:pPr>
            <a:r>
              <a:rPr lang="pt-BR" sz="1600"/>
              <a:t>Estimulam a ambição e a busca por resultados impactantes.</a:t>
            </a:r>
            <a:endParaRPr/>
          </a:p>
          <a:p>
            <a:pPr>
              <a:defRPr/>
            </a:pPr>
            <a:endParaRPr lang="pt-BR" sz="1600"/>
          </a:p>
          <a:p>
            <a:pPr>
              <a:buFont typeface="Arial"/>
              <a:buChar char="•"/>
              <a:defRPr/>
            </a:pPr>
            <a:endParaRPr lang="pt-BR" sz="1600"/>
          </a:p>
        </p:txBody>
      </p:sp>
      <p:sp>
        <p:nvSpPr>
          <p:cNvPr id="4" name="Retângulo 3"/>
          <p:cNvSpPr/>
          <p:nvPr/>
        </p:nvSpPr>
        <p:spPr bwMode="auto">
          <a:xfrm>
            <a:off x="234995" y="1086879"/>
            <a:ext cx="5741376" cy="5262979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6233047" y="1102854"/>
            <a:ext cx="5530513" cy="524700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100" advClick="0">
        <p:fade thruBlk="0"/>
      </p:transition>
    </mc:Choice>
    <mc:Fallback>
      <p:transition spd="fast" advClick="0">
        <p:fade thruBlk="0"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10" name="Google Shape;310;p38"/>
          <p:cNvGraphicFramePr>
            <a:graphicFrameLocks xmlns:a="http://schemas.openxmlformats.org/drawingml/2006/main"/>
          </p:cNvGraphicFramePr>
          <p:nvPr/>
        </p:nvGraphicFramePr>
        <p:xfrm>
          <a:off x="818707" y="5057198"/>
          <a:ext cx="10621925" cy="690150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857230"/>
                <a:gridCol w="2282435"/>
                <a:gridCol w="2273091"/>
                <a:gridCol w="1992246"/>
                <a:gridCol w="2216923"/>
              </a:tblGrid>
              <a:tr h="345075">
                <a:tc rowSpan="2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RECURSOS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F5510">
                        <a:alpha val="50196"/>
                      </a:srgbClr>
                    </a:solidFill>
                  </a:tcPr>
                </a:tc>
                <a:tc grid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>
                          <a:latin typeface="Calibri"/>
                          <a:ea typeface="Roboto"/>
                          <a:cs typeface="Calibri"/>
                        </a:rPr>
                        <a:t>Quais os novos recursos que iremos adquirir ou desenvolver para suportar essas capacidades?</a:t>
                      </a:r>
                      <a:endParaRPr sz="1000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45075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PROCESSOS E SISTEMAS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PRODUTOS E SERVIÇOS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PARCEIROS E TECNOLOGIAS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PESSOAS E CULTURA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1" name="Google Shape;311;p38"/>
          <p:cNvGraphicFramePr>
            <a:graphicFrameLocks xmlns:a="http://schemas.openxmlformats.org/drawingml/2006/main"/>
          </p:cNvGraphicFramePr>
          <p:nvPr/>
        </p:nvGraphicFramePr>
        <p:xfrm>
          <a:off x="818707" y="3939144"/>
          <a:ext cx="10621925" cy="690150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857230"/>
                <a:gridCol w="2282435"/>
                <a:gridCol w="2273091"/>
                <a:gridCol w="1992246"/>
                <a:gridCol w="2216923"/>
              </a:tblGrid>
              <a:tr h="345075">
                <a:tc rowSpan="2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CAPACIDADES</a:t>
                      </a:r>
                      <a:endParaRPr sz="14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F5510">
                        <a:alpha val="60000"/>
                      </a:srgbClr>
                    </a:solidFill>
                  </a:tcPr>
                </a:tc>
                <a:tc grid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>
                          <a:latin typeface="Calibri"/>
                          <a:ea typeface="Roboto"/>
                          <a:cs typeface="Calibri"/>
                        </a:rPr>
                        <a:t>Quais as novas capacidades que irão viabilizar esses resultados e se tornar diferenciais competitivos?</a:t>
                      </a:r>
                      <a:endParaRPr sz="1000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45075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OPERAÇÃO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NEGÓCIOS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INOVAÇÃO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GESTÃO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2" name="Google Shape;312;p38"/>
          <p:cNvGraphicFramePr>
            <a:graphicFrameLocks xmlns:a="http://schemas.openxmlformats.org/drawingml/2006/main"/>
          </p:cNvGraphicFramePr>
          <p:nvPr/>
        </p:nvGraphicFramePr>
        <p:xfrm>
          <a:off x="818707" y="2821090"/>
          <a:ext cx="10621925" cy="690150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857230"/>
                <a:gridCol w="2282435"/>
                <a:gridCol w="2273091"/>
                <a:gridCol w="1992246"/>
                <a:gridCol w="2216923"/>
              </a:tblGrid>
              <a:tr h="345075">
                <a:tc rowSpan="2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RESULTADOS</a:t>
                      </a:r>
                      <a:endParaRPr sz="10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F5510">
                        <a:alpha val="80000"/>
                      </a:srgbClr>
                    </a:solidFill>
                  </a:tcPr>
                </a:tc>
                <a:tc grid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>
                          <a:latin typeface="Calibri"/>
                          <a:ea typeface="Roboto"/>
                          <a:cs typeface="Calibri"/>
                        </a:rPr>
                        <a:t>Quais resultados de negócio irão viabilizar esse propósito e despertar o nosso comprometimento?</a:t>
                      </a:r>
                      <a:endParaRPr sz="1000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45075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FINANCEIRO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CLIENTES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MERCADO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000" b="1">
                          <a:latin typeface="Calibri"/>
                          <a:ea typeface="Roboto"/>
                          <a:cs typeface="Calibri"/>
                        </a:rPr>
                        <a:t>SOCIEDADE</a:t>
                      </a:r>
                      <a:endParaRPr sz="10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3" name="Google Shape;313;p38"/>
          <p:cNvGraphicFramePr>
            <a:graphicFrameLocks xmlns:a="http://schemas.openxmlformats.org/drawingml/2006/main"/>
          </p:cNvGraphicFramePr>
          <p:nvPr/>
        </p:nvGraphicFramePr>
        <p:xfrm>
          <a:off x="818707" y="1703035"/>
          <a:ext cx="10621925" cy="690150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857230"/>
                <a:gridCol w="2282435"/>
                <a:gridCol w="2273091"/>
                <a:gridCol w="1992246"/>
                <a:gridCol w="2216923"/>
              </a:tblGrid>
              <a:tr h="345075">
                <a:tc rowSpan="2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PROPÓSITO E VALORES</a:t>
                      </a:r>
                      <a:endParaRPr sz="14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 grid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400">
                          <a:latin typeface="Calibri"/>
                          <a:ea typeface="Roboto"/>
                          <a:cs typeface="Calibri"/>
                        </a:rPr>
                        <a:t>Descrição do propósito</a:t>
                      </a:r>
                      <a:endParaRPr sz="1400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>
                          <a:lumMod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45075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400">
                          <a:solidFill>
                            <a:schemeClr val="dk1"/>
                          </a:solidFill>
                          <a:latin typeface="Calibri"/>
                          <a:ea typeface="Roboto"/>
                          <a:cs typeface="Calibri"/>
                        </a:rPr>
                        <a:t>Descrição dos valores</a:t>
                      </a:r>
                      <a:endParaRPr sz="1050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</a:tbl>
          </a:graphicData>
        </a:graphic>
      </p:graphicFrame>
      <p:sp>
        <p:nvSpPr>
          <p:cNvPr id="315" name="Google Shape;315;p38"/>
          <p:cNvSpPr/>
          <p:nvPr/>
        </p:nvSpPr>
        <p:spPr bwMode="auto">
          <a:xfrm>
            <a:off x="6013409" y="4726971"/>
            <a:ext cx="166237" cy="2325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46810" tIns="46810" rIns="46810" bIns="46810" anchor="ctr" anchorCtr="0">
            <a:noAutofit/>
          </a:bodyPr>
          <a:lstStyle/>
          <a:p>
            <a:pPr algn="ctr">
              <a:defRPr/>
            </a:pP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316" name="Google Shape;316;p38"/>
          <p:cNvSpPr/>
          <p:nvPr/>
        </p:nvSpPr>
        <p:spPr bwMode="auto">
          <a:xfrm>
            <a:off x="6013409" y="3608917"/>
            <a:ext cx="166237" cy="2325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46810" tIns="46810" rIns="46810" bIns="46810" anchor="ctr" anchorCtr="0">
            <a:noAutofit/>
          </a:bodyPr>
          <a:lstStyle/>
          <a:p>
            <a:pPr algn="ctr">
              <a:defRPr/>
            </a:pP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317" name="Google Shape;317;p38"/>
          <p:cNvSpPr/>
          <p:nvPr/>
        </p:nvSpPr>
        <p:spPr bwMode="auto">
          <a:xfrm>
            <a:off x="6013409" y="2490863"/>
            <a:ext cx="166237" cy="23255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46810" tIns="46810" rIns="46810" bIns="46810" anchor="ctr" anchorCtr="0">
            <a:noAutofit/>
          </a:bodyPr>
          <a:lstStyle/>
          <a:p>
            <a:pPr algn="ctr">
              <a:defRPr/>
            </a:pP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318" name="Google Shape;318;p38"/>
          <p:cNvSpPr/>
          <p:nvPr/>
        </p:nvSpPr>
        <p:spPr bwMode="auto">
          <a:xfrm>
            <a:off x="751367" y="1596155"/>
            <a:ext cx="10774326" cy="2078822"/>
          </a:xfrm>
          <a:prstGeom prst="rect">
            <a:avLst/>
          </a:prstGeom>
          <a:solidFill>
            <a:srgbClr val="CC0000">
              <a:alpha val="36360"/>
            </a:srgbClr>
          </a:solidFill>
          <a:ln w="1905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46810" tIns="46810" rIns="46810" bIns="46810" anchor="ctr" anchorCtr="0">
            <a:noAutofit/>
          </a:bodyPr>
          <a:lstStyle/>
          <a:p>
            <a:pPr algn="ctr">
              <a:defRPr/>
            </a:pPr>
            <a:r>
              <a:rPr lang="pt-BR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DEFINIÇÃO ESTRATÉGICA - ALTA LIDERANÇA</a:t>
            </a:r>
            <a:endParaRPr sz="3200" b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9" name="Google Shape;319;p38"/>
          <p:cNvSpPr/>
          <p:nvPr/>
        </p:nvSpPr>
        <p:spPr bwMode="auto">
          <a:xfrm>
            <a:off x="751367" y="3775765"/>
            <a:ext cx="10774326" cy="2078822"/>
          </a:xfrm>
          <a:prstGeom prst="rect">
            <a:avLst/>
          </a:prstGeom>
          <a:solidFill>
            <a:srgbClr val="BF9000">
              <a:alpha val="49090"/>
            </a:srgbClr>
          </a:solidFill>
          <a:ln w="19050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46810" tIns="46810" rIns="46810" bIns="46810" anchor="ctr" anchorCtr="0">
            <a:noAutofit/>
          </a:bodyPr>
          <a:lstStyle/>
          <a:p>
            <a:pPr algn="ctr">
              <a:defRPr/>
            </a:pPr>
            <a:r>
              <a:rPr lang="pt-BR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DEFINIÇÃO TÁTICA OPERACIONAL - GESTORES</a:t>
            </a:r>
            <a:endParaRPr sz="3200" b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4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Mapa estratégico para aceleração de resultados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29" name="Google Shape;329;p40"/>
          <p:cNvGraphicFramePr>
            <a:graphicFrameLocks xmlns:a="http://schemas.openxmlformats.org/drawingml/2006/main"/>
          </p:cNvGraphicFramePr>
          <p:nvPr/>
        </p:nvGraphicFramePr>
        <p:xfrm>
          <a:off x="278997" y="1156864"/>
          <a:ext cx="11159749" cy="5241579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951268"/>
                <a:gridCol w="2382978"/>
                <a:gridCol w="2255672"/>
                <a:gridCol w="2240659"/>
                <a:gridCol w="2329172"/>
              </a:tblGrid>
              <a:tr h="373964">
                <a:tc rowSpan="3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8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RESULTADOS</a:t>
                      </a:r>
                      <a:endParaRPr sz="14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(OBJETIVOS ESTRATÉGICOS </a:t>
                      </a:r>
                      <a:endParaRPr sz="12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DE NEGÓGIO)</a:t>
                      </a:r>
                      <a:endParaRPr sz="12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rgbClr val="FF5510"/>
                    </a:solidFill>
                  </a:tcPr>
                </a:tc>
                <a:tc grid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600" b="1">
                          <a:latin typeface="Calibri"/>
                          <a:ea typeface="Roboto"/>
                          <a:cs typeface="Calibri"/>
                        </a:rPr>
                        <a:t>Quais resultados de negócio irão viabilizar esse propósito e despertar o nosso comprometimento?</a:t>
                      </a:r>
                      <a:endParaRPr sz="16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488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ea typeface="Roboto"/>
                          <a:cs typeface="Calibri"/>
                        </a:rPr>
                        <a:t>FINANCEIRO</a:t>
                      </a:r>
                      <a:endParaRPr sz="12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ea typeface="Roboto"/>
                          <a:cs typeface="Calibri"/>
                        </a:rPr>
                        <a:t>CLIENTES</a:t>
                      </a:r>
                      <a:endParaRPr sz="12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ea typeface="Roboto"/>
                          <a:cs typeface="Calibri"/>
                        </a:rPr>
                        <a:t>MERCADO</a:t>
                      </a:r>
                      <a:endParaRPr sz="12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ea typeface="Roboto"/>
                          <a:cs typeface="Calibri"/>
                        </a:rPr>
                        <a:t>SOCIEDADE</a:t>
                      </a:r>
                      <a:endParaRPr sz="1200" b="1"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58368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Alcançar um faturamento de 61</a:t>
                      </a: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milhões de reais </a:t>
                      </a: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até 2029, com lucratividade </a:t>
                      </a: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=&gt;10%, </a:t>
                      </a: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com foco em crescimento sustentável e inovação.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Atender às necessidades dos clientes com soluções personalizadas que aumentem a fidelização, a satisfação e o fortalecimento com a rede.</a:t>
                      </a:r>
                      <a:endParaRPr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Expandir a participação de mercado com excelência operacional e parcerias estratégicas fortalecidas.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Promover a saúde através da inclusão personalização e hábitos saudáveis.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332747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0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KPI</a:t>
                      </a:r>
                      <a:b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</a:br>
                      <a: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[Para acompanhar </a:t>
                      </a:r>
                      <a:b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</a:br>
                      <a: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os resultados e desafios]</a:t>
                      </a:r>
                      <a:endParaRPr sz="12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a lucratividade de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8%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para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10%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o CMV em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65%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a produtividade da equipe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=&gt; R$45.000,00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o ticket médio de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R$41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para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R$50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marR="0" lvl="0" indent="-171450" algn="l" defTabSz="91440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Subir de posição no ranking de Faturamento Farmarcas no estado de MG, de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8º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para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&lt;=5º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;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a efetividade PEC de 60% para 80%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o número de cadastramento  PEC de 19% para 50%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Melhorar a qualidade do cadastro dos clientes PEC (celular e data de nascimento)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a venda de PBM sobre o faturamento total de 6% para 8%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Transacionar produtos de PBM dentro dos provedores  =&gt;70%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Positivar todas as lojas no Inspire 360º e 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Dermaclub</a:t>
                      </a: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o número de clientes atendidos de 7.394 para 9.316 .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Implantar + 10 convênios (1 em cada loja)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Abrir 5 novas lojas, em cinco anos;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o MKT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Share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no UTC de 9% para 18%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Visita aos TOP 10 médicos prescritores, 1 a cada trimestre;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os seguidores do Instagram da Ultra de  10k para 15k e na Entre de 7k para 10k;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Implantar o TikTok e em 5 anos alcançar 5k de seguidores;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Implantar o processo de medicamentos especiais e visitar os escritórios de advocacia parceiros da empresa;</a:t>
                      </a:r>
                      <a:endParaRPr/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Incluir 100% os produtos de marca própria da rede;</a:t>
                      </a:r>
                      <a:endParaRPr/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Realizar Blitz da saúde ou evento externo a cada semestre em 100% das lojas;</a:t>
                      </a:r>
                      <a:endParaRPr/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Realizar natal solidário em todos os municípios de atuação;</a:t>
                      </a:r>
                      <a:endParaRPr/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Para as farmácias com 100m² ou mais, implantar o mobiliário da logística reversa;</a:t>
                      </a:r>
                      <a:endParaRPr/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457200" lvl="0" indent="-368300" algn="l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7" name="Google Shape;273;p25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74;p25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14;p38"/>
          <p:cNvSpPr txBox="1"/>
          <p:nvPr/>
        </p:nvSpPr>
        <p:spPr bwMode="auto">
          <a:xfrm>
            <a:off x="1544593" y="96738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Mapa estratégico para aceleração de resultados</a:t>
            </a:r>
            <a:endParaRPr sz="2300" b="1">
              <a:solidFill>
                <a:schemeClr val="bg1"/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10" name="Google Shape;314;p38"/>
          <p:cNvSpPr txBox="1"/>
          <p:nvPr/>
        </p:nvSpPr>
        <p:spPr bwMode="auto">
          <a:xfrm>
            <a:off x="1539280" y="707745"/>
            <a:ext cx="9102797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>
                    <a:lumMod val="65000"/>
                  </a:schemeClr>
                </a:solidFill>
                <a:latin typeface="Calibri"/>
                <a:ea typeface="Roboto"/>
                <a:cs typeface="Calibri"/>
              </a:rPr>
              <a:t>Metas : Exemplo</a:t>
            </a:r>
            <a:endParaRPr sz="2300" b="1">
              <a:solidFill>
                <a:schemeClr val="bg1">
                  <a:lumMod val="65000"/>
                </a:schemeClr>
              </a:solidFill>
              <a:latin typeface="Calibri"/>
              <a:ea typeface="Roboto"/>
              <a:cs typeface="Calibri"/>
            </a:endParaRPr>
          </a:p>
        </p:txBody>
      </p:sp>
      <p:sp>
        <p:nvSpPr>
          <p:cNvPr id="11" name="Retângulo 10"/>
          <p:cNvSpPr/>
          <p:nvPr/>
        </p:nvSpPr>
        <p:spPr bwMode="auto">
          <a:xfrm>
            <a:off x="278996" y="1171526"/>
            <a:ext cx="11159749" cy="5214216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329;p40"/>
          <p:cNvGraphicFramePr>
            <a:graphicFrameLocks xmlns:a="http://schemas.openxmlformats.org/drawingml/2006/main"/>
          </p:cNvGraphicFramePr>
          <p:nvPr/>
        </p:nvGraphicFramePr>
        <p:xfrm>
          <a:off x="184149" y="246903"/>
          <a:ext cx="11823700" cy="6043760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067358"/>
                <a:gridCol w="2524754"/>
                <a:gridCol w="2389874"/>
                <a:gridCol w="2373967"/>
                <a:gridCol w="2467747"/>
              </a:tblGrid>
              <a:tr h="323349">
                <a:tc row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400" b="1" i="0" u="none" strike="noStrike" cap="none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CAPACIDADES</a:t>
                      </a:r>
                      <a:endParaRPr lang="pt-BR" sz="1200" b="1" i="0" u="none" strike="noStrike" cap="none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 i="0" u="none" strike="noStrike" cap="none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rPr>
                        <a:t>(OBJETIVOS TÁTICOS E OPERACIONAIS)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 gridSpan="4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Quais as novas capacidades que irão viabilizar esses resultados e se tornar diferenciais competitivos?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15403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OPERAÇÃO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(Loja, atendimento, </a:t>
                      </a: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call</a:t>
                      </a: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center)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NEGÓCIOS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(Compras, negociação, ofertas)</a:t>
                      </a:r>
                      <a:endParaRPr lang="pt-BR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INOVAÇÃO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(Geral)</a:t>
                      </a:r>
                      <a:endParaRPr lang="pt-BR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GESTÃO</a:t>
                      </a:r>
                      <a:endParaRPr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(Governança, gestão pessoas, rituais)</a:t>
                      </a:r>
                      <a:endParaRPr lang="pt-BR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5868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Padronização e monitoramento contínuo das rotinas para garantir eficiência e consistência operacional.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 b="0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Gerenciamento das rotinas eficazes para compras e compradores, garantindo alinhamento e desempenho aprimorado.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 b="0" i="0" u="none" strike="noStrike" cap="none" spc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Sistemas que irão contribuir para digitalização do consumidor e da empresa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Promover o engajamento e desenvolvimento contínuo dos colaboradores para fortalecer a cultura organizacional e impulsionar resultados.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886411">
                <a:tc vMerge="1"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2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Diminuir o tempo de entrega de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120min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para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60min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.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o Delivery em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=&gt; 10%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sobre o faturamento total;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Setorizar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100%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das lojas até Dez/25 2025;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Incluir as testeiras de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Dermo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em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100%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das lojas; Incluir mobiliário de impulsivos em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100%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das lojas até Dez/25.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Incluir geladeira (consignado) em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3 lojas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(Lagoa Santa, Matozinhos filial, Pedro Leopoldo Matriz) até Dez/25;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o engajamento do Trade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Mkt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em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100% das lojas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de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15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para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25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 o número de ofertas criadas no mês, dentro do aplicativo da rede;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Aumentar a representatividade de vendas do aplicativo, sobre o faturamento total, em </a:t>
                      </a:r>
                      <a:r>
                        <a:rPr lang="pt-B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2% ao ano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.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Adequar o mix de produto em 80% dos medicamentos e não medicamentos AA (bússola);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Diminuir a média de aproveitamento das condições de compras da Farmarcas, de 40% para 23%;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Realizar a contagem de estoque a cada trimestre, de 100% das lojas;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Diminuir a quebra de inventário de 1,5% para 0,5% sobre o faturamento total;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o indicador Produtos Vencidos =&lt;0,3% sobre o faturamento total;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Revisar o caderno de oferta de 100% das lojas a cada trimestre, considerando as 4 sazonalidades do ano;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o calendário de compras, mensalmente atualizado;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Implementação da plataforma 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Sults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Satisfação do Google Meu Negócio de 100% das lojas &gt; 4.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Manter a Satisfação do Delivery =&gt; 70 NPS.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Utilizar a ferramenta 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Febrafar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Analysis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 para relatórios de pós venda e perfil do consumidor;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Implantar o CRM da Farmarcas (quando tiver disponível);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Revisar todos os equipamentos de TI até dez/25, de 100% das lojas. E realizar a manutenção ou trocas até 2029;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Implementar as telas no 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 out, em 5 lojas, com objetivo de aumento do trade 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mkt</a:t>
                      </a:r>
                      <a:r>
                        <a:rPr lang="pt-B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cs typeface="Calibri"/>
                        </a:rPr>
                        <a:t>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reuniões semanais entre diretoria administrativa, com pautas pré-definidas (estratégicos);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Manter reuniões semanais entre a liderança e a equipe de vendas (tático);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Criar reuniões semanais de gerentes de lojas com a própria equipe (operacional);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Realizar reunião mensal, para acompanhamento do planejamento estratégico, com a 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Farmarcas</a:t>
                      </a: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r>
                        <a:rPr lang="pt-B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/>
                          <a:ea typeface="Roboto"/>
                          <a:cs typeface="Calibri"/>
                        </a:rPr>
                        <a:t>Equipe realizar 100% dos cursos do Radar, até Dez/25, de acordo com o cargo;</a:t>
                      </a:r>
                      <a:endParaRPr/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  <a:p>
                      <a:pPr marL="171450" lvl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 bwMode="auto">
          <a:xfrm>
            <a:off x="184150" y="246904"/>
            <a:ext cx="11823700" cy="6043760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5826443" y="2112674"/>
            <a:ext cx="5538531" cy="2878138"/>
          </a:xfrm>
        </p:spPr>
        <p:txBody>
          <a:bodyPr/>
          <a:lstStyle/>
          <a:p>
            <a:pPr>
              <a:defRPr/>
            </a:pPr>
            <a:r>
              <a:rPr lang="pt-BR"/>
              <a:t>Projetos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3335" y="-151552"/>
            <a:ext cx="247216" cy="467824"/>
          </a:xfrm>
          <a:prstGeom prst="rect">
            <a:avLst/>
          </a:prstGeom>
        </p:spPr>
      </p:pic>
      <p:sp>
        <p:nvSpPr>
          <p:cNvPr id="4" name="Google Shape;132;g1dd831cafe8_0_0"/>
          <p:cNvSpPr txBox="1"/>
          <p:nvPr/>
        </p:nvSpPr>
        <p:spPr bwMode="auto">
          <a:xfrm>
            <a:off x="536096" y="25190"/>
            <a:ext cx="517083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Modelo</a:t>
            </a:r>
            <a:endParaRPr lang="pt-BR" sz="20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430552" y="1088161"/>
            <a:ext cx="1037757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Objetivo do projeto: ...</a:t>
            </a:r>
            <a:endParaRPr lang="pt-BR" sz="18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 que precisa ser feito:</a:t>
            </a:r>
            <a: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 </a:t>
            </a:r>
            <a: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..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Etapa 1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Etapa 2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Etapa 3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Etapa 4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endParaRPr lang="pt-BR" sz="18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Métricas e acompanhamentos (KPI) ...</a:t>
            </a:r>
            <a:endParaRPr lang="pt-BR" sz="18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endParaRPr lang="pt-BR" sz="18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Frequência: ...</a:t>
            </a:r>
            <a:endParaRPr lang="pt-BR" sz="18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endParaRPr lang="pt-BR" sz="18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Responsável: ..</a:t>
            </a:r>
            <a:endParaRPr lang="pt-BR" sz="18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3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3335" y="-151552"/>
            <a:ext cx="247216" cy="467824"/>
          </a:xfrm>
          <a:prstGeom prst="rect">
            <a:avLst/>
          </a:prstGeom>
        </p:spPr>
      </p:pic>
      <p:sp>
        <p:nvSpPr>
          <p:cNvPr id="4" name="Google Shape;132;g1dd831cafe8_0_0"/>
          <p:cNvSpPr txBox="1"/>
          <p:nvPr/>
        </p:nvSpPr>
        <p:spPr bwMode="auto">
          <a:xfrm>
            <a:off x="536096" y="25190"/>
            <a:ext cx="517083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Mix de produtos</a:t>
            </a:r>
            <a:endParaRPr lang="pt-BR" sz="20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CaixaDeTexto 1"/>
          <p:cNvSpPr txBox="1"/>
          <p:nvPr/>
        </p:nvSpPr>
        <p:spPr bwMode="auto">
          <a:xfrm>
            <a:off x="430552" y="1088161"/>
            <a:ext cx="10377578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Objetivo do projeto: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Garantir com que as lojas estejam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100% abastecidas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considerando o bússola e o relatório de sortimento. </a:t>
            </a: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 que precisa ser feito: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Enviar o relatório de estoque para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Farmarcas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e analisar o Bússola e as ferramentas de compras (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Cotefácil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Ols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, HBN, Radar compras).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Validar a parametrizações do sistema (cobertura do estoque de prescrição e OTC).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Diminuir de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40%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 para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23%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 o aproveitamento das compras dentro dos canais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Farmarcas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Roboto"/>
                <a:cs typeface="Calibri"/>
              </a:rPr>
              <a:t>.</a:t>
            </a: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Adequação do mix: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80%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de medicamentos e não medicamentos do bússola e do sortimento de produtos.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Realizar quebra de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inventário a cada 6 meses.</a:t>
            </a: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Produtos vencidos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0,5% no semestre</a:t>
            </a: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Quebra de inventário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0,5% no semestre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Responsável: Bruno</a:t>
            </a: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142346" y="-18893"/>
            <a:ext cx="5664842" cy="910490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3" name="Google Shape;133;g1dd831cafe8_0_0"/>
          <p:cNvSpPr txBox="1"/>
          <p:nvPr/>
        </p:nvSpPr>
        <p:spPr bwMode="auto">
          <a:xfrm>
            <a:off x="769545" y="109644"/>
            <a:ext cx="5059744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Rubik"/>
              </a:rPr>
              <a:t>Setorização das lojas</a:t>
            </a:r>
            <a:endParaRPr lang="pt-BR" sz="3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Arial"/>
              <a:cs typeface="Arial"/>
            </a:endParaRPr>
          </a:p>
        </p:txBody>
      </p:sp>
      <p:sp>
        <p:nvSpPr>
          <p:cNvPr id="4" name="CaixaDeTexto 3"/>
          <p:cNvSpPr txBox="1"/>
          <p:nvPr/>
        </p:nvSpPr>
        <p:spPr bwMode="auto">
          <a:xfrm>
            <a:off x="672457" y="1257300"/>
            <a:ext cx="10083800" cy="504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Objetivo: 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timizar a experiência de compra dos clientes, melhorar a organização dos produtos e aumentar a eficiência operacional. A setorização facilita a navegação dentro da loja, permitindo que os clientes encontrem os produtos de forma mais rápida e intuitiva. 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 que precisa ser feito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</a:t>
            </a:r>
            <a:endParaRPr/>
          </a:p>
          <a:p>
            <a:pPr marL="285750" marR="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pt-BR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285750" marR="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Análise do Layout Atual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: Realizar uma avaliação do layout existente para identificar áreas de melhoria, como fluxo de clientes, pontos de atenção e exposição de produtos.</a:t>
            </a:r>
            <a:endParaRPr/>
          </a:p>
          <a:p>
            <a:pPr marL="285750" marR="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Definição de Categorias de Produtos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: Agrupar os produtos em categorias específicas (medicamentos, cosméticos, higiene pessoal, suplementos, etc.) de forma lógica, priorizando os produtos de maior demanda e importância.</a:t>
            </a:r>
            <a:endParaRPr/>
          </a:p>
          <a:p>
            <a:pPr marL="285750" marR="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Criação de Zonas Estratégicas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: Definir zonas de vendas específicas dentro da loja, como áreas de promoções, produtos de primeira necessidade, categorias de alta rotatividade e itens sazonais, garantindo uma distribuição adequada.</a:t>
            </a:r>
            <a:endParaRPr/>
          </a:p>
          <a:p>
            <a:pPr marL="285750" marR="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Sinalização e Comunicação Visual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: Implementar sinalização clara para orientar os clientes dentro da loja, facilitando a localização dos produtos e incentivando compras por impulso.</a:t>
            </a:r>
            <a:endParaRPr/>
          </a:p>
          <a:p>
            <a:pPr marL="285750" marR="0" lvl="0" indent="-2857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Capacitação da Equipe</a:t>
            </a:r>
            <a:r>
              <a:rPr lang="pt-BR" sz="1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: Treinar os colaboradores para que entendam a lógica da setorização, saibam orientar os clientes e mantenham a organização das áreas definidas.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Responsável: Vander</a:t>
            </a:r>
            <a:endParaRPr lang="pt-BR" sz="1600" b="1" i="0" u="sng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6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4" name="Google Shape;1954;p82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956" name="Google Shape;1956;p82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83335" y="-151552"/>
            <a:ext cx="247216" cy="467824"/>
          </a:xfrm>
          <a:prstGeom prst="rect">
            <a:avLst/>
          </a:prstGeom>
          <a:noFill/>
          <a:ln>
            <a:noFill/>
          </a:ln>
        </p:spPr>
      </p:pic>
      <p:sp>
        <p:nvSpPr>
          <p:cNvPr id="1957" name="Google Shape;1957;p82"/>
          <p:cNvSpPr txBox="1"/>
          <p:nvPr/>
        </p:nvSpPr>
        <p:spPr bwMode="auto">
          <a:xfrm>
            <a:off x="606961" y="51069"/>
            <a:ext cx="562984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Ações estratégicas de Marketing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58" name="Google Shape;1958;p82"/>
          <p:cNvSpPr txBox="1"/>
          <p:nvPr/>
        </p:nvSpPr>
        <p:spPr bwMode="auto">
          <a:xfrm>
            <a:off x="430552" y="1305341"/>
            <a:ext cx="10377578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Objetivo do projeto: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Assegurar com que a empresa esteja comunicando suas estratégias para o consumidor, mostrando benefícios, preços e bem estar considerando o período do calendário do ano.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 que precisa ser feito: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Criar o calendário anual, com ações de comunicação de marketing analisando compras, o estoque e o portifólio. 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Dias específicos: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Dia do bebe, dia do genérico, dia da vitamina, dia da beleza e dia do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dermo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Dias estratégicos: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Fecha mês, blitz da saúde, sábado da economia.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Ações institucionais: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Dia das mães, dia do consumidor, black Friday, natal...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342900" marR="0" lvl="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Ações externas: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Aproveitar oportunidades em eventos fora das lojas.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Responsável: Maria</a:t>
            </a: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4" name="Google Shape;1924;p79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926" name="Google Shape;1926;p7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83335" y="-151552"/>
            <a:ext cx="247216" cy="467824"/>
          </a:xfrm>
          <a:prstGeom prst="rect">
            <a:avLst/>
          </a:prstGeom>
          <a:noFill/>
          <a:ln>
            <a:noFill/>
          </a:ln>
        </p:spPr>
      </p:pic>
      <p:sp>
        <p:nvSpPr>
          <p:cNvPr id="1927" name="Google Shape;1927;p79"/>
          <p:cNvSpPr txBox="1"/>
          <p:nvPr/>
        </p:nvSpPr>
        <p:spPr bwMode="auto">
          <a:xfrm>
            <a:off x="536096" y="25190"/>
            <a:ext cx="517083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Novos clientes e clientes não recorrentes - PEC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28" name="Google Shape;1928;p79"/>
          <p:cNvSpPr txBox="1"/>
          <p:nvPr/>
        </p:nvSpPr>
        <p:spPr bwMode="auto">
          <a:xfrm>
            <a:off x="430552" y="1256602"/>
            <a:ext cx="11047574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Objetivo do projeto: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Criar uma rotina que permita alcançar novos clientes e assim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fideliza-lós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, e para clientes não recorrentes mostrar o diferencial que há nas farmácias.</a:t>
            </a:r>
            <a:b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b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 que precisa ser feito: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Mapear os clientes cadastrados no PEC e atualizar os cadastros para ter ações efetivas dentro deste processo.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Cadastrar novos clientes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(50% da população dentro dos municípios de atuação).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Efetividade de vendas realizadas dentro do PEC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(=&gt;80%).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Clientes não recorrentes de medicamentos de uso contínuo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(verificar no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Analysis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o volume).</a:t>
            </a:r>
            <a:endParaRPr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Responsável: Vander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142347" y="-18894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2" name="Google Shape;133;g1dd831cafe8_0_0"/>
          <p:cNvSpPr txBox="1"/>
          <p:nvPr/>
        </p:nvSpPr>
        <p:spPr bwMode="auto">
          <a:xfrm>
            <a:off x="814812" y="84322"/>
            <a:ext cx="5014477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Rubik"/>
              </a:rPr>
              <a:t>Aplicativo – E-delivery</a:t>
            </a:r>
            <a:endParaRPr lang="pt-BR" sz="3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Arial"/>
              <a:cs typeface="Arial"/>
            </a:endParaRPr>
          </a:p>
        </p:txBody>
      </p:sp>
      <p:sp>
        <p:nvSpPr>
          <p:cNvPr id="2" name="Espaço Reservado para Texto 2"/>
          <p:cNvSpPr txBox="1"/>
          <p:nvPr/>
        </p:nvSpPr>
        <p:spPr bwMode="auto">
          <a:xfrm>
            <a:off x="511293" y="1467853"/>
            <a:ext cx="11255591" cy="501716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Aumento de venda no canal Digital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Objetivo: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Potencializar o processo de digitalização do consumidor, fidelização de clientes através das ofertas digitais e aumento de faturamento.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 que precisa ser feito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 Criar um processo qualificado e constante de ofertas para o app, através de produtos formadores de opinião, gerenciamento dos resultados e divulgação do aplicativo nas cidades de atuação.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Responsável: 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Criar 25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ofertas mensais, considerando inicialmente os grupos (leites,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dermo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 e fraldas</a:t>
            </a:r>
            <a:r>
              <a:rPr lang="pt-BR" sz="1800">
                <a:solidFill>
                  <a:prstClr val="black"/>
                </a:solidFill>
                <a:latin typeface="Calibri"/>
                <a:cs typeface="Calibri"/>
              </a:rPr>
              <a:t>, </a:t>
            </a:r>
            <a:r>
              <a:rPr lang="pt-BR" sz="1800">
                <a:solidFill>
                  <a:prstClr val="black"/>
                </a:solidFill>
                <a:latin typeface="Calibri"/>
                <a:cs typeface="Calibri"/>
              </a:rPr>
              <a:t>p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erfumaria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, OTC e Suplementos alimentares.</a:t>
            </a:r>
            <a:endParaRPr/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Divulgação do app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 Redes Sociais e PDV</a:t>
            </a:r>
            <a:endParaRPr/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Meta 1 : Ativação de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80% das ofertas cadastradas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;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Meta 2 : Das ofertas ativadas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50% serem convertidas em vendas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;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Responsável: Bruno</a:t>
            </a:r>
            <a:endParaRPr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142347" y="-18894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2" name="Espaço Reservado para Texto 2"/>
          <p:cNvSpPr txBox="1"/>
          <p:nvPr/>
        </p:nvSpPr>
        <p:spPr bwMode="auto">
          <a:xfrm>
            <a:off x="511293" y="1467854"/>
            <a:ext cx="11255591" cy="5305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Objetivo: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Aumentar a fidelização de clientes, impulsionar vendas de produtos de valor agregado, como dermocosméticos, e oferecer uma experiência personalizada. Esses programas ajudam a diferenciar a farmácia no mercado, aproveitando tendências de cuidados pessoais e bem-estar, além de fortalecer parcerias com indústrias. Com isso, há um aumento de margens de lucro e maior engajamento do cliente, resultando em uma estratégia de crescimento sustentável.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O que precisa ser feito: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Ativar todas as lojas nos programas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Capacitar o time através de treinamentos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Layoutização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 de loja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Comunicação para o cliente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Rotinas de acompanhamentos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Responsável: Vander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" name="Google Shape;133;g1dd831cafe8_0_0"/>
          <p:cNvSpPr txBox="1"/>
          <p:nvPr/>
        </p:nvSpPr>
        <p:spPr bwMode="auto">
          <a:xfrm>
            <a:off x="769545" y="292471"/>
            <a:ext cx="5059744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Arial"/>
              </a:rPr>
              <a:t>Gestão de PBM (</a:t>
            </a: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Arial"/>
              </a:rPr>
              <a:t>Dermaclub</a:t>
            </a: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Arial"/>
              </a:rPr>
              <a:t> e Inspire 360)</a:t>
            </a:r>
            <a:endParaRPr/>
          </a:p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endParaRPr lang="pt-BR" sz="3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Arial"/>
              <a:cs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4" name="Google Shape;1934;p80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936" name="Google Shape;1936;p80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83335" y="-151552"/>
            <a:ext cx="247216" cy="467824"/>
          </a:xfrm>
          <a:prstGeom prst="rect">
            <a:avLst/>
          </a:prstGeom>
          <a:noFill/>
          <a:ln>
            <a:noFill/>
          </a:ln>
        </p:spPr>
      </p:pic>
      <p:sp>
        <p:nvSpPr>
          <p:cNvPr id="1937" name="Google Shape;1937;p80"/>
          <p:cNvSpPr txBox="1"/>
          <p:nvPr/>
        </p:nvSpPr>
        <p:spPr bwMode="auto">
          <a:xfrm>
            <a:off x="536096" y="25190"/>
            <a:ext cx="517083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Visitação Médica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38" name="Google Shape;1938;p80"/>
          <p:cNvSpPr txBox="1"/>
          <p:nvPr/>
        </p:nvSpPr>
        <p:spPr bwMode="auto">
          <a:xfrm>
            <a:off x="940279" y="1100192"/>
            <a:ext cx="10377578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Objetivo do projeto: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Aumentar o volume de vendas de medicamentos prescritos e i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ncentivar a prescrição de produtos específicos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, fortalecer o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relacionamento com os médicos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 e promover a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fidelização dos pacientes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. Isso aumenta as vendas na farmácia e cria uma parceria estratégica, onde médicos confiam na farmácia para atender seus pacientes com qualidade e eficiência.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 que precisa ser feito: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Mapear os principais médicos, ter uma rotina de visitação, levar materiais de apoio.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Aumentar o índice de captação via sistema 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Fazer 10 visitas médicas nos top </a:t>
            </a: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10 prescritores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Preparação de material de apoio.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Responsável: Suzana</a:t>
            </a:r>
            <a:endParaRPr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defRPr/>
            </a:pP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4" name="Google Shape;1934;p80"/>
          <p:cNvSpPr/>
          <p:nvPr/>
        </p:nvSpPr>
        <p:spPr bwMode="auto">
          <a:xfrm>
            <a:off x="-68366" y="-68366"/>
            <a:ext cx="5457306" cy="804376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936" name="Google Shape;1936;p80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83335" y="-151552"/>
            <a:ext cx="247216" cy="467824"/>
          </a:xfrm>
          <a:prstGeom prst="rect">
            <a:avLst/>
          </a:prstGeom>
          <a:noFill/>
          <a:ln>
            <a:noFill/>
          </a:ln>
        </p:spPr>
      </p:pic>
      <p:sp>
        <p:nvSpPr>
          <p:cNvPr id="1937" name="Google Shape;1937;p80"/>
          <p:cNvSpPr txBox="1"/>
          <p:nvPr/>
        </p:nvSpPr>
        <p:spPr bwMode="auto">
          <a:xfrm>
            <a:off x="536096" y="25190"/>
            <a:ext cx="5170830" cy="684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Visitação Médica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113920" y="979125"/>
            <a:ext cx="598208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Para que as visitas aos médicos prescritores da região sejam eficazes no incentivo de vendas e fidelização, é importante seguir um plano estratégico. Aqui está uma lista do que precisa ser feito: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1. Identificação de Médicos-Chave 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Identificar os médicos que atuam na região e que têm influência significativa sobre as prescrições dos pacientes.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Priorizar médicos que prescrevem frequentemente medicamentos e produtos de interesse para a farmácia.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2. Planejamento das Visitas: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Definir uma agenda de visitas regular, garantindo que haja um contato frequente com os médicos. Estruturar as visitas com objetivo claro: apresentar novidades, reforçar produtos da farmácia e oferecer apoio na prescrição.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3. Treinamento da Equipe: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Treinar os representantes da farmácia (gerentes, farmacêuticos ou responsáveis pelas visitas) para que saibam abordar os médicos com informações relevantes sobre os produtos e serviços da farmácia. Preparar a equipe para responder a dúvidas dos médicos sobre disponibilidade, qualidade e preço dos produtos.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4. Apresentação de Produtos e Serviços: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Apresentar aos médicos os diferenciais dos produtos e serviços que a farmácia oferece, como:</a:t>
            </a:r>
            <a:endParaRPr/>
          </a:p>
          <a:p>
            <a:pPr marL="742950" marR="0" lvl="1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Medicamentos de alta qualidade.</a:t>
            </a:r>
            <a:endParaRPr/>
          </a:p>
          <a:p>
            <a:pPr marL="742950" marR="0" lvl="1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Dermocosméticos e suplementos.</a:t>
            </a:r>
            <a:endParaRPr/>
          </a:p>
          <a:p>
            <a:pPr marL="742950" marR="0" lvl="1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Serviços adicionais, como assistência farmacêutica, entrega em domicílio ou descontos.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Apresentar materiais promocionais e folhetos informativos para que o médico conheça e possa recomendar os produtos.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5. Construção de Relacionamento :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Criar um canal de comunicação aberto com os médicos, oferecendo suporte para que eles se sintam à vontade em solicitar informações ou apoio quando necessário. Demonstrar o compromisso da farmácia com o bem-estar dos pacientes que eles atendem.</a:t>
            </a:r>
            <a:endParaRPr/>
          </a:p>
        </p:txBody>
      </p:sp>
      <p:sp>
        <p:nvSpPr>
          <p:cNvPr id="5" name="CaixaDeTexto 4"/>
          <p:cNvSpPr txBox="1"/>
          <p:nvPr/>
        </p:nvSpPr>
        <p:spPr bwMode="auto">
          <a:xfrm>
            <a:off x="6620774" y="979125"/>
            <a:ext cx="545730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6. Oferecer Soluções Personalizadas 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Discutir com os médicos como a farmácia pode colaborar para oferecer soluções personalizadas para as necessidades de seus pacientes (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ex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: preços acessíveis, estoque garantido, medicamentos manipulados, etc.). Apresentar propostas de parceria para garantir que os pacientes tenham acesso rápido aos medicamentos e produtos prescritos.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7. Fidelização de Clientes e Médicos: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Criar ações de fidelização tanto para os médicos quanto para os pacientes indicados, como:</a:t>
            </a:r>
            <a:endParaRPr/>
          </a:p>
          <a:p>
            <a:pPr marL="742950" marR="0" lvl="1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Programas de fidelidade para pacientes.</a:t>
            </a:r>
            <a:endParaRPr/>
          </a:p>
          <a:p>
            <a:pPr marL="742950" marR="0" lvl="1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Oferecer vantagens exclusivas ou descontos para os médicos que recomendam a farmácia regularmente.</a:t>
            </a:r>
            <a:endParaRPr/>
          </a:p>
          <a:p>
            <a:pPr marL="742950" marR="0" lvl="1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Organizar eventos ou workshops com médicos para criar um laço mais forte com a farmácia.</a:t>
            </a:r>
            <a:endParaRPr/>
          </a:p>
          <a:p>
            <a:pPr marL="742950" marR="0" lvl="1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8. Monitoramento e Feedback 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Acompanhar os resultados das visitas, medindo o impacto nas vendas e na quantidade de receitas médicas relacionadas aos produtos promovidos. Solicitar feedback dos médicos sobre como a farmácia pode melhorar o suporte e ajustar a estratégia conforme necessário.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9. Marketing e Comunicação: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Complementar as visitas com materiais de marketing que podem ser disponibilizados aos médicos (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ex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: folders, catálogos de produtos). Utilizar meios digitais, como 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email</a:t>
            </a:r>
            <a:r>
              <a:rPr lang="pt-BR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 marketing ou WhatsApp, para enviar atualizações sobre novos produtos ou promoções que possam interessar os prescritores.</a:t>
            </a:r>
            <a:endParaRPr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142347" y="-18894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2" name="Google Shape;133;g1dd831cafe8_0_0"/>
          <p:cNvSpPr txBox="1"/>
          <p:nvPr/>
        </p:nvSpPr>
        <p:spPr bwMode="auto">
          <a:xfrm>
            <a:off x="310508" y="142413"/>
            <a:ext cx="4578005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Rubik"/>
              </a:rPr>
              <a:t>Gestão de Pessoas </a:t>
            </a:r>
            <a:endParaRPr lang="pt-BR" sz="3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Arial"/>
              <a:cs typeface="Arial"/>
            </a:endParaRPr>
          </a:p>
        </p:txBody>
      </p:sp>
      <p:sp>
        <p:nvSpPr>
          <p:cNvPr id="2" name="Espaço Reservado para Texto 2"/>
          <p:cNvSpPr txBox="1"/>
          <p:nvPr/>
        </p:nvSpPr>
        <p:spPr bwMode="auto">
          <a:xfrm>
            <a:off x="468204" y="1287380"/>
            <a:ext cx="11255591" cy="50171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Rotinas Gerenciais : 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Objetivo: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Garantir o bom funcionamento da farmácia, pois essa rotina permitem um acompanhamento constante das operações, desde o controle de produtividade,  estoque até a gestão financeira. Essas rotinas ajudam a identificar problemas rapidamente, otimizar processos e garantir que as metas estabelecidas sejam alcançadas. Além disso, proporcionam uma tomada de decisão mais informada, baseada em dados atualizados, e garantem a sustentabilidade do negócio ao monitorar o desempenho e implementar ajustes quando necessário.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 que precisa ser feito: Reuniões periódicas com a alta liderança;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Frequência: Semanal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Duração: 1hora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Local: Presencial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Primeira Sugestão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 Indicadores de produtividade da equipe, vendas, CMV, lucratividade, ticket médio, cadastro e venda no fidelidade;</a:t>
            </a:r>
            <a:endParaRPr/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Segunda Sugestão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 Indicadores de qualidade de PBM (venda dentro e fora), acompanhamentos dos treinamentos e prazos da trilha de gestão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PBMs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.</a:t>
            </a:r>
            <a:endParaRPr/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Terceira Sugestão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 acompanhamento das ações propostas para o mês.</a:t>
            </a:r>
            <a:endParaRPr/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Quarta Sugestão: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Reunião mensal pra verificar se o resultado da visão está sendo alcançado (somente diretoria)</a:t>
            </a:r>
            <a:endParaRPr/>
          </a:p>
          <a:p>
            <a:pPr marL="342900" marR="0" lvl="0" indent="-3429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142347" y="-18894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12" name="Google Shape;133;g1dd831cafe8_0_0"/>
          <p:cNvSpPr txBox="1"/>
          <p:nvPr/>
        </p:nvSpPr>
        <p:spPr bwMode="auto">
          <a:xfrm>
            <a:off x="310508" y="142413"/>
            <a:ext cx="4578005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Rubik"/>
              </a:rPr>
              <a:t>Gestão de Pessoas </a:t>
            </a:r>
            <a:endParaRPr lang="pt-BR" sz="3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Arial"/>
              <a:cs typeface="Arial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436466" y="1200904"/>
            <a:ext cx="9319068" cy="6112786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142347" y="-18894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2" name="Espaço Reservado para Texto 2"/>
          <p:cNvSpPr txBox="1"/>
          <p:nvPr/>
        </p:nvSpPr>
        <p:spPr bwMode="auto">
          <a:xfrm>
            <a:off x="511293" y="1467854"/>
            <a:ext cx="11255591" cy="5305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sng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Radar Capacitação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Objetivo: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Melhorar o processo de desenvolvimento contínuo, através do Radar Capacitação e para que os colaboradores evoluam e desempenhem melhor em suas funções. 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 que precisa ser feito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 Criar uma agenda de treinamentos com prazos para que os colaboradores possam fazer os cursos do Radar Capacitação e fazer um lançamento com todos da empresa.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Trilhas: Todos disponíveis no Radar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Gestores: Fevereiro 2025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Time Operacional: Junho 2025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Responsável: RH</a:t>
            </a: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" name="Google Shape;133;g1dd831cafe8_0_0"/>
          <p:cNvSpPr txBox="1"/>
          <p:nvPr/>
        </p:nvSpPr>
        <p:spPr bwMode="auto">
          <a:xfrm>
            <a:off x="769545" y="109644"/>
            <a:ext cx="5059744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Rubik"/>
              </a:rPr>
              <a:t>Gestão de Pessoas</a:t>
            </a:r>
            <a:endParaRPr lang="pt-BR" sz="3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Arial"/>
              <a:cs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Retângulo: Cantos Arredondados 3"/>
          <p:cNvSpPr/>
          <p:nvPr/>
        </p:nvSpPr>
        <p:spPr bwMode="auto">
          <a:xfrm>
            <a:off x="-142347" y="-18894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sp>
        <p:nvSpPr>
          <p:cNvPr id="2" name="Espaço Reservado para Texto 2"/>
          <p:cNvSpPr txBox="1"/>
          <p:nvPr/>
        </p:nvSpPr>
        <p:spPr bwMode="auto">
          <a:xfrm>
            <a:off x="511293" y="1467854"/>
            <a:ext cx="11255591" cy="5305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sng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Endomarketing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Objetivo: 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Criar um processo de comunicação e desenvolvimento dos colaboradores, para fomentar a cultura organizacional.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O que precisa ser feito</a:t>
            </a: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: Estruturar ações de endomarketing alinhado com o financeiro</a:t>
            </a:r>
            <a:endParaRPr/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Calibri"/>
            </a:endParaRP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Comunicação para Aniversariantes do Dia 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Comunicação para os Dias comemorativos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Comunicação de novos colaboradores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Comunicação de promoções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Comunicação de solidariedade </a:t>
            </a:r>
            <a:endParaRPr/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pt-B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Responsável: RH</a:t>
            </a: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pt-B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" name="Google Shape;133;g1dd831cafe8_0_0"/>
          <p:cNvSpPr txBox="1"/>
          <p:nvPr/>
        </p:nvSpPr>
        <p:spPr bwMode="auto">
          <a:xfrm>
            <a:off x="769545" y="109644"/>
            <a:ext cx="5059744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8000"/>
              <a:buFont typeface="Rubik"/>
              <a:buNone/>
              <a:defRPr/>
            </a:pPr>
            <a:r>
              <a:rPr lang="pt-BR" sz="32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ptos"/>
                <a:ea typeface="Arial"/>
                <a:cs typeface="Rubik"/>
              </a:rPr>
              <a:t>Gestão de Pessoas</a:t>
            </a:r>
            <a:endParaRPr lang="pt-BR" sz="3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ea typeface="Arial"/>
              <a:cs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3" name="Conector reto 30"/>
          <p:cNvCxnSpPr>
            <a:cxnSpLocks/>
          </p:cNvCxnSpPr>
          <p:nvPr/>
        </p:nvCxnSpPr>
        <p:spPr bwMode="auto">
          <a:xfrm>
            <a:off x="1045520" y="4101958"/>
            <a:ext cx="0" cy="13460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to 30"/>
          <p:cNvCxnSpPr>
            <a:cxnSpLocks/>
          </p:cNvCxnSpPr>
          <p:nvPr/>
        </p:nvCxnSpPr>
        <p:spPr bwMode="auto">
          <a:xfrm>
            <a:off x="11164926" y="3870534"/>
            <a:ext cx="0" cy="5954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to 30"/>
          <p:cNvCxnSpPr>
            <a:cxnSpLocks/>
            <a:endCxn id="59" idx="0"/>
          </p:cNvCxnSpPr>
          <p:nvPr/>
        </p:nvCxnSpPr>
        <p:spPr bwMode="auto">
          <a:xfrm>
            <a:off x="10043497" y="3874882"/>
            <a:ext cx="0" cy="4492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to 30"/>
          <p:cNvCxnSpPr>
            <a:cxnSpLocks/>
            <a:endCxn id="33" idx="2"/>
          </p:cNvCxnSpPr>
          <p:nvPr/>
        </p:nvCxnSpPr>
        <p:spPr bwMode="auto">
          <a:xfrm flipH="1">
            <a:off x="6547466" y="3874071"/>
            <a:ext cx="72" cy="9459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0"/>
          <p:cNvCxnSpPr>
            <a:cxnSpLocks/>
          </p:cNvCxnSpPr>
          <p:nvPr/>
        </p:nvCxnSpPr>
        <p:spPr bwMode="auto">
          <a:xfrm>
            <a:off x="1034118" y="4101958"/>
            <a:ext cx="30271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tângulo: Cantos Arredondados 3"/>
          <p:cNvSpPr/>
          <p:nvPr/>
        </p:nvSpPr>
        <p:spPr bwMode="auto">
          <a:xfrm>
            <a:off x="-142347" y="-3687"/>
            <a:ext cx="6238347" cy="998477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400"/>
          </a:p>
        </p:txBody>
      </p:sp>
      <p:pic>
        <p:nvPicPr>
          <p:cNvPr id="61" name="Gráfico 6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508" y="-151552"/>
            <a:ext cx="361950" cy="684941"/>
          </a:xfrm>
          <a:prstGeom prst="rect">
            <a:avLst/>
          </a:prstGeom>
        </p:spPr>
      </p:pic>
      <p:cxnSp>
        <p:nvCxnSpPr>
          <p:cNvPr id="27" name="Conector reto 26"/>
          <p:cNvCxnSpPr>
            <a:cxnSpLocks/>
          </p:cNvCxnSpPr>
          <p:nvPr/>
        </p:nvCxnSpPr>
        <p:spPr bwMode="auto">
          <a:xfrm flipV="1">
            <a:off x="2500175" y="2785207"/>
            <a:ext cx="6347728" cy="27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>
            <a:cxnSpLocks/>
          </p:cNvCxnSpPr>
          <p:nvPr/>
        </p:nvCxnSpPr>
        <p:spPr bwMode="auto">
          <a:xfrm>
            <a:off x="5829289" y="1365920"/>
            <a:ext cx="0" cy="14302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ângulo 50"/>
          <p:cNvSpPr/>
          <p:nvPr/>
        </p:nvSpPr>
        <p:spPr bwMode="auto">
          <a:xfrm>
            <a:off x="10199849" y="2438804"/>
            <a:ext cx="361949" cy="2904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100"/>
          </a:p>
        </p:txBody>
      </p:sp>
      <p:sp>
        <p:nvSpPr>
          <p:cNvPr id="52" name="Retângulo 51"/>
          <p:cNvSpPr/>
          <p:nvPr/>
        </p:nvSpPr>
        <p:spPr bwMode="auto">
          <a:xfrm>
            <a:off x="10199848" y="2783597"/>
            <a:ext cx="361949" cy="29040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100"/>
          </a:p>
        </p:txBody>
      </p:sp>
      <p:sp>
        <p:nvSpPr>
          <p:cNvPr id="53" name="Retângulo 52"/>
          <p:cNvSpPr/>
          <p:nvPr/>
        </p:nvSpPr>
        <p:spPr bwMode="auto">
          <a:xfrm>
            <a:off x="10199848" y="2091162"/>
            <a:ext cx="361949" cy="290405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100"/>
          </a:p>
        </p:txBody>
      </p:sp>
      <p:sp>
        <p:nvSpPr>
          <p:cNvPr id="54" name="CaixaDeTexto 53"/>
          <p:cNvSpPr txBox="1"/>
          <p:nvPr/>
        </p:nvSpPr>
        <p:spPr bwMode="auto">
          <a:xfrm>
            <a:off x="10561797" y="2105559"/>
            <a:ext cx="16839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/>
              <a:t>Executivos</a:t>
            </a:r>
            <a:endParaRPr/>
          </a:p>
        </p:txBody>
      </p:sp>
      <p:sp>
        <p:nvSpPr>
          <p:cNvPr id="55" name="CaixaDeTexto 54"/>
          <p:cNvSpPr txBox="1"/>
          <p:nvPr/>
        </p:nvSpPr>
        <p:spPr bwMode="auto">
          <a:xfrm>
            <a:off x="10547044" y="2467599"/>
            <a:ext cx="16839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/>
              <a:t>Cargos Existentes</a:t>
            </a:r>
            <a:endParaRPr/>
          </a:p>
        </p:txBody>
      </p:sp>
      <p:sp>
        <p:nvSpPr>
          <p:cNvPr id="56" name="CaixaDeTexto 55"/>
          <p:cNvSpPr txBox="1"/>
          <p:nvPr/>
        </p:nvSpPr>
        <p:spPr bwMode="auto">
          <a:xfrm>
            <a:off x="10561797" y="2812392"/>
            <a:ext cx="16839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100"/>
              <a:t>Contratações</a:t>
            </a:r>
            <a:endParaRPr/>
          </a:p>
        </p:txBody>
      </p:sp>
      <p:sp>
        <p:nvSpPr>
          <p:cNvPr id="33" name="Retângulo 32"/>
          <p:cNvSpPr/>
          <p:nvPr/>
        </p:nvSpPr>
        <p:spPr bwMode="auto">
          <a:xfrm>
            <a:off x="5974174" y="4313520"/>
            <a:ext cx="1146583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</a:t>
            </a:r>
            <a:r>
              <a:rPr lang="pt-BR" sz="1100">
                <a:solidFill>
                  <a:schemeClr val="tx1"/>
                </a:solidFill>
              </a:rPr>
              <a:t>Coord</a:t>
            </a:r>
            <a:r>
              <a:rPr lang="pt-BR" sz="1100">
                <a:solidFill>
                  <a:schemeClr val="tx1"/>
                </a:solidFill>
              </a:rPr>
              <a:t> de compras</a:t>
            </a:r>
            <a:endParaRPr/>
          </a:p>
        </p:txBody>
      </p:sp>
      <p:sp>
        <p:nvSpPr>
          <p:cNvPr id="4" name="Retângulo 3"/>
          <p:cNvSpPr/>
          <p:nvPr/>
        </p:nvSpPr>
        <p:spPr bwMode="auto">
          <a:xfrm>
            <a:off x="4547139" y="1237487"/>
            <a:ext cx="2564297" cy="680236"/>
          </a:xfrm>
          <a:prstGeom prst="rect">
            <a:avLst/>
          </a:prstGeom>
          <a:solidFill>
            <a:srgbClr val="E149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600" b="1">
                <a:solidFill>
                  <a:schemeClr val="tx1"/>
                </a:solidFill>
              </a:rPr>
              <a:t> Suzana Domingues</a:t>
            </a:r>
            <a:endParaRPr/>
          </a:p>
          <a:p>
            <a:pPr algn="ctr">
              <a:defRPr/>
            </a:pPr>
            <a:r>
              <a:rPr lang="pt-BR" sz="1600"/>
              <a:t>Presidente</a:t>
            </a:r>
            <a:endParaRPr/>
          </a:p>
        </p:txBody>
      </p:sp>
      <p:sp>
        <p:nvSpPr>
          <p:cNvPr id="3" name="Google Shape;133;g1dd831cafe8_0_0"/>
          <p:cNvSpPr txBox="1"/>
          <p:nvPr/>
        </p:nvSpPr>
        <p:spPr bwMode="auto">
          <a:xfrm>
            <a:off x="672457" y="84322"/>
            <a:ext cx="5156831" cy="78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ubik"/>
              <a:buNone/>
              <a:defRPr/>
            </a:pPr>
            <a:r>
              <a:rPr lang="pt-BR" sz="3200" b="1">
                <a:solidFill>
                  <a:schemeClr val="bg1"/>
                </a:solidFill>
                <a:latin typeface="Aptos"/>
                <a:cs typeface="Rubik"/>
              </a:rPr>
              <a:t>Organograma</a:t>
            </a:r>
            <a:endParaRPr lang="pt-BR" sz="3200">
              <a:latin typeface="Aptos"/>
            </a:endParaRPr>
          </a:p>
        </p:txBody>
      </p:sp>
      <p:sp>
        <p:nvSpPr>
          <p:cNvPr id="20" name="Retângulo 19"/>
          <p:cNvSpPr/>
          <p:nvPr/>
        </p:nvSpPr>
        <p:spPr bwMode="auto">
          <a:xfrm>
            <a:off x="10391546" y="2435955"/>
            <a:ext cx="170251" cy="2904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100">
              <a:solidFill>
                <a:schemeClr val="tx1"/>
              </a:solidFill>
            </a:endParaRPr>
          </a:p>
        </p:txBody>
      </p:sp>
      <p:sp>
        <p:nvSpPr>
          <p:cNvPr id="58" name="CaixaDeTexto 57"/>
          <p:cNvSpPr txBox="1"/>
          <p:nvPr/>
        </p:nvSpPr>
        <p:spPr bwMode="auto">
          <a:xfrm>
            <a:off x="9542113" y="5410510"/>
            <a:ext cx="2720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000" b="1"/>
              <a:t>106 </a:t>
            </a:r>
            <a:r>
              <a:rPr lang="pt-BR" sz="2000"/>
              <a:t>Colaboradores</a:t>
            </a:r>
            <a:endParaRPr/>
          </a:p>
        </p:txBody>
      </p:sp>
      <p:sp>
        <p:nvSpPr>
          <p:cNvPr id="59" name="Retângulo 58"/>
          <p:cNvSpPr/>
          <p:nvPr/>
        </p:nvSpPr>
        <p:spPr bwMode="auto">
          <a:xfrm>
            <a:off x="9587618" y="4324131"/>
            <a:ext cx="960928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Analista de </a:t>
            </a:r>
            <a:r>
              <a:rPr lang="pt-BR" sz="1100">
                <a:solidFill>
                  <a:schemeClr val="tx1"/>
                </a:solidFill>
              </a:rPr>
              <a:t>Mkt</a:t>
            </a:r>
            <a:endParaRPr lang="pt-BR" sz="1100">
              <a:solidFill>
                <a:schemeClr val="tx1"/>
              </a:solidFill>
            </a:endParaRPr>
          </a:p>
        </p:txBody>
      </p:sp>
      <p:sp>
        <p:nvSpPr>
          <p:cNvPr id="62" name="Retângulo 61"/>
          <p:cNvSpPr/>
          <p:nvPr/>
        </p:nvSpPr>
        <p:spPr bwMode="auto">
          <a:xfrm>
            <a:off x="10788625" y="4300002"/>
            <a:ext cx="840240" cy="5064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Analista de RH</a:t>
            </a:r>
            <a:endParaRPr/>
          </a:p>
        </p:txBody>
      </p:sp>
      <p:sp>
        <p:nvSpPr>
          <p:cNvPr id="63" name="Retângulo 62"/>
          <p:cNvSpPr/>
          <p:nvPr/>
        </p:nvSpPr>
        <p:spPr bwMode="auto">
          <a:xfrm>
            <a:off x="524727" y="4314655"/>
            <a:ext cx="1094760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Gestor </a:t>
            </a:r>
            <a:r>
              <a:rPr lang="pt-BR" sz="1100">
                <a:solidFill>
                  <a:schemeClr val="tx1"/>
                </a:solidFill>
              </a:rPr>
              <a:t>Call</a:t>
            </a:r>
            <a:r>
              <a:rPr lang="pt-BR" sz="1100">
                <a:solidFill>
                  <a:schemeClr val="tx1"/>
                </a:solidFill>
              </a:rPr>
              <a:t> center </a:t>
            </a:r>
            <a:endParaRPr/>
          </a:p>
        </p:txBody>
      </p:sp>
      <p:sp>
        <p:nvSpPr>
          <p:cNvPr id="64" name="Retângulo 63"/>
          <p:cNvSpPr/>
          <p:nvPr/>
        </p:nvSpPr>
        <p:spPr bwMode="auto">
          <a:xfrm>
            <a:off x="512733" y="4958195"/>
            <a:ext cx="1094760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(6) Operador de Telemarketing</a:t>
            </a:r>
            <a:endParaRPr/>
          </a:p>
        </p:txBody>
      </p:sp>
      <p:sp>
        <p:nvSpPr>
          <p:cNvPr id="65" name="Retângulo 64"/>
          <p:cNvSpPr/>
          <p:nvPr/>
        </p:nvSpPr>
        <p:spPr bwMode="auto">
          <a:xfrm>
            <a:off x="4547140" y="2078324"/>
            <a:ext cx="2564297" cy="557737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600" b="1">
                <a:solidFill>
                  <a:schemeClr val="tx1"/>
                </a:solidFill>
              </a:rPr>
              <a:t> José Roberto / Albertino</a:t>
            </a:r>
            <a:endParaRPr/>
          </a:p>
          <a:p>
            <a:pPr algn="ctr">
              <a:defRPr/>
            </a:pPr>
            <a:r>
              <a:rPr lang="pt-BR" sz="1600"/>
              <a:t>Conselheiro</a:t>
            </a:r>
            <a:endParaRPr/>
          </a:p>
        </p:txBody>
      </p:sp>
      <p:cxnSp>
        <p:nvCxnSpPr>
          <p:cNvPr id="71" name="Conector reto 30"/>
          <p:cNvCxnSpPr>
            <a:cxnSpLocks/>
          </p:cNvCxnSpPr>
          <p:nvPr/>
        </p:nvCxnSpPr>
        <p:spPr bwMode="auto">
          <a:xfrm flipV="1">
            <a:off x="6534213" y="3859837"/>
            <a:ext cx="4630713" cy="1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30"/>
          <p:cNvCxnSpPr>
            <a:cxnSpLocks/>
          </p:cNvCxnSpPr>
          <p:nvPr/>
        </p:nvCxnSpPr>
        <p:spPr bwMode="auto">
          <a:xfrm>
            <a:off x="4061268" y="4081375"/>
            <a:ext cx="0" cy="23822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 bwMode="auto">
          <a:xfrm>
            <a:off x="3379718" y="4305741"/>
            <a:ext cx="1279902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</a:t>
            </a:r>
            <a:r>
              <a:rPr lang="pt-BR" sz="1100">
                <a:solidFill>
                  <a:schemeClr val="tx1"/>
                </a:solidFill>
              </a:rPr>
              <a:t>Farmaceutica</a:t>
            </a:r>
            <a:r>
              <a:rPr lang="pt-BR" sz="1100">
                <a:solidFill>
                  <a:schemeClr val="tx1"/>
                </a:solidFill>
              </a:rPr>
              <a:t> de Manipulação</a:t>
            </a:r>
            <a:endParaRPr/>
          </a:p>
        </p:txBody>
      </p:sp>
      <p:sp>
        <p:nvSpPr>
          <p:cNvPr id="13" name="Retângulo 12"/>
          <p:cNvSpPr/>
          <p:nvPr/>
        </p:nvSpPr>
        <p:spPr bwMode="auto">
          <a:xfrm>
            <a:off x="3386362" y="4952089"/>
            <a:ext cx="1279902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(3) Assistente de </a:t>
            </a:r>
            <a:r>
              <a:rPr lang="pt-BR" sz="1100">
                <a:solidFill>
                  <a:schemeClr val="tx1"/>
                </a:solidFill>
              </a:rPr>
              <a:t>Manip</a:t>
            </a:r>
            <a:r>
              <a:rPr lang="pt-BR" sz="1100">
                <a:solidFill>
                  <a:schemeClr val="tx1"/>
                </a:solidFill>
              </a:rPr>
              <a:t>.</a:t>
            </a:r>
            <a:endParaRPr/>
          </a:p>
        </p:txBody>
      </p:sp>
      <p:sp>
        <p:nvSpPr>
          <p:cNvPr id="16" name="Retângulo 15"/>
          <p:cNvSpPr/>
          <p:nvPr/>
        </p:nvSpPr>
        <p:spPr bwMode="auto">
          <a:xfrm>
            <a:off x="3380763" y="5600782"/>
            <a:ext cx="1279902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(6) </a:t>
            </a:r>
            <a:r>
              <a:rPr lang="pt-BR" sz="1100">
                <a:solidFill>
                  <a:schemeClr val="tx1"/>
                </a:solidFill>
              </a:rPr>
              <a:t>Aux</a:t>
            </a:r>
            <a:r>
              <a:rPr lang="pt-BR" sz="1100">
                <a:solidFill>
                  <a:schemeClr val="tx1"/>
                </a:solidFill>
              </a:rPr>
              <a:t> de Manipulação</a:t>
            </a:r>
            <a:endParaRPr/>
          </a:p>
        </p:txBody>
      </p:sp>
      <p:sp>
        <p:nvSpPr>
          <p:cNvPr id="17" name="Retângulo 16"/>
          <p:cNvSpPr/>
          <p:nvPr/>
        </p:nvSpPr>
        <p:spPr bwMode="auto">
          <a:xfrm>
            <a:off x="3386921" y="6247130"/>
            <a:ext cx="1279902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Estagiário Manipulados</a:t>
            </a:r>
            <a:endParaRPr/>
          </a:p>
        </p:txBody>
      </p:sp>
      <p:cxnSp>
        <p:nvCxnSpPr>
          <p:cNvPr id="19" name="Conector reto 30"/>
          <p:cNvCxnSpPr>
            <a:cxnSpLocks/>
          </p:cNvCxnSpPr>
          <p:nvPr/>
        </p:nvCxnSpPr>
        <p:spPr bwMode="auto">
          <a:xfrm flipH="1">
            <a:off x="2501187" y="2796213"/>
            <a:ext cx="16029" cy="36880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ângulo 37"/>
          <p:cNvSpPr/>
          <p:nvPr/>
        </p:nvSpPr>
        <p:spPr bwMode="auto">
          <a:xfrm>
            <a:off x="1930660" y="4302929"/>
            <a:ext cx="1141057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(10) Gestor Farmacêutico </a:t>
            </a:r>
            <a:endParaRPr/>
          </a:p>
        </p:txBody>
      </p:sp>
      <p:sp>
        <p:nvSpPr>
          <p:cNvPr id="43" name="Retângulo 42"/>
          <p:cNvSpPr/>
          <p:nvPr/>
        </p:nvSpPr>
        <p:spPr bwMode="auto">
          <a:xfrm>
            <a:off x="1919052" y="4955654"/>
            <a:ext cx="1141057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sz="1100">
                <a:solidFill>
                  <a:schemeClr val="tx1"/>
                </a:solidFill>
              </a:rPr>
              <a:t>(44) Balconista</a:t>
            </a:r>
            <a:endParaRPr/>
          </a:p>
          <a:p>
            <a:pPr>
              <a:defRPr/>
            </a:pPr>
            <a:r>
              <a:rPr lang="pt-BR" sz="1100">
                <a:solidFill>
                  <a:schemeClr val="tx1"/>
                </a:solidFill>
              </a:rPr>
              <a:t>(4) Caixas</a:t>
            </a:r>
            <a:endParaRPr/>
          </a:p>
        </p:txBody>
      </p:sp>
      <p:sp>
        <p:nvSpPr>
          <p:cNvPr id="5" name="Retângulo 4"/>
          <p:cNvSpPr/>
          <p:nvPr/>
        </p:nvSpPr>
        <p:spPr bwMode="auto">
          <a:xfrm>
            <a:off x="1930659" y="5610565"/>
            <a:ext cx="1141057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(7) Ajudante de Farmácia</a:t>
            </a:r>
            <a:endParaRPr/>
          </a:p>
        </p:txBody>
      </p:sp>
      <p:sp>
        <p:nvSpPr>
          <p:cNvPr id="8" name="Retângulo 7"/>
          <p:cNvSpPr/>
          <p:nvPr/>
        </p:nvSpPr>
        <p:spPr bwMode="auto">
          <a:xfrm>
            <a:off x="1930659" y="6267206"/>
            <a:ext cx="1141057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(6) Estagiário</a:t>
            </a:r>
            <a:endParaRPr/>
          </a:p>
        </p:txBody>
      </p:sp>
      <p:sp>
        <p:nvSpPr>
          <p:cNvPr id="6" name="Retângulo 5"/>
          <p:cNvSpPr/>
          <p:nvPr/>
        </p:nvSpPr>
        <p:spPr bwMode="auto">
          <a:xfrm>
            <a:off x="1875496" y="2991798"/>
            <a:ext cx="1283440" cy="740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 b="1">
                <a:solidFill>
                  <a:srgbClr val="FF5510"/>
                </a:solidFill>
              </a:rPr>
              <a:t>Vander</a:t>
            </a:r>
            <a:endParaRPr/>
          </a:p>
          <a:p>
            <a:pPr algn="ctr">
              <a:defRPr/>
            </a:pPr>
            <a:r>
              <a:rPr lang="pt-BR" sz="1100"/>
              <a:t>Supervisor de Vendas</a:t>
            </a:r>
            <a:endParaRPr/>
          </a:p>
        </p:txBody>
      </p:sp>
      <p:cxnSp>
        <p:nvCxnSpPr>
          <p:cNvPr id="26" name="Conector reto 30"/>
          <p:cNvCxnSpPr>
            <a:cxnSpLocks/>
          </p:cNvCxnSpPr>
          <p:nvPr/>
        </p:nvCxnSpPr>
        <p:spPr bwMode="auto">
          <a:xfrm>
            <a:off x="5881409" y="4965342"/>
            <a:ext cx="0" cy="13222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tângulo 48"/>
          <p:cNvSpPr/>
          <p:nvPr/>
        </p:nvSpPr>
        <p:spPr bwMode="auto">
          <a:xfrm>
            <a:off x="5332925" y="5114041"/>
            <a:ext cx="1146583" cy="5064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Compradora </a:t>
            </a:r>
            <a:r>
              <a:rPr lang="pt-BR" sz="1100">
                <a:solidFill>
                  <a:schemeClr val="tx1"/>
                </a:solidFill>
              </a:rPr>
              <a:t>Sr</a:t>
            </a:r>
            <a:r>
              <a:rPr lang="pt-BR" sz="1100">
                <a:solidFill>
                  <a:schemeClr val="tx1"/>
                </a:solidFill>
              </a:rPr>
              <a:t> (não </a:t>
            </a:r>
            <a:r>
              <a:rPr lang="pt-BR" sz="1100">
                <a:solidFill>
                  <a:schemeClr val="tx1"/>
                </a:solidFill>
              </a:rPr>
              <a:t>med</a:t>
            </a:r>
            <a:r>
              <a:rPr lang="pt-BR" sz="1100">
                <a:solidFill>
                  <a:schemeClr val="tx1"/>
                </a:solidFill>
              </a:rPr>
              <a:t>)</a:t>
            </a:r>
            <a:endParaRPr/>
          </a:p>
        </p:txBody>
      </p:sp>
      <p:sp>
        <p:nvSpPr>
          <p:cNvPr id="50" name="Retângulo 49"/>
          <p:cNvSpPr/>
          <p:nvPr/>
        </p:nvSpPr>
        <p:spPr bwMode="auto">
          <a:xfrm>
            <a:off x="5350898" y="5781114"/>
            <a:ext cx="1146583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Compradora Jr </a:t>
            </a:r>
            <a:endParaRPr/>
          </a:p>
        </p:txBody>
      </p:sp>
      <p:cxnSp>
        <p:nvCxnSpPr>
          <p:cNvPr id="35" name="Conector reto 30"/>
          <p:cNvCxnSpPr>
            <a:cxnSpLocks/>
          </p:cNvCxnSpPr>
          <p:nvPr/>
        </p:nvCxnSpPr>
        <p:spPr bwMode="auto">
          <a:xfrm>
            <a:off x="5867595" y="4965342"/>
            <a:ext cx="14476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0"/>
          <p:cNvCxnSpPr>
            <a:cxnSpLocks/>
          </p:cNvCxnSpPr>
          <p:nvPr/>
        </p:nvCxnSpPr>
        <p:spPr bwMode="auto">
          <a:xfrm>
            <a:off x="7306030" y="4975125"/>
            <a:ext cx="0" cy="6354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/>
          <p:cNvSpPr/>
          <p:nvPr/>
        </p:nvSpPr>
        <p:spPr bwMode="auto">
          <a:xfrm>
            <a:off x="6657288" y="5114041"/>
            <a:ext cx="1146583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(3) Auxiliares </a:t>
            </a:r>
            <a:r>
              <a:rPr lang="pt-BR" sz="1100">
                <a:solidFill>
                  <a:schemeClr val="tx1"/>
                </a:solidFill>
              </a:rPr>
              <a:t>adm</a:t>
            </a:r>
            <a:endParaRPr lang="pt-BR" sz="1100">
              <a:solidFill>
                <a:schemeClr val="tx1"/>
              </a:solidFill>
            </a:endParaRPr>
          </a:p>
        </p:txBody>
      </p:sp>
      <p:cxnSp>
        <p:nvCxnSpPr>
          <p:cNvPr id="42" name="Conector reto 30"/>
          <p:cNvCxnSpPr>
            <a:cxnSpLocks/>
          </p:cNvCxnSpPr>
          <p:nvPr/>
        </p:nvCxnSpPr>
        <p:spPr bwMode="auto">
          <a:xfrm>
            <a:off x="8834651" y="2796213"/>
            <a:ext cx="0" cy="34736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tângulo 33"/>
          <p:cNvSpPr/>
          <p:nvPr/>
        </p:nvSpPr>
        <p:spPr bwMode="auto">
          <a:xfrm>
            <a:off x="8216373" y="5094310"/>
            <a:ext cx="1146583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(2) Auxiliares Financeiro</a:t>
            </a:r>
            <a:endParaRPr/>
          </a:p>
        </p:txBody>
      </p:sp>
      <p:sp>
        <p:nvSpPr>
          <p:cNvPr id="37" name="Retângulo 36"/>
          <p:cNvSpPr/>
          <p:nvPr/>
        </p:nvSpPr>
        <p:spPr bwMode="auto">
          <a:xfrm>
            <a:off x="8200956" y="4319238"/>
            <a:ext cx="1146583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Assistente Financeira</a:t>
            </a:r>
            <a:endParaRPr/>
          </a:p>
        </p:txBody>
      </p:sp>
      <p:sp>
        <p:nvSpPr>
          <p:cNvPr id="32" name="Retângulo 31"/>
          <p:cNvSpPr/>
          <p:nvPr/>
        </p:nvSpPr>
        <p:spPr bwMode="auto">
          <a:xfrm>
            <a:off x="8216373" y="5863801"/>
            <a:ext cx="1146583" cy="5064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>
                <a:solidFill>
                  <a:schemeClr val="tx1"/>
                </a:solidFill>
              </a:rPr>
              <a:t>(1) Estagiária Financeira</a:t>
            </a:r>
            <a:endParaRPr/>
          </a:p>
        </p:txBody>
      </p:sp>
      <p:sp>
        <p:nvSpPr>
          <p:cNvPr id="2" name="Retângulo 1"/>
          <p:cNvSpPr/>
          <p:nvPr/>
        </p:nvSpPr>
        <p:spPr bwMode="auto">
          <a:xfrm>
            <a:off x="8127190" y="2896550"/>
            <a:ext cx="1283440" cy="7474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100"/>
              <a:t>Bruno</a:t>
            </a:r>
            <a:endParaRPr/>
          </a:p>
          <a:p>
            <a:pPr algn="ctr">
              <a:defRPr/>
            </a:pPr>
            <a:r>
              <a:rPr lang="pt-BR" sz="1100"/>
              <a:t>Diretor </a:t>
            </a:r>
            <a:r>
              <a:rPr lang="pt-BR" sz="1100"/>
              <a:t>Adm</a:t>
            </a:r>
            <a:endParaRPr lang="pt-BR" sz="110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0"/>
    </mc:Choice>
    <mc:Fallback>
      <p:transition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Retângulo 6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67" name="Imagem 66" descr="Mão de pessoa&#10;&#10;Descrição gerada automaticamente com confiança baixa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Forma Livre: Forma 15"/>
          <p:cNvSpPr/>
          <p:nvPr/>
        </p:nvSpPr>
        <p:spPr bwMode="auto">
          <a:xfrm>
            <a:off x="1145650" y="2302099"/>
            <a:ext cx="342369" cy="413205"/>
          </a:xfrm>
          <a:custGeom>
            <a:avLst/>
            <a:gdLst>
              <a:gd name="connsiteX0" fmla="*/ 4436 w 343027"/>
              <a:gd name="connsiteY0" fmla="*/ 409564 h 413999"/>
              <a:gd name="connsiteX1" fmla="*/ 0 w 343027"/>
              <a:gd name="connsiteY1" fmla="*/ 399214 h 413999"/>
              <a:gd name="connsiteX2" fmla="*/ 0 w 343027"/>
              <a:gd name="connsiteY2" fmla="*/ 14786 h 413999"/>
              <a:gd name="connsiteX3" fmla="*/ 4436 w 343027"/>
              <a:gd name="connsiteY3" fmla="*/ 4140 h 413999"/>
              <a:gd name="connsiteX4" fmla="*/ 14786 w 343027"/>
              <a:gd name="connsiteY4" fmla="*/ 0 h 413999"/>
              <a:gd name="connsiteX5" fmla="*/ 180385 w 343027"/>
              <a:gd name="connsiteY5" fmla="*/ 0 h 413999"/>
              <a:gd name="connsiteX6" fmla="*/ 299558 w 343027"/>
              <a:gd name="connsiteY6" fmla="*/ 34894 h 413999"/>
              <a:gd name="connsiteX7" fmla="*/ 343028 w 343027"/>
              <a:gd name="connsiteY7" fmla="*/ 136620 h 413999"/>
              <a:gd name="connsiteX8" fmla="*/ 299854 w 343027"/>
              <a:gd name="connsiteY8" fmla="*/ 236275 h 413999"/>
              <a:gd name="connsiteX9" fmla="*/ 180385 w 343027"/>
              <a:gd name="connsiteY9" fmla="*/ 269691 h 413999"/>
              <a:gd name="connsiteX10" fmla="*/ 110006 w 343027"/>
              <a:gd name="connsiteY10" fmla="*/ 269691 h 413999"/>
              <a:gd name="connsiteX11" fmla="*/ 110006 w 343027"/>
              <a:gd name="connsiteY11" fmla="*/ 399214 h 413999"/>
              <a:gd name="connsiteX12" fmla="*/ 105570 w 343027"/>
              <a:gd name="connsiteY12" fmla="*/ 409859 h 413999"/>
              <a:gd name="connsiteX13" fmla="*/ 94628 w 343027"/>
              <a:gd name="connsiteY13" fmla="*/ 413999 h 413999"/>
              <a:gd name="connsiteX14" fmla="*/ 14786 w 343027"/>
              <a:gd name="connsiteY14" fmla="*/ 413999 h 413999"/>
              <a:gd name="connsiteX15" fmla="*/ 4436 w 343027"/>
              <a:gd name="connsiteY15" fmla="*/ 409564 h 413999"/>
              <a:gd name="connsiteX16" fmla="*/ 177428 w 343027"/>
              <a:gd name="connsiteY16" fmla="*/ 188074 h 413999"/>
              <a:gd name="connsiteX17" fmla="*/ 218237 w 343027"/>
              <a:gd name="connsiteY17" fmla="*/ 174767 h 413999"/>
              <a:gd name="connsiteX18" fmla="*/ 233022 w 343027"/>
              <a:gd name="connsiteY18" fmla="*/ 135437 h 413999"/>
              <a:gd name="connsiteX19" fmla="*/ 219124 w 343027"/>
              <a:gd name="connsiteY19" fmla="*/ 96698 h 413999"/>
              <a:gd name="connsiteX20" fmla="*/ 177428 w 343027"/>
              <a:gd name="connsiteY20" fmla="*/ 82208 h 413999"/>
              <a:gd name="connsiteX21" fmla="*/ 108231 w 343027"/>
              <a:gd name="connsiteY21" fmla="*/ 82208 h 413999"/>
              <a:gd name="connsiteX22" fmla="*/ 108231 w 343027"/>
              <a:gd name="connsiteY22" fmla="*/ 188074 h 413999"/>
              <a:gd name="connsiteX23" fmla="*/ 177428 w 343027"/>
              <a:gd name="connsiteY23" fmla="*/ 18807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3027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180385" y="0"/>
                </a:lnTo>
                <a:cubicBezTo>
                  <a:pt x="230834" y="0"/>
                  <a:pt x="270578" y="11651"/>
                  <a:pt x="299558" y="34894"/>
                </a:cubicBezTo>
                <a:cubicBezTo>
                  <a:pt x="328538" y="58137"/>
                  <a:pt x="343028" y="92085"/>
                  <a:pt x="343028" y="136620"/>
                </a:cubicBezTo>
                <a:cubicBezTo>
                  <a:pt x="343028" y="181154"/>
                  <a:pt x="328656" y="213979"/>
                  <a:pt x="299854" y="236275"/>
                </a:cubicBezTo>
                <a:cubicBezTo>
                  <a:pt x="271051" y="258572"/>
                  <a:pt x="231248" y="269691"/>
                  <a:pt x="180385" y="269691"/>
                </a:cubicBezTo>
                <a:lnTo>
                  <a:pt x="110006" y="269691"/>
                </a:lnTo>
                <a:lnTo>
                  <a:pt x="110006" y="399214"/>
                </a:lnTo>
                <a:cubicBezTo>
                  <a:pt x="110006" y="403531"/>
                  <a:pt x="108527" y="407080"/>
                  <a:pt x="105570" y="409859"/>
                </a:cubicBezTo>
                <a:cubicBezTo>
                  <a:pt x="102613" y="412639"/>
                  <a:pt x="98946" y="413999"/>
                  <a:pt x="94628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  <a:moveTo>
                  <a:pt x="177428" y="188074"/>
                </a:moveTo>
                <a:cubicBezTo>
                  <a:pt x="194757" y="188074"/>
                  <a:pt x="208360" y="183638"/>
                  <a:pt x="218237" y="174767"/>
                </a:cubicBezTo>
                <a:cubicBezTo>
                  <a:pt x="228114" y="165895"/>
                  <a:pt x="233022" y="152766"/>
                  <a:pt x="233022" y="135437"/>
                </a:cubicBezTo>
                <a:cubicBezTo>
                  <a:pt x="233022" y="119291"/>
                  <a:pt x="228409" y="106339"/>
                  <a:pt x="219124" y="96698"/>
                </a:cubicBezTo>
                <a:cubicBezTo>
                  <a:pt x="209839" y="87058"/>
                  <a:pt x="195940" y="82208"/>
                  <a:pt x="177428" y="82208"/>
                </a:cubicBezTo>
                <a:lnTo>
                  <a:pt x="108231" y="82208"/>
                </a:lnTo>
                <a:lnTo>
                  <a:pt x="108231" y="188074"/>
                </a:lnTo>
                <a:lnTo>
                  <a:pt x="177428" y="188074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7" name="Forma Livre: Forma 16"/>
          <p:cNvSpPr/>
          <p:nvPr/>
        </p:nvSpPr>
        <p:spPr bwMode="auto">
          <a:xfrm>
            <a:off x="1544688" y="2302099"/>
            <a:ext cx="348862" cy="413205"/>
          </a:xfrm>
          <a:custGeom>
            <a:avLst/>
            <a:gdLst>
              <a:gd name="connsiteX0" fmla="*/ 4436 w 349533"/>
              <a:gd name="connsiteY0" fmla="*/ 409564 h 413999"/>
              <a:gd name="connsiteX1" fmla="*/ 0 w 349533"/>
              <a:gd name="connsiteY1" fmla="*/ 399214 h 413999"/>
              <a:gd name="connsiteX2" fmla="*/ 0 w 349533"/>
              <a:gd name="connsiteY2" fmla="*/ 14786 h 413999"/>
              <a:gd name="connsiteX3" fmla="*/ 4436 w 349533"/>
              <a:gd name="connsiteY3" fmla="*/ 4140 h 413999"/>
              <a:gd name="connsiteX4" fmla="*/ 14786 w 349533"/>
              <a:gd name="connsiteY4" fmla="*/ 0 h 413999"/>
              <a:gd name="connsiteX5" fmla="*/ 175654 w 349533"/>
              <a:gd name="connsiteY5" fmla="*/ 0 h 413999"/>
              <a:gd name="connsiteX6" fmla="*/ 296601 w 349533"/>
              <a:gd name="connsiteY6" fmla="*/ 35190 h 413999"/>
              <a:gd name="connsiteX7" fmla="*/ 340071 w 349533"/>
              <a:gd name="connsiteY7" fmla="*/ 134845 h 413999"/>
              <a:gd name="connsiteX8" fmla="*/ 320554 w 349533"/>
              <a:gd name="connsiteY8" fmla="*/ 205225 h 413999"/>
              <a:gd name="connsiteX9" fmla="*/ 266734 w 349533"/>
              <a:gd name="connsiteY9" fmla="*/ 249582 h 413999"/>
              <a:gd name="connsiteX10" fmla="*/ 347759 w 349533"/>
              <a:gd name="connsiteY10" fmla="*/ 395074 h 413999"/>
              <a:gd name="connsiteX11" fmla="*/ 349534 w 349533"/>
              <a:gd name="connsiteY11" fmla="*/ 401579 h 413999"/>
              <a:gd name="connsiteX12" fmla="*/ 345689 w 349533"/>
              <a:gd name="connsiteY12" fmla="*/ 410155 h 413999"/>
              <a:gd name="connsiteX13" fmla="*/ 337114 w 349533"/>
              <a:gd name="connsiteY13" fmla="*/ 413999 h 413999"/>
              <a:gd name="connsiteX14" fmla="*/ 258454 w 349533"/>
              <a:gd name="connsiteY14" fmla="*/ 413999 h 413999"/>
              <a:gd name="connsiteX15" fmla="*/ 234205 w 349533"/>
              <a:gd name="connsiteY15" fmla="*/ 398031 h 413999"/>
              <a:gd name="connsiteX16" fmla="*/ 166783 w 349533"/>
              <a:gd name="connsiteY16" fmla="*/ 267917 h 413999"/>
              <a:gd name="connsiteX17" fmla="*/ 106457 w 349533"/>
              <a:gd name="connsiteY17" fmla="*/ 267917 h 413999"/>
              <a:gd name="connsiteX18" fmla="*/ 106457 w 349533"/>
              <a:gd name="connsiteY18" fmla="*/ 399214 h 413999"/>
              <a:gd name="connsiteX19" fmla="*/ 102021 w 349533"/>
              <a:gd name="connsiteY19" fmla="*/ 409859 h 413999"/>
              <a:gd name="connsiteX20" fmla="*/ 91080 w 349533"/>
              <a:gd name="connsiteY20" fmla="*/ 413999 h 413999"/>
              <a:gd name="connsiteX21" fmla="*/ 14786 w 349533"/>
              <a:gd name="connsiteY21" fmla="*/ 413999 h 413999"/>
              <a:gd name="connsiteX22" fmla="*/ 4436 w 349533"/>
              <a:gd name="connsiteY22" fmla="*/ 409564 h 413999"/>
              <a:gd name="connsiteX23" fmla="*/ 174471 w 349533"/>
              <a:gd name="connsiteY23" fmla="*/ 183934 h 413999"/>
              <a:gd name="connsiteX24" fmla="*/ 215871 w 349533"/>
              <a:gd name="connsiteY24" fmla="*/ 170627 h 413999"/>
              <a:gd name="connsiteX25" fmla="*/ 230065 w 349533"/>
              <a:gd name="connsiteY25" fmla="*/ 133663 h 413999"/>
              <a:gd name="connsiteX26" fmla="*/ 216167 w 349533"/>
              <a:gd name="connsiteY26" fmla="*/ 96107 h 413999"/>
              <a:gd name="connsiteX27" fmla="*/ 174471 w 349533"/>
              <a:gd name="connsiteY27" fmla="*/ 82208 h 413999"/>
              <a:gd name="connsiteX28" fmla="*/ 106457 w 349533"/>
              <a:gd name="connsiteY28" fmla="*/ 82208 h 413999"/>
              <a:gd name="connsiteX29" fmla="*/ 106457 w 349533"/>
              <a:gd name="connsiteY29" fmla="*/ 183934 h 413999"/>
              <a:gd name="connsiteX30" fmla="*/ 174471 w 349533"/>
              <a:gd name="connsiteY30" fmla="*/ 18393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49533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175654" y="0"/>
                </a:lnTo>
                <a:cubicBezTo>
                  <a:pt x="227286" y="0"/>
                  <a:pt x="267621" y="11710"/>
                  <a:pt x="296601" y="35190"/>
                </a:cubicBezTo>
                <a:cubicBezTo>
                  <a:pt x="325581" y="58670"/>
                  <a:pt x="340071" y="91849"/>
                  <a:pt x="340071" y="134845"/>
                </a:cubicBezTo>
                <a:cubicBezTo>
                  <a:pt x="340071" y="162465"/>
                  <a:pt x="333565" y="185886"/>
                  <a:pt x="320554" y="205225"/>
                </a:cubicBezTo>
                <a:cubicBezTo>
                  <a:pt x="307542" y="224565"/>
                  <a:pt x="289622" y="239351"/>
                  <a:pt x="266734" y="249582"/>
                </a:cubicBezTo>
                <a:lnTo>
                  <a:pt x="347759" y="395074"/>
                </a:lnTo>
                <a:cubicBezTo>
                  <a:pt x="348942" y="397439"/>
                  <a:pt x="349534" y="399628"/>
                  <a:pt x="349534" y="401579"/>
                </a:cubicBezTo>
                <a:cubicBezTo>
                  <a:pt x="349534" y="404773"/>
                  <a:pt x="348233" y="407612"/>
                  <a:pt x="345689" y="410155"/>
                </a:cubicBezTo>
                <a:cubicBezTo>
                  <a:pt x="343146" y="412698"/>
                  <a:pt x="340248" y="413999"/>
                  <a:pt x="337114" y="413999"/>
                </a:cubicBezTo>
                <a:lnTo>
                  <a:pt x="258454" y="413999"/>
                </a:lnTo>
                <a:cubicBezTo>
                  <a:pt x="247039" y="413999"/>
                  <a:pt x="238937" y="408676"/>
                  <a:pt x="234205" y="398031"/>
                </a:cubicBezTo>
                <a:lnTo>
                  <a:pt x="166783" y="267917"/>
                </a:lnTo>
                <a:lnTo>
                  <a:pt x="106457" y="267917"/>
                </a:lnTo>
                <a:lnTo>
                  <a:pt x="106457" y="399214"/>
                </a:lnTo>
                <a:cubicBezTo>
                  <a:pt x="106457" y="403531"/>
                  <a:pt x="104978" y="407080"/>
                  <a:pt x="102021" y="409859"/>
                </a:cubicBezTo>
                <a:cubicBezTo>
                  <a:pt x="99064" y="412639"/>
                  <a:pt x="95397" y="413999"/>
                  <a:pt x="91080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  <a:moveTo>
                  <a:pt x="174471" y="183934"/>
                </a:moveTo>
                <a:cubicBezTo>
                  <a:pt x="192628" y="183934"/>
                  <a:pt x="206408" y="179498"/>
                  <a:pt x="215871" y="170627"/>
                </a:cubicBezTo>
                <a:cubicBezTo>
                  <a:pt x="225334" y="161755"/>
                  <a:pt x="230065" y="149454"/>
                  <a:pt x="230065" y="133663"/>
                </a:cubicBezTo>
                <a:cubicBezTo>
                  <a:pt x="230065" y="117872"/>
                  <a:pt x="225452" y="105392"/>
                  <a:pt x="216167" y="96107"/>
                </a:cubicBezTo>
                <a:cubicBezTo>
                  <a:pt x="206881" y="86822"/>
                  <a:pt x="192983" y="82208"/>
                  <a:pt x="174471" y="82208"/>
                </a:cubicBezTo>
                <a:lnTo>
                  <a:pt x="106457" y="82208"/>
                </a:lnTo>
                <a:lnTo>
                  <a:pt x="106457" y="183934"/>
                </a:lnTo>
                <a:lnTo>
                  <a:pt x="174471" y="183934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8" name="Forma Livre: Forma 17"/>
          <p:cNvSpPr/>
          <p:nvPr/>
        </p:nvSpPr>
        <p:spPr bwMode="auto">
          <a:xfrm>
            <a:off x="1937233" y="2296197"/>
            <a:ext cx="365390" cy="425010"/>
          </a:xfrm>
          <a:custGeom>
            <a:avLst/>
            <a:gdLst>
              <a:gd name="connsiteX0" fmla="*/ 51454 w 366093"/>
              <a:gd name="connsiteY0" fmla="*/ 385019 h 425827"/>
              <a:gd name="connsiteX1" fmla="*/ 591 w 366093"/>
              <a:gd name="connsiteY1" fmla="*/ 264960 h 425827"/>
              <a:gd name="connsiteX2" fmla="*/ 0 w 366093"/>
              <a:gd name="connsiteY2" fmla="*/ 214097 h 425827"/>
              <a:gd name="connsiteX3" fmla="*/ 591 w 366093"/>
              <a:gd name="connsiteY3" fmla="*/ 162643 h 425827"/>
              <a:gd name="connsiteX4" fmla="*/ 52341 w 366093"/>
              <a:gd name="connsiteY4" fmla="*/ 42287 h 425827"/>
              <a:gd name="connsiteX5" fmla="*/ 182751 w 366093"/>
              <a:gd name="connsiteY5" fmla="*/ 0 h 425827"/>
              <a:gd name="connsiteX6" fmla="*/ 313457 w 366093"/>
              <a:gd name="connsiteY6" fmla="*/ 42287 h 425827"/>
              <a:gd name="connsiteX7" fmla="*/ 364911 w 366093"/>
              <a:gd name="connsiteY7" fmla="*/ 162643 h 425827"/>
              <a:gd name="connsiteX8" fmla="*/ 366094 w 366093"/>
              <a:gd name="connsiteY8" fmla="*/ 214097 h 425827"/>
              <a:gd name="connsiteX9" fmla="*/ 364911 w 366093"/>
              <a:gd name="connsiteY9" fmla="*/ 264960 h 425827"/>
              <a:gd name="connsiteX10" fmla="*/ 314048 w 366093"/>
              <a:gd name="connsiteY10" fmla="*/ 385019 h 425827"/>
              <a:gd name="connsiteX11" fmla="*/ 182751 w 366093"/>
              <a:gd name="connsiteY11" fmla="*/ 425828 h 425827"/>
              <a:gd name="connsiteX12" fmla="*/ 51454 w 366093"/>
              <a:gd name="connsiteY12" fmla="*/ 385019 h 425827"/>
              <a:gd name="connsiteX13" fmla="*/ 234501 w 366093"/>
              <a:gd name="connsiteY13" fmla="*/ 321145 h 425827"/>
              <a:gd name="connsiteX14" fmla="*/ 254905 w 366093"/>
              <a:gd name="connsiteY14" fmla="*/ 261411 h 425827"/>
              <a:gd name="connsiteX15" fmla="*/ 256088 w 366093"/>
              <a:gd name="connsiteY15" fmla="*/ 212914 h 425827"/>
              <a:gd name="connsiteX16" fmla="*/ 254905 w 366093"/>
              <a:gd name="connsiteY16" fmla="*/ 164417 h 425827"/>
              <a:gd name="connsiteX17" fmla="*/ 234205 w 366093"/>
              <a:gd name="connsiteY17" fmla="*/ 104683 h 425827"/>
              <a:gd name="connsiteX18" fmla="*/ 182751 w 366093"/>
              <a:gd name="connsiteY18" fmla="*/ 85166 h 425827"/>
              <a:gd name="connsiteX19" fmla="*/ 131593 w 366093"/>
              <a:gd name="connsiteY19" fmla="*/ 104683 h 425827"/>
              <a:gd name="connsiteX20" fmla="*/ 110597 w 366093"/>
              <a:gd name="connsiteY20" fmla="*/ 164417 h 425827"/>
              <a:gd name="connsiteX21" fmla="*/ 110005 w 366093"/>
              <a:gd name="connsiteY21" fmla="*/ 212914 h 425827"/>
              <a:gd name="connsiteX22" fmla="*/ 110597 w 366093"/>
              <a:gd name="connsiteY22" fmla="*/ 261411 h 425827"/>
              <a:gd name="connsiteX23" fmla="*/ 131297 w 366093"/>
              <a:gd name="connsiteY23" fmla="*/ 321145 h 425827"/>
              <a:gd name="connsiteX24" fmla="*/ 182751 w 366093"/>
              <a:gd name="connsiteY24" fmla="*/ 340662 h 425827"/>
              <a:gd name="connsiteX25" fmla="*/ 234501 w 366093"/>
              <a:gd name="connsiteY25" fmla="*/ 321145 h 42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66093" h="425827" fill="norm" stroke="1" extrusionOk="0">
                <a:moveTo>
                  <a:pt x="51454" y="385019"/>
                </a:moveTo>
                <a:cubicBezTo>
                  <a:pt x="19517" y="357814"/>
                  <a:pt x="2543" y="317774"/>
                  <a:pt x="591" y="264960"/>
                </a:cubicBezTo>
                <a:cubicBezTo>
                  <a:pt x="177" y="253545"/>
                  <a:pt x="0" y="236571"/>
                  <a:pt x="0" y="214097"/>
                </a:cubicBezTo>
                <a:cubicBezTo>
                  <a:pt x="0" y="191623"/>
                  <a:pt x="177" y="174057"/>
                  <a:pt x="591" y="162643"/>
                </a:cubicBezTo>
                <a:cubicBezTo>
                  <a:pt x="2543" y="110597"/>
                  <a:pt x="19813" y="70498"/>
                  <a:pt x="52341" y="42287"/>
                </a:cubicBezTo>
                <a:cubicBezTo>
                  <a:pt x="84870" y="14076"/>
                  <a:pt x="128340" y="0"/>
                  <a:pt x="182751" y="0"/>
                </a:cubicBezTo>
                <a:cubicBezTo>
                  <a:pt x="237162" y="0"/>
                  <a:pt x="280751" y="14076"/>
                  <a:pt x="313457" y="42287"/>
                </a:cubicBezTo>
                <a:cubicBezTo>
                  <a:pt x="346163" y="70498"/>
                  <a:pt x="363314" y="110597"/>
                  <a:pt x="364911" y="162643"/>
                </a:cubicBezTo>
                <a:cubicBezTo>
                  <a:pt x="365680" y="185531"/>
                  <a:pt x="366094" y="202682"/>
                  <a:pt x="366094" y="214097"/>
                </a:cubicBezTo>
                <a:cubicBezTo>
                  <a:pt x="366094" y="225511"/>
                  <a:pt x="365680" y="242071"/>
                  <a:pt x="364911" y="264960"/>
                </a:cubicBezTo>
                <a:cubicBezTo>
                  <a:pt x="362959" y="317774"/>
                  <a:pt x="345985" y="357814"/>
                  <a:pt x="314048" y="385019"/>
                </a:cubicBezTo>
                <a:cubicBezTo>
                  <a:pt x="282111" y="412225"/>
                  <a:pt x="238345" y="425828"/>
                  <a:pt x="182751" y="425828"/>
                </a:cubicBezTo>
                <a:cubicBezTo>
                  <a:pt x="127157" y="425828"/>
                  <a:pt x="83391" y="412225"/>
                  <a:pt x="51454" y="385019"/>
                </a:cubicBezTo>
                <a:close/>
                <a:moveTo>
                  <a:pt x="234501" y="321145"/>
                </a:moveTo>
                <a:cubicBezTo>
                  <a:pt x="247335" y="308134"/>
                  <a:pt x="254136" y="288203"/>
                  <a:pt x="254905" y="261411"/>
                </a:cubicBezTo>
                <a:cubicBezTo>
                  <a:pt x="255674" y="238523"/>
                  <a:pt x="256088" y="222377"/>
                  <a:pt x="256088" y="212914"/>
                </a:cubicBezTo>
                <a:cubicBezTo>
                  <a:pt x="256088" y="202682"/>
                  <a:pt x="255674" y="186477"/>
                  <a:pt x="254905" y="164417"/>
                </a:cubicBezTo>
                <a:cubicBezTo>
                  <a:pt x="254136" y="137625"/>
                  <a:pt x="247217" y="117694"/>
                  <a:pt x="234205" y="104683"/>
                </a:cubicBezTo>
                <a:cubicBezTo>
                  <a:pt x="221194" y="91671"/>
                  <a:pt x="204043" y="85166"/>
                  <a:pt x="182751" y="85166"/>
                </a:cubicBezTo>
                <a:cubicBezTo>
                  <a:pt x="161460" y="85166"/>
                  <a:pt x="144427" y="91671"/>
                  <a:pt x="131593" y="104683"/>
                </a:cubicBezTo>
                <a:cubicBezTo>
                  <a:pt x="118759" y="117694"/>
                  <a:pt x="111780" y="137625"/>
                  <a:pt x="110597" y="164417"/>
                </a:cubicBezTo>
                <a:cubicBezTo>
                  <a:pt x="110183" y="175477"/>
                  <a:pt x="110005" y="191623"/>
                  <a:pt x="110005" y="212914"/>
                </a:cubicBezTo>
                <a:cubicBezTo>
                  <a:pt x="110005" y="234205"/>
                  <a:pt x="110183" y="249996"/>
                  <a:pt x="110597" y="261411"/>
                </a:cubicBezTo>
                <a:cubicBezTo>
                  <a:pt x="111780" y="288203"/>
                  <a:pt x="118699" y="308134"/>
                  <a:pt x="131297" y="321145"/>
                </a:cubicBezTo>
                <a:cubicBezTo>
                  <a:pt x="143894" y="334157"/>
                  <a:pt x="161046" y="340662"/>
                  <a:pt x="182751" y="340662"/>
                </a:cubicBezTo>
                <a:cubicBezTo>
                  <a:pt x="204456" y="340662"/>
                  <a:pt x="221667" y="334157"/>
                  <a:pt x="234501" y="321145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19" name="Forma Livre: Forma 18"/>
          <p:cNvSpPr/>
          <p:nvPr/>
        </p:nvSpPr>
        <p:spPr bwMode="auto">
          <a:xfrm>
            <a:off x="2357520" y="2296197"/>
            <a:ext cx="370703" cy="425010"/>
          </a:xfrm>
          <a:custGeom>
            <a:avLst/>
            <a:gdLst>
              <a:gd name="connsiteX0" fmla="*/ 51454 w 371416"/>
              <a:gd name="connsiteY0" fmla="*/ 384132 h 425827"/>
              <a:gd name="connsiteX1" fmla="*/ 591 w 371416"/>
              <a:gd name="connsiteY1" fmla="*/ 265551 h 425827"/>
              <a:gd name="connsiteX2" fmla="*/ 0 w 371416"/>
              <a:gd name="connsiteY2" fmla="*/ 211140 h 425827"/>
              <a:gd name="connsiteX3" fmla="*/ 591 w 371416"/>
              <a:gd name="connsiteY3" fmla="*/ 156728 h 425827"/>
              <a:gd name="connsiteX4" fmla="*/ 52341 w 371416"/>
              <a:gd name="connsiteY4" fmla="*/ 40809 h 425827"/>
              <a:gd name="connsiteX5" fmla="*/ 184525 w 371416"/>
              <a:gd name="connsiteY5" fmla="*/ 0 h 425827"/>
              <a:gd name="connsiteX6" fmla="*/ 282407 w 371416"/>
              <a:gd name="connsiteY6" fmla="*/ 18334 h 425827"/>
              <a:gd name="connsiteX7" fmla="*/ 346281 w 371416"/>
              <a:gd name="connsiteY7" fmla="*/ 65057 h 425827"/>
              <a:gd name="connsiteX8" fmla="*/ 369642 w 371416"/>
              <a:gd name="connsiteY8" fmla="*/ 123608 h 425827"/>
              <a:gd name="connsiteX9" fmla="*/ 365798 w 371416"/>
              <a:gd name="connsiteY9" fmla="*/ 132480 h 425827"/>
              <a:gd name="connsiteX10" fmla="*/ 356631 w 371416"/>
              <a:gd name="connsiteY10" fmla="*/ 136028 h 425827"/>
              <a:gd name="connsiteX11" fmla="*/ 270282 w 371416"/>
              <a:gd name="connsiteY11" fmla="*/ 136028 h 425827"/>
              <a:gd name="connsiteX12" fmla="*/ 260820 w 371416"/>
              <a:gd name="connsiteY12" fmla="*/ 134254 h 425827"/>
              <a:gd name="connsiteX13" fmla="*/ 254905 w 371416"/>
              <a:gd name="connsiteY13" fmla="*/ 127748 h 425827"/>
              <a:gd name="connsiteX14" fmla="*/ 230657 w 371416"/>
              <a:gd name="connsiteY14" fmla="*/ 97881 h 425827"/>
              <a:gd name="connsiteX15" fmla="*/ 184525 w 371416"/>
              <a:gd name="connsiteY15" fmla="*/ 85166 h 425827"/>
              <a:gd name="connsiteX16" fmla="*/ 110597 w 371416"/>
              <a:gd name="connsiteY16" fmla="*/ 159685 h 425827"/>
              <a:gd name="connsiteX17" fmla="*/ 110005 w 371416"/>
              <a:gd name="connsiteY17" fmla="*/ 211140 h 425827"/>
              <a:gd name="connsiteX18" fmla="*/ 110597 w 371416"/>
              <a:gd name="connsiteY18" fmla="*/ 262594 h 425827"/>
              <a:gd name="connsiteX19" fmla="*/ 186300 w 371416"/>
              <a:gd name="connsiteY19" fmla="*/ 340662 h 425827"/>
              <a:gd name="connsiteX20" fmla="*/ 242190 w 371416"/>
              <a:gd name="connsiteY20" fmla="*/ 322624 h 425827"/>
              <a:gd name="connsiteX21" fmla="*/ 263185 w 371416"/>
              <a:gd name="connsiteY21" fmla="*/ 267325 h 425827"/>
              <a:gd name="connsiteX22" fmla="*/ 263185 w 371416"/>
              <a:gd name="connsiteY22" fmla="*/ 256088 h 425827"/>
              <a:gd name="connsiteX23" fmla="*/ 207591 w 371416"/>
              <a:gd name="connsiteY23" fmla="*/ 256088 h 425827"/>
              <a:gd name="connsiteX24" fmla="*/ 196945 w 371416"/>
              <a:gd name="connsiteY24" fmla="*/ 251652 h 425827"/>
              <a:gd name="connsiteX25" fmla="*/ 192805 w 371416"/>
              <a:gd name="connsiteY25" fmla="*/ 240711 h 425827"/>
              <a:gd name="connsiteX26" fmla="*/ 192805 w 371416"/>
              <a:gd name="connsiteY26" fmla="*/ 196945 h 425827"/>
              <a:gd name="connsiteX27" fmla="*/ 196945 w 371416"/>
              <a:gd name="connsiteY27" fmla="*/ 186004 h 425827"/>
              <a:gd name="connsiteX28" fmla="*/ 207591 w 371416"/>
              <a:gd name="connsiteY28" fmla="*/ 181568 h 425827"/>
              <a:gd name="connsiteX29" fmla="*/ 356631 w 371416"/>
              <a:gd name="connsiteY29" fmla="*/ 181568 h 425827"/>
              <a:gd name="connsiteX30" fmla="*/ 367276 w 371416"/>
              <a:gd name="connsiteY30" fmla="*/ 186004 h 425827"/>
              <a:gd name="connsiteX31" fmla="*/ 371417 w 371416"/>
              <a:gd name="connsiteY31" fmla="*/ 196945 h 425827"/>
              <a:gd name="connsiteX32" fmla="*/ 371417 w 371416"/>
              <a:gd name="connsiteY32" fmla="*/ 264368 h 425827"/>
              <a:gd name="connsiteX33" fmla="*/ 348351 w 371416"/>
              <a:gd name="connsiteY33" fmla="*/ 351012 h 425827"/>
              <a:gd name="connsiteX34" fmla="*/ 282998 w 371416"/>
              <a:gd name="connsiteY34" fmla="*/ 406606 h 425827"/>
              <a:gd name="connsiteX35" fmla="*/ 184525 w 371416"/>
              <a:gd name="connsiteY35" fmla="*/ 425828 h 425827"/>
              <a:gd name="connsiteX36" fmla="*/ 51454 w 371416"/>
              <a:gd name="connsiteY36" fmla="*/ 384132 h 42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1416" h="425827" fill="norm" stroke="1" extrusionOk="0">
                <a:moveTo>
                  <a:pt x="51454" y="384132"/>
                </a:moveTo>
                <a:cubicBezTo>
                  <a:pt x="19517" y="356335"/>
                  <a:pt x="2543" y="316828"/>
                  <a:pt x="591" y="265551"/>
                </a:cubicBezTo>
                <a:cubicBezTo>
                  <a:pt x="177" y="254136"/>
                  <a:pt x="0" y="235980"/>
                  <a:pt x="0" y="211140"/>
                </a:cubicBezTo>
                <a:cubicBezTo>
                  <a:pt x="0" y="186300"/>
                  <a:pt x="177" y="168143"/>
                  <a:pt x="591" y="156728"/>
                </a:cubicBezTo>
                <a:cubicBezTo>
                  <a:pt x="2543" y="106634"/>
                  <a:pt x="19813" y="68014"/>
                  <a:pt x="52341" y="40809"/>
                </a:cubicBezTo>
                <a:cubicBezTo>
                  <a:pt x="84870" y="13603"/>
                  <a:pt x="128931" y="0"/>
                  <a:pt x="184525" y="0"/>
                </a:cubicBezTo>
                <a:cubicBezTo>
                  <a:pt x="221963" y="0"/>
                  <a:pt x="254610" y="6092"/>
                  <a:pt x="282407" y="18334"/>
                </a:cubicBezTo>
                <a:cubicBezTo>
                  <a:pt x="310204" y="30577"/>
                  <a:pt x="331495" y="46131"/>
                  <a:pt x="346281" y="65057"/>
                </a:cubicBezTo>
                <a:cubicBezTo>
                  <a:pt x="361067" y="83983"/>
                  <a:pt x="368873" y="103500"/>
                  <a:pt x="369642" y="123608"/>
                </a:cubicBezTo>
                <a:cubicBezTo>
                  <a:pt x="369642" y="127157"/>
                  <a:pt x="368341" y="130114"/>
                  <a:pt x="365798" y="132480"/>
                </a:cubicBezTo>
                <a:cubicBezTo>
                  <a:pt x="363255" y="134845"/>
                  <a:pt x="360179" y="136028"/>
                  <a:pt x="356631" y="136028"/>
                </a:cubicBezTo>
                <a:lnTo>
                  <a:pt x="270282" y="136028"/>
                </a:lnTo>
                <a:cubicBezTo>
                  <a:pt x="266320" y="136028"/>
                  <a:pt x="263185" y="135437"/>
                  <a:pt x="260820" y="134254"/>
                </a:cubicBezTo>
                <a:cubicBezTo>
                  <a:pt x="258454" y="133071"/>
                  <a:pt x="256502" y="130883"/>
                  <a:pt x="254905" y="127748"/>
                </a:cubicBezTo>
                <a:cubicBezTo>
                  <a:pt x="249760" y="116334"/>
                  <a:pt x="241716" y="106339"/>
                  <a:pt x="230657" y="97881"/>
                </a:cubicBezTo>
                <a:cubicBezTo>
                  <a:pt x="219597" y="89424"/>
                  <a:pt x="204220" y="85166"/>
                  <a:pt x="184525" y="85166"/>
                </a:cubicBezTo>
                <a:cubicBezTo>
                  <a:pt x="137625" y="85166"/>
                  <a:pt x="112963" y="110006"/>
                  <a:pt x="110597" y="159685"/>
                </a:cubicBezTo>
                <a:cubicBezTo>
                  <a:pt x="110183" y="170745"/>
                  <a:pt x="110005" y="187897"/>
                  <a:pt x="110005" y="211140"/>
                </a:cubicBezTo>
                <a:cubicBezTo>
                  <a:pt x="110005" y="234383"/>
                  <a:pt x="110183" y="251179"/>
                  <a:pt x="110597" y="262594"/>
                </a:cubicBezTo>
                <a:cubicBezTo>
                  <a:pt x="112963" y="314640"/>
                  <a:pt x="138217" y="340662"/>
                  <a:pt x="186300" y="340662"/>
                </a:cubicBezTo>
                <a:cubicBezTo>
                  <a:pt x="209543" y="340662"/>
                  <a:pt x="228173" y="334630"/>
                  <a:pt x="242190" y="322624"/>
                </a:cubicBezTo>
                <a:cubicBezTo>
                  <a:pt x="256206" y="310618"/>
                  <a:pt x="263185" y="292165"/>
                  <a:pt x="263185" y="267325"/>
                </a:cubicBezTo>
                <a:lnTo>
                  <a:pt x="263185" y="256088"/>
                </a:lnTo>
                <a:lnTo>
                  <a:pt x="207591" y="256088"/>
                </a:lnTo>
                <a:cubicBezTo>
                  <a:pt x="203274" y="256088"/>
                  <a:pt x="199725" y="254610"/>
                  <a:pt x="196945" y="251652"/>
                </a:cubicBezTo>
                <a:cubicBezTo>
                  <a:pt x="194166" y="248695"/>
                  <a:pt x="192805" y="245028"/>
                  <a:pt x="192805" y="240711"/>
                </a:cubicBezTo>
                <a:lnTo>
                  <a:pt x="192805" y="196945"/>
                </a:lnTo>
                <a:cubicBezTo>
                  <a:pt x="192805" y="192628"/>
                  <a:pt x="194166" y="188961"/>
                  <a:pt x="196945" y="186004"/>
                </a:cubicBezTo>
                <a:cubicBezTo>
                  <a:pt x="199725" y="183047"/>
                  <a:pt x="203274" y="181568"/>
                  <a:pt x="207591" y="181568"/>
                </a:cubicBezTo>
                <a:lnTo>
                  <a:pt x="356631" y="181568"/>
                </a:lnTo>
                <a:cubicBezTo>
                  <a:pt x="360948" y="181568"/>
                  <a:pt x="364497" y="183047"/>
                  <a:pt x="367276" y="186004"/>
                </a:cubicBezTo>
                <a:cubicBezTo>
                  <a:pt x="370056" y="188961"/>
                  <a:pt x="371417" y="192628"/>
                  <a:pt x="371417" y="196945"/>
                </a:cubicBezTo>
                <a:lnTo>
                  <a:pt x="371417" y="264368"/>
                </a:lnTo>
                <a:cubicBezTo>
                  <a:pt x="371417" y="297902"/>
                  <a:pt x="363728" y="326764"/>
                  <a:pt x="348351" y="351012"/>
                </a:cubicBezTo>
                <a:cubicBezTo>
                  <a:pt x="332974" y="375261"/>
                  <a:pt x="311209" y="393773"/>
                  <a:pt x="282998" y="406606"/>
                </a:cubicBezTo>
                <a:cubicBezTo>
                  <a:pt x="254787" y="419440"/>
                  <a:pt x="221963" y="425828"/>
                  <a:pt x="184525" y="425828"/>
                </a:cubicBezTo>
                <a:cubicBezTo>
                  <a:pt x="127748" y="425828"/>
                  <a:pt x="83391" y="411929"/>
                  <a:pt x="51454" y="384132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0" name="Forma Livre: Forma 19"/>
          <p:cNvSpPr/>
          <p:nvPr/>
        </p:nvSpPr>
        <p:spPr bwMode="auto">
          <a:xfrm>
            <a:off x="2796108" y="2302099"/>
            <a:ext cx="348862" cy="413205"/>
          </a:xfrm>
          <a:custGeom>
            <a:avLst/>
            <a:gdLst>
              <a:gd name="connsiteX0" fmla="*/ 4436 w 349533"/>
              <a:gd name="connsiteY0" fmla="*/ 409564 h 413999"/>
              <a:gd name="connsiteX1" fmla="*/ 0 w 349533"/>
              <a:gd name="connsiteY1" fmla="*/ 399214 h 413999"/>
              <a:gd name="connsiteX2" fmla="*/ 0 w 349533"/>
              <a:gd name="connsiteY2" fmla="*/ 14786 h 413999"/>
              <a:gd name="connsiteX3" fmla="*/ 4436 w 349533"/>
              <a:gd name="connsiteY3" fmla="*/ 4140 h 413999"/>
              <a:gd name="connsiteX4" fmla="*/ 14786 w 349533"/>
              <a:gd name="connsiteY4" fmla="*/ 0 h 413999"/>
              <a:gd name="connsiteX5" fmla="*/ 175654 w 349533"/>
              <a:gd name="connsiteY5" fmla="*/ 0 h 413999"/>
              <a:gd name="connsiteX6" fmla="*/ 296601 w 349533"/>
              <a:gd name="connsiteY6" fmla="*/ 35190 h 413999"/>
              <a:gd name="connsiteX7" fmla="*/ 340071 w 349533"/>
              <a:gd name="connsiteY7" fmla="*/ 134845 h 413999"/>
              <a:gd name="connsiteX8" fmla="*/ 320554 w 349533"/>
              <a:gd name="connsiteY8" fmla="*/ 205225 h 413999"/>
              <a:gd name="connsiteX9" fmla="*/ 266734 w 349533"/>
              <a:gd name="connsiteY9" fmla="*/ 249582 h 413999"/>
              <a:gd name="connsiteX10" fmla="*/ 347759 w 349533"/>
              <a:gd name="connsiteY10" fmla="*/ 395074 h 413999"/>
              <a:gd name="connsiteX11" fmla="*/ 349534 w 349533"/>
              <a:gd name="connsiteY11" fmla="*/ 401579 h 413999"/>
              <a:gd name="connsiteX12" fmla="*/ 345689 w 349533"/>
              <a:gd name="connsiteY12" fmla="*/ 410155 h 413999"/>
              <a:gd name="connsiteX13" fmla="*/ 337114 w 349533"/>
              <a:gd name="connsiteY13" fmla="*/ 413999 h 413999"/>
              <a:gd name="connsiteX14" fmla="*/ 258454 w 349533"/>
              <a:gd name="connsiteY14" fmla="*/ 413999 h 413999"/>
              <a:gd name="connsiteX15" fmla="*/ 234205 w 349533"/>
              <a:gd name="connsiteY15" fmla="*/ 398031 h 413999"/>
              <a:gd name="connsiteX16" fmla="*/ 166782 w 349533"/>
              <a:gd name="connsiteY16" fmla="*/ 267917 h 413999"/>
              <a:gd name="connsiteX17" fmla="*/ 106457 w 349533"/>
              <a:gd name="connsiteY17" fmla="*/ 267917 h 413999"/>
              <a:gd name="connsiteX18" fmla="*/ 106457 w 349533"/>
              <a:gd name="connsiteY18" fmla="*/ 399214 h 413999"/>
              <a:gd name="connsiteX19" fmla="*/ 102021 w 349533"/>
              <a:gd name="connsiteY19" fmla="*/ 409859 h 413999"/>
              <a:gd name="connsiteX20" fmla="*/ 91080 w 349533"/>
              <a:gd name="connsiteY20" fmla="*/ 413999 h 413999"/>
              <a:gd name="connsiteX21" fmla="*/ 14786 w 349533"/>
              <a:gd name="connsiteY21" fmla="*/ 413999 h 413999"/>
              <a:gd name="connsiteX22" fmla="*/ 4436 w 349533"/>
              <a:gd name="connsiteY22" fmla="*/ 409564 h 413999"/>
              <a:gd name="connsiteX23" fmla="*/ 174471 w 349533"/>
              <a:gd name="connsiteY23" fmla="*/ 183934 h 413999"/>
              <a:gd name="connsiteX24" fmla="*/ 215871 w 349533"/>
              <a:gd name="connsiteY24" fmla="*/ 170627 h 413999"/>
              <a:gd name="connsiteX25" fmla="*/ 230065 w 349533"/>
              <a:gd name="connsiteY25" fmla="*/ 133663 h 413999"/>
              <a:gd name="connsiteX26" fmla="*/ 216167 w 349533"/>
              <a:gd name="connsiteY26" fmla="*/ 96107 h 413999"/>
              <a:gd name="connsiteX27" fmla="*/ 174471 w 349533"/>
              <a:gd name="connsiteY27" fmla="*/ 82208 h 413999"/>
              <a:gd name="connsiteX28" fmla="*/ 106457 w 349533"/>
              <a:gd name="connsiteY28" fmla="*/ 82208 h 413999"/>
              <a:gd name="connsiteX29" fmla="*/ 106457 w 349533"/>
              <a:gd name="connsiteY29" fmla="*/ 183934 h 413999"/>
              <a:gd name="connsiteX30" fmla="*/ 174471 w 349533"/>
              <a:gd name="connsiteY30" fmla="*/ 18393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49533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175654" y="0"/>
                </a:lnTo>
                <a:cubicBezTo>
                  <a:pt x="227286" y="0"/>
                  <a:pt x="267621" y="11710"/>
                  <a:pt x="296601" y="35190"/>
                </a:cubicBezTo>
                <a:cubicBezTo>
                  <a:pt x="325581" y="58670"/>
                  <a:pt x="340071" y="91849"/>
                  <a:pt x="340071" y="134845"/>
                </a:cubicBezTo>
                <a:cubicBezTo>
                  <a:pt x="340071" y="162465"/>
                  <a:pt x="333565" y="185886"/>
                  <a:pt x="320554" y="205225"/>
                </a:cubicBezTo>
                <a:cubicBezTo>
                  <a:pt x="307542" y="224565"/>
                  <a:pt x="289622" y="239351"/>
                  <a:pt x="266734" y="249582"/>
                </a:cubicBezTo>
                <a:lnTo>
                  <a:pt x="347759" y="395074"/>
                </a:lnTo>
                <a:cubicBezTo>
                  <a:pt x="348942" y="397439"/>
                  <a:pt x="349534" y="399628"/>
                  <a:pt x="349534" y="401579"/>
                </a:cubicBezTo>
                <a:cubicBezTo>
                  <a:pt x="349534" y="404773"/>
                  <a:pt x="348233" y="407612"/>
                  <a:pt x="345689" y="410155"/>
                </a:cubicBezTo>
                <a:cubicBezTo>
                  <a:pt x="343146" y="412698"/>
                  <a:pt x="340248" y="413999"/>
                  <a:pt x="337114" y="413999"/>
                </a:cubicBezTo>
                <a:lnTo>
                  <a:pt x="258454" y="413999"/>
                </a:lnTo>
                <a:cubicBezTo>
                  <a:pt x="247039" y="413999"/>
                  <a:pt x="238937" y="408676"/>
                  <a:pt x="234205" y="398031"/>
                </a:cubicBezTo>
                <a:lnTo>
                  <a:pt x="166782" y="267917"/>
                </a:lnTo>
                <a:lnTo>
                  <a:pt x="106457" y="267917"/>
                </a:lnTo>
                <a:lnTo>
                  <a:pt x="106457" y="399214"/>
                </a:lnTo>
                <a:cubicBezTo>
                  <a:pt x="106457" y="403531"/>
                  <a:pt x="104978" y="407080"/>
                  <a:pt x="102021" y="409859"/>
                </a:cubicBezTo>
                <a:cubicBezTo>
                  <a:pt x="99064" y="412639"/>
                  <a:pt x="95397" y="413999"/>
                  <a:pt x="91080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  <a:moveTo>
                  <a:pt x="174471" y="183934"/>
                </a:moveTo>
                <a:cubicBezTo>
                  <a:pt x="192628" y="183934"/>
                  <a:pt x="206408" y="179498"/>
                  <a:pt x="215871" y="170627"/>
                </a:cubicBezTo>
                <a:cubicBezTo>
                  <a:pt x="225334" y="161755"/>
                  <a:pt x="230065" y="149454"/>
                  <a:pt x="230065" y="133663"/>
                </a:cubicBezTo>
                <a:cubicBezTo>
                  <a:pt x="230065" y="117872"/>
                  <a:pt x="225452" y="105392"/>
                  <a:pt x="216167" y="96107"/>
                </a:cubicBezTo>
                <a:cubicBezTo>
                  <a:pt x="206881" y="86822"/>
                  <a:pt x="192983" y="82208"/>
                  <a:pt x="174471" y="82208"/>
                </a:cubicBezTo>
                <a:lnTo>
                  <a:pt x="106457" y="82208"/>
                </a:lnTo>
                <a:lnTo>
                  <a:pt x="106457" y="183934"/>
                </a:lnTo>
                <a:lnTo>
                  <a:pt x="174471" y="183934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1" name="Forma Livre: Forma 20"/>
          <p:cNvSpPr/>
          <p:nvPr/>
        </p:nvSpPr>
        <p:spPr bwMode="auto">
          <a:xfrm>
            <a:off x="3167992" y="2302099"/>
            <a:ext cx="412024" cy="413205"/>
          </a:xfrm>
          <a:custGeom>
            <a:avLst/>
            <a:gdLst>
              <a:gd name="connsiteX0" fmla="*/ 3844 w 412816"/>
              <a:gd name="connsiteY0" fmla="*/ 410155 h 413999"/>
              <a:gd name="connsiteX1" fmla="*/ 0 w 412816"/>
              <a:gd name="connsiteY1" fmla="*/ 401579 h 413999"/>
              <a:gd name="connsiteX2" fmla="*/ 591 w 412816"/>
              <a:gd name="connsiteY2" fmla="*/ 396257 h 413999"/>
              <a:gd name="connsiteX3" fmla="*/ 139577 w 412816"/>
              <a:gd name="connsiteY3" fmla="*/ 16560 h 413999"/>
              <a:gd name="connsiteX4" fmla="*/ 147265 w 412816"/>
              <a:gd name="connsiteY4" fmla="*/ 4731 h 413999"/>
              <a:gd name="connsiteX5" fmla="*/ 162643 w 412816"/>
              <a:gd name="connsiteY5" fmla="*/ 0 h 413999"/>
              <a:gd name="connsiteX6" fmla="*/ 250174 w 412816"/>
              <a:gd name="connsiteY6" fmla="*/ 0 h 413999"/>
              <a:gd name="connsiteX7" fmla="*/ 265551 w 412816"/>
              <a:gd name="connsiteY7" fmla="*/ 4731 h 413999"/>
              <a:gd name="connsiteX8" fmla="*/ 273239 w 412816"/>
              <a:gd name="connsiteY8" fmla="*/ 16560 h 413999"/>
              <a:gd name="connsiteX9" fmla="*/ 411634 w 412816"/>
              <a:gd name="connsiteY9" fmla="*/ 396257 h 413999"/>
              <a:gd name="connsiteX10" fmla="*/ 412816 w 412816"/>
              <a:gd name="connsiteY10" fmla="*/ 401579 h 413999"/>
              <a:gd name="connsiteX11" fmla="*/ 408972 w 412816"/>
              <a:gd name="connsiteY11" fmla="*/ 410155 h 413999"/>
              <a:gd name="connsiteX12" fmla="*/ 399805 w 412816"/>
              <a:gd name="connsiteY12" fmla="*/ 413999 h 413999"/>
              <a:gd name="connsiteX13" fmla="*/ 327059 w 412816"/>
              <a:gd name="connsiteY13" fmla="*/ 413999 h 413999"/>
              <a:gd name="connsiteX14" fmla="*/ 308134 w 412816"/>
              <a:gd name="connsiteY14" fmla="*/ 401579 h 413999"/>
              <a:gd name="connsiteX15" fmla="*/ 285068 w 412816"/>
              <a:gd name="connsiteY15" fmla="*/ 341254 h 413999"/>
              <a:gd name="connsiteX16" fmla="*/ 127157 w 412816"/>
              <a:gd name="connsiteY16" fmla="*/ 341254 h 413999"/>
              <a:gd name="connsiteX17" fmla="*/ 104683 w 412816"/>
              <a:gd name="connsiteY17" fmla="*/ 401579 h 413999"/>
              <a:gd name="connsiteX18" fmla="*/ 85166 w 412816"/>
              <a:gd name="connsiteY18" fmla="*/ 413999 h 413999"/>
              <a:gd name="connsiteX19" fmla="*/ 12420 w 412816"/>
              <a:gd name="connsiteY19" fmla="*/ 413999 h 413999"/>
              <a:gd name="connsiteX20" fmla="*/ 3844 w 412816"/>
              <a:gd name="connsiteY20" fmla="*/ 410155 h 413999"/>
              <a:gd name="connsiteX21" fmla="*/ 261411 w 412816"/>
              <a:gd name="connsiteY21" fmla="*/ 256088 h 413999"/>
              <a:gd name="connsiteX22" fmla="*/ 206408 w 412816"/>
              <a:gd name="connsiteY22" fmla="*/ 99951 h 413999"/>
              <a:gd name="connsiteX23" fmla="*/ 151406 w 412816"/>
              <a:gd name="connsiteY23" fmla="*/ 256088 h 413999"/>
              <a:gd name="connsiteX24" fmla="*/ 261411 w 412816"/>
              <a:gd name="connsiteY24" fmla="*/ 256088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816" h="413999" fill="norm" stroke="1" extrusionOk="0">
                <a:moveTo>
                  <a:pt x="3844" y="410155"/>
                </a:moveTo>
                <a:cubicBezTo>
                  <a:pt x="1301" y="407612"/>
                  <a:pt x="0" y="404714"/>
                  <a:pt x="0" y="401579"/>
                </a:cubicBezTo>
                <a:cubicBezTo>
                  <a:pt x="0" y="399214"/>
                  <a:pt x="177" y="397439"/>
                  <a:pt x="591" y="396257"/>
                </a:cubicBezTo>
                <a:lnTo>
                  <a:pt x="139577" y="16560"/>
                </a:lnTo>
                <a:cubicBezTo>
                  <a:pt x="140760" y="11829"/>
                  <a:pt x="143303" y="7866"/>
                  <a:pt x="147265" y="4731"/>
                </a:cubicBezTo>
                <a:cubicBezTo>
                  <a:pt x="151228" y="1597"/>
                  <a:pt x="156314" y="0"/>
                  <a:pt x="162643" y="0"/>
                </a:cubicBezTo>
                <a:lnTo>
                  <a:pt x="250174" y="0"/>
                </a:lnTo>
                <a:cubicBezTo>
                  <a:pt x="256502" y="0"/>
                  <a:pt x="261588" y="1597"/>
                  <a:pt x="265551" y="4731"/>
                </a:cubicBezTo>
                <a:cubicBezTo>
                  <a:pt x="269514" y="7866"/>
                  <a:pt x="272057" y="11829"/>
                  <a:pt x="273239" y="16560"/>
                </a:cubicBezTo>
                <a:lnTo>
                  <a:pt x="411634" y="396257"/>
                </a:lnTo>
                <a:lnTo>
                  <a:pt x="412816" y="401579"/>
                </a:lnTo>
                <a:cubicBezTo>
                  <a:pt x="412816" y="404773"/>
                  <a:pt x="411515" y="407612"/>
                  <a:pt x="408972" y="410155"/>
                </a:cubicBezTo>
                <a:cubicBezTo>
                  <a:pt x="406429" y="412698"/>
                  <a:pt x="403354" y="413999"/>
                  <a:pt x="399805" y="413999"/>
                </a:cubicBezTo>
                <a:lnTo>
                  <a:pt x="327059" y="413999"/>
                </a:lnTo>
                <a:cubicBezTo>
                  <a:pt x="317597" y="413999"/>
                  <a:pt x="311268" y="409859"/>
                  <a:pt x="308134" y="401579"/>
                </a:cubicBezTo>
                <a:lnTo>
                  <a:pt x="285068" y="341254"/>
                </a:lnTo>
                <a:lnTo>
                  <a:pt x="127157" y="341254"/>
                </a:lnTo>
                <a:lnTo>
                  <a:pt x="104683" y="401579"/>
                </a:lnTo>
                <a:cubicBezTo>
                  <a:pt x="101548" y="409859"/>
                  <a:pt x="95042" y="413999"/>
                  <a:pt x="85166" y="413999"/>
                </a:cubicBezTo>
                <a:lnTo>
                  <a:pt x="12420" y="413999"/>
                </a:lnTo>
                <a:cubicBezTo>
                  <a:pt x="9285" y="413999"/>
                  <a:pt x="6387" y="412698"/>
                  <a:pt x="3844" y="410155"/>
                </a:cubicBezTo>
                <a:close/>
                <a:moveTo>
                  <a:pt x="261411" y="256088"/>
                </a:moveTo>
                <a:lnTo>
                  <a:pt x="206408" y="99951"/>
                </a:lnTo>
                <a:lnTo>
                  <a:pt x="151406" y="256088"/>
                </a:lnTo>
                <a:lnTo>
                  <a:pt x="261411" y="256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2" name="Forma Livre: Forma 21"/>
          <p:cNvSpPr/>
          <p:nvPr/>
        </p:nvSpPr>
        <p:spPr bwMode="auto">
          <a:xfrm>
            <a:off x="3626651" y="2302099"/>
            <a:ext cx="406121" cy="413205"/>
          </a:xfrm>
          <a:custGeom>
            <a:avLst/>
            <a:gdLst>
              <a:gd name="connsiteX0" fmla="*/ 4436 w 406902"/>
              <a:gd name="connsiteY0" fmla="*/ 409564 h 413999"/>
              <a:gd name="connsiteX1" fmla="*/ 0 w 406902"/>
              <a:gd name="connsiteY1" fmla="*/ 399214 h 413999"/>
              <a:gd name="connsiteX2" fmla="*/ 0 w 406902"/>
              <a:gd name="connsiteY2" fmla="*/ 14786 h 413999"/>
              <a:gd name="connsiteX3" fmla="*/ 4436 w 406902"/>
              <a:gd name="connsiteY3" fmla="*/ 4140 h 413999"/>
              <a:gd name="connsiteX4" fmla="*/ 14786 w 406902"/>
              <a:gd name="connsiteY4" fmla="*/ 0 h 413999"/>
              <a:gd name="connsiteX5" fmla="*/ 78660 w 406902"/>
              <a:gd name="connsiteY5" fmla="*/ 0 h 413999"/>
              <a:gd name="connsiteX6" fmla="*/ 99360 w 406902"/>
              <a:gd name="connsiteY6" fmla="*/ 13011 h 413999"/>
              <a:gd name="connsiteX7" fmla="*/ 203451 w 406902"/>
              <a:gd name="connsiteY7" fmla="*/ 199311 h 413999"/>
              <a:gd name="connsiteX8" fmla="*/ 307542 w 406902"/>
              <a:gd name="connsiteY8" fmla="*/ 13011 h 413999"/>
              <a:gd name="connsiteX9" fmla="*/ 328242 w 406902"/>
              <a:gd name="connsiteY9" fmla="*/ 0 h 413999"/>
              <a:gd name="connsiteX10" fmla="*/ 391525 w 406902"/>
              <a:gd name="connsiteY10" fmla="*/ 0 h 413999"/>
              <a:gd name="connsiteX11" fmla="*/ 402467 w 406902"/>
              <a:gd name="connsiteY11" fmla="*/ 4140 h 413999"/>
              <a:gd name="connsiteX12" fmla="*/ 406902 w 406902"/>
              <a:gd name="connsiteY12" fmla="*/ 14786 h 413999"/>
              <a:gd name="connsiteX13" fmla="*/ 406902 w 406902"/>
              <a:gd name="connsiteY13" fmla="*/ 399214 h 413999"/>
              <a:gd name="connsiteX14" fmla="*/ 402467 w 406902"/>
              <a:gd name="connsiteY14" fmla="*/ 409859 h 413999"/>
              <a:gd name="connsiteX15" fmla="*/ 391525 w 406902"/>
              <a:gd name="connsiteY15" fmla="*/ 413999 h 413999"/>
              <a:gd name="connsiteX16" fmla="*/ 321145 w 406902"/>
              <a:gd name="connsiteY16" fmla="*/ 413999 h 413999"/>
              <a:gd name="connsiteX17" fmla="*/ 310204 w 406902"/>
              <a:gd name="connsiteY17" fmla="*/ 409859 h 413999"/>
              <a:gd name="connsiteX18" fmla="*/ 305768 w 406902"/>
              <a:gd name="connsiteY18" fmla="*/ 399214 h 413999"/>
              <a:gd name="connsiteX19" fmla="*/ 305768 w 406902"/>
              <a:gd name="connsiteY19" fmla="*/ 177428 h 413999"/>
              <a:gd name="connsiteX20" fmla="*/ 239528 w 406902"/>
              <a:gd name="connsiteY20" fmla="*/ 301037 h 413999"/>
              <a:gd name="connsiteX21" fmla="*/ 218828 w 406902"/>
              <a:gd name="connsiteY21" fmla="*/ 314640 h 413999"/>
              <a:gd name="connsiteX22" fmla="*/ 188074 w 406902"/>
              <a:gd name="connsiteY22" fmla="*/ 314640 h 413999"/>
              <a:gd name="connsiteX23" fmla="*/ 175654 w 406902"/>
              <a:gd name="connsiteY23" fmla="*/ 311091 h 413999"/>
              <a:gd name="connsiteX24" fmla="*/ 167374 w 406902"/>
              <a:gd name="connsiteY24" fmla="*/ 301037 h 413999"/>
              <a:gd name="connsiteX25" fmla="*/ 100543 w 406902"/>
              <a:gd name="connsiteY25" fmla="*/ 177428 h 413999"/>
              <a:gd name="connsiteX26" fmla="*/ 100543 w 406902"/>
              <a:gd name="connsiteY26" fmla="*/ 399214 h 413999"/>
              <a:gd name="connsiteX27" fmla="*/ 96403 w 406902"/>
              <a:gd name="connsiteY27" fmla="*/ 409564 h 413999"/>
              <a:gd name="connsiteX28" fmla="*/ 85757 w 406902"/>
              <a:gd name="connsiteY28" fmla="*/ 413999 h 413999"/>
              <a:gd name="connsiteX29" fmla="*/ 14786 w 406902"/>
              <a:gd name="connsiteY29" fmla="*/ 413999 h 413999"/>
              <a:gd name="connsiteX30" fmla="*/ 4436 w 406902"/>
              <a:gd name="connsiteY30" fmla="*/ 40956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6902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78660" y="0"/>
                </a:lnTo>
                <a:cubicBezTo>
                  <a:pt x="88123" y="0"/>
                  <a:pt x="95042" y="4317"/>
                  <a:pt x="99360" y="13011"/>
                </a:cubicBezTo>
                <a:lnTo>
                  <a:pt x="203451" y="199311"/>
                </a:lnTo>
                <a:lnTo>
                  <a:pt x="307542" y="13011"/>
                </a:lnTo>
                <a:cubicBezTo>
                  <a:pt x="311860" y="4317"/>
                  <a:pt x="318780" y="0"/>
                  <a:pt x="328242" y="0"/>
                </a:cubicBezTo>
                <a:lnTo>
                  <a:pt x="391525" y="0"/>
                </a:lnTo>
                <a:cubicBezTo>
                  <a:pt x="395843" y="0"/>
                  <a:pt x="399509" y="1360"/>
                  <a:pt x="402467" y="4140"/>
                </a:cubicBezTo>
                <a:cubicBezTo>
                  <a:pt x="405424" y="6920"/>
                  <a:pt x="406902" y="10468"/>
                  <a:pt x="406902" y="14786"/>
                </a:cubicBezTo>
                <a:lnTo>
                  <a:pt x="406902" y="399214"/>
                </a:lnTo>
                <a:cubicBezTo>
                  <a:pt x="406902" y="403531"/>
                  <a:pt x="405424" y="407080"/>
                  <a:pt x="402467" y="409859"/>
                </a:cubicBezTo>
                <a:cubicBezTo>
                  <a:pt x="399509" y="412639"/>
                  <a:pt x="395843" y="413999"/>
                  <a:pt x="391525" y="413999"/>
                </a:cubicBezTo>
                <a:lnTo>
                  <a:pt x="321145" y="413999"/>
                </a:lnTo>
                <a:cubicBezTo>
                  <a:pt x="316828" y="413999"/>
                  <a:pt x="313161" y="412639"/>
                  <a:pt x="310204" y="409859"/>
                </a:cubicBezTo>
                <a:cubicBezTo>
                  <a:pt x="307247" y="407080"/>
                  <a:pt x="305768" y="403531"/>
                  <a:pt x="305768" y="399214"/>
                </a:cubicBezTo>
                <a:lnTo>
                  <a:pt x="305768" y="177428"/>
                </a:lnTo>
                <a:lnTo>
                  <a:pt x="239528" y="301037"/>
                </a:lnTo>
                <a:cubicBezTo>
                  <a:pt x="234383" y="310145"/>
                  <a:pt x="227522" y="314640"/>
                  <a:pt x="218828" y="314640"/>
                </a:cubicBezTo>
                <a:lnTo>
                  <a:pt x="188074" y="314640"/>
                </a:lnTo>
                <a:cubicBezTo>
                  <a:pt x="182929" y="314640"/>
                  <a:pt x="178789" y="313457"/>
                  <a:pt x="175654" y="311091"/>
                </a:cubicBezTo>
                <a:cubicBezTo>
                  <a:pt x="172520" y="308725"/>
                  <a:pt x="169740" y="305354"/>
                  <a:pt x="167374" y="301037"/>
                </a:cubicBezTo>
                <a:lnTo>
                  <a:pt x="100543" y="177428"/>
                </a:lnTo>
                <a:lnTo>
                  <a:pt x="100543" y="399214"/>
                </a:lnTo>
                <a:cubicBezTo>
                  <a:pt x="100543" y="403176"/>
                  <a:pt x="99183" y="406606"/>
                  <a:pt x="96403" y="409564"/>
                </a:cubicBezTo>
                <a:cubicBezTo>
                  <a:pt x="93623" y="412521"/>
                  <a:pt x="90074" y="413999"/>
                  <a:pt x="85757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3" name="Forma Livre: Forma 22"/>
          <p:cNvSpPr/>
          <p:nvPr/>
        </p:nvSpPr>
        <p:spPr bwMode="auto">
          <a:xfrm>
            <a:off x="4079346" y="2302099"/>
            <a:ext cx="412024" cy="413205"/>
          </a:xfrm>
          <a:custGeom>
            <a:avLst/>
            <a:gdLst>
              <a:gd name="connsiteX0" fmla="*/ 3844 w 412816"/>
              <a:gd name="connsiteY0" fmla="*/ 410155 h 413999"/>
              <a:gd name="connsiteX1" fmla="*/ 0 w 412816"/>
              <a:gd name="connsiteY1" fmla="*/ 401579 h 413999"/>
              <a:gd name="connsiteX2" fmla="*/ 591 w 412816"/>
              <a:gd name="connsiteY2" fmla="*/ 396257 h 413999"/>
              <a:gd name="connsiteX3" fmla="*/ 139577 w 412816"/>
              <a:gd name="connsiteY3" fmla="*/ 16560 h 413999"/>
              <a:gd name="connsiteX4" fmla="*/ 147266 w 412816"/>
              <a:gd name="connsiteY4" fmla="*/ 4731 h 413999"/>
              <a:gd name="connsiteX5" fmla="*/ 162643 w 412816"/>
              <a:gd name="connsiteY5" fmla="*/ 0 h 413999"/>
              <a:gd name="connsiteX6" fmla="*/ 250174 w 412816"/>
              <a:gd name="connsiteY6" fmla="*/ 0 h 413999"/>
              <a:gd name="connsiteX7" fmla="*/ 265551 w 412816"/>
              <a:gd name="connsiteY7" fmla="*/ 4731 h 413999"/>
              <a:gd name="connsiteX8" fmla="*/ 273240 w 412816"/>
              <a:gd name="connsiteY8" fmla="*/ 16560 h 413999"/>
              <a:gd name="connsiteX9" fmla="*/ 411634 w 412816"/>
              <a:gd name="connsiteY9" fmla="*/ 396257 h 413999"/>
              <a:gd name="connsiteX10" fmla="*/ 412816 w 412816"/>
              <a:gd name="connsiteY10" fmla="*/ 401579 h 413999"/>
              <a:gd name="connsiteX11" fmla="*/ 408972 w 412816"/>
              <a:gd name="connsiteY11" fmla="*/ 410155 h 413999"/>
              <a:gd name="connsiteX12" fmla="*/ 399805 w 412816"/>
              <a:gd name="connsiteY12" fmla="*/ 413999 h 413999"/>
              <a:gd name="connsiteX13" fmla="*/ 327059 w 412816"/>
              <a:gd name="connsiteY13" fmla="*/ 413999 h 413999"/>
              <a:gd name="connsiteX14" fmla="*/ 308134 w 412816"/>
              <a:gd name="connsiteY14" fmla="*/ 401579 h 413999"/>
              <a:gd name="connsiteX15" fmla="*/ 285068 w 412816"/>
              <a:gd name="connsiteY15" fmla="*/ 341254 h 413999"/>
              <a:gd name="connsiteX16" fmla="*/ 127157 w 412816"/>
              <a:gd name="connsiteY16" fmla="*/ 341254 h 413999"/>
              <a:gd name="connsiteX17" fmla="*/ 104683 w 412816"/>
              <a:gd name="connsiteY17" fmla="*/ 401579 h 413999"/>
              <a:gd name="connsiteX18" fmla="*/ 85166 w 412816"/>
              <a:gd name="connsiteY18" fmla="*/ 413999 h 413999"/>
              <a:gd name="connsiteX19" fmla="*/ 12420 w 412816"/>
              <a:gd name="connsiteY19" fmla="*/ 413999 h 413999"/>
              <a:gd name="connsiteX20" fmla="*/ 3844 w 412816"/>
              <a:gd name="connsiteY20" fmla="*/ 410155 h 413999"/>
              <a:gd name="connsiteX21" fmla="*/ 261411 w 412816"/>
              <a:gd name="connsiteY21" fmla="*/ 256088 h 413999"/>
              <a:gd name="connsiteX22" fmla="*/ 206408 w 412816"/>
              <a:gd name="connsiteY22" fmla="*/ 99951 h 413999"/>
              <a:gd name="connsiteX23" fmla="*/ 151406 w 412816"/>
              <a:gd name="connsiteY23" fmla="*/ 256088 h 413999"/>
              <a:gd name="connsiteX24" fmla="*/ 261411 w 412816"/>
              <a:gd name="connsiteY24" fmla="*/ 256088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816" h="413999" fill="norm" stroke="1" extrusionOk="0">
                <a:moveTo>
                  <a:pt x="3844" y="410155"/>
                </a:moveTo>
                <a:cubicBezTo>
                  <a:pt x="1301" y="407612"/>
                  <a:pt x="0" y="404714"/>
                  <a:pt x="0" y="401579"/>
                </a:cubicBezTo>
                <a:cubicBezTo>
                  <a:pt x="0" y="399214"/>
                  <a:pt x="177" y="397439"/>
                  <a:pt x="591" y="396257"/>
                </a:cubicBezTo>
                <a:lnTo>
                  <a:pt x="139577" y="16560"/>
                </a:lnTo>
                <a:cubicBezTo>
                  <a:pt x="140760" y="11829"/>
                  <a:pt x="143303" y="7866"/>
                  <a:pt x="147266" y="4731"/>
                </a:cubicBezTo>
                <a:cubicBezTo>
                  <a:pt x="151228" y="1597"/>
                  <a:pt x="156314" y="0"/>
                  <a:pt x="162643" y="0"/>
                </a:cubicBezTo>
                <a:lnTo>
                  <a:pt x="250174" y="0"/>
                </a:lnTo>
                <a:cubicBezTo>
                  <a:pt x="256502" y="0"/>
                  <a:pt x="261588" y="1597"/>
                  <a:pt x="265551" y="4731"/>
                </a:cubicBezTo>
                <a:cubicBezTo>
                  <a:pt x="269514" y="7866"/>
                  <a:pt x="272057" y="11829"/>
                  <a:pt x="273240" y="16560"/>
                </a:cubicBezTo>
                <a:lnTo>
                  <a:pt x="411634" y="396257"/>
                </a:lnTo>
                <a:lnTo>
                  <a:pt x="412816" y="401579"/>
                </a:lnTo>
                <a:cubicBezTo>
                  <a:pt x="412816" y="404773"/>
                  <a:pt x="411515" y="407612"/>
                  <a:pt x="408972" y="410155"/>
                </a:cubicBezTo>
                <a:cubicBezTo>
                  <a:pt x="406429" y="412698"/>
                  <a:pt x="403354" y="413999"/>
                  <a:pt x="399805" y="413999"/>
                </a:cubicBezTo>
                <a:lnTo>
                  <a:pt x="327059" y="413999"/>
                </a:lnTo>
                <a:cubicBezTo>
                  <a:pt x="317597" y="413999"/>
                  <a:pt x="311268" y="409859"/>
                  <a:pt x="308134" y="401579"/>
                </a:cubicBezTo>
                <a:lnTo>
                  <a:pt x="285068" y="341254"/>
                </a:lnTo>
                <a:lnTo>
                  <a:pt x="127157" y="341254"/>
                </a:lnTo>
                <a:lnTo>
                  <a:pt x="104683" y="401579"/>
                </a:lnTo>
                <a:cubicBezTo>
                  <a:pt x="101548" y="409859"/>
                  <a:pt x="95042" y="413999"/>
                  <a:pt x="85166" y="413999"/>
                </a:cubicBezTo>
                <a:lnTo>
                  <a:pt x="12420" y="413999"/>
                </a:lnTo>
                <a:cubicBezTo>
                  <a:pt x="9285" y="413999"/>
                  <a:pt x="6388" y="412698"/>
                  <a:pt x="3844" y="410155"/>
                </a:cubicBezTo>
                <a:close/>
                <a:moveTo>
                  <a:pt x="261411" y="256088"/>
                </a:moveTo>
                <a:lnTo>
                  <a:pt x="206408" y="99951"/>
                </a:lnTo>
                <a:lnTo>
                  <a:pt x="151406" y="256088"/>
                </a:lnTo>
                <a:lnTo>
                  <a:pt x="261411" y="256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4" name="Forma Livre: Forma 23"/>
          <p:cNvSpPr/>
          <p:nvPr/>
        </p:nvSpPr>
        <p:spPr bwMode="auto">
          <a:xfrm>
            <a:off x="4648979" y="2302099"/>
            <a:ext cx="353586" cy="413205"/>
          </a:xfrm>
          <a:custGeom>
            <a:avLst/>
            <a:gdLst>
              <a:gd name="connsiteX0" fmla="*/ 4436 w 354265"/>
              <a:gd name="connsiteY0" fmla="*/ 409564 h 413999"/>
              <a:gd name="connsiteX1" fmla="*/ 0 w 354265"/>
              <a:gd name="connsiteY1" fmla="*/ 399214 h 413999"/>
              <a:gd name="connsiteX2" fmla="*/ 0 w 354265"/>
              <a:gd name="connsiteY2" fmla="*/ 14786 h 413999"/>
              <a:gd name="connsiteX3" fmla="*/ 4436 w 354265"/>
              <a:gd name="connsiteY3" fmla="*/ 4140 h 413999"/>
              <a:gd name="connsiteX4" fmla="*/ 14786 w 354265"/>
              <a:gd name="connsiteY4" fmla="*/ 0 h 413999"/>
              <a:gd name="connsiteX5" fmla="*/ 168557 w 354265"/>
              <a:gd name="connsiteY5" fmla="*/ 0 h 413999"/>
              <a:gd name="connsiteX6" fmla="*/ 303402 w 354265"/>
              <a:gd name="connsiteY6" fmla="*/ 41400 h 413999"/>
              <a:gd name="connsiteX7" fmla="*/ 353674 w 354265"/>
              <a:gd name="connsiteY7" fmla="*/ 161460 h 413999"/>
              <a:gd name="connsiteX8" fmla="*/ 354265 w 354265"/>
              <a:gd name="connsiteY8" fmla="*/ 207000 h 413999"/>
              <a:gd name="connsiteX9" fmla="*/ 353674 w 354265"/>
              <a:gd name="connsiteY9" fmla="*/ 251948 h 413999"/>
              <a:gd name="connsiteX10" fmla="*/ 304881 w 354265"/>
              <a:gd name="connsiteY10" fmla="*/ 374078 h 413999"/>
              <a:gd name="connsiteX11" fmla="*/ 171514 w 354265"/>
              <a:gd name="connsiteY11" fmla="*/ 413999 h 413999"/>
              <a:gd name="connsiteX12" fmla="*/ 14786 w 354265"/>
              <a:gd name="connsiteY12" fmla="*/ 413999 h 413999"/>
              <a:gd name="connsiteX13" fmla="*/ 4436 w 354265"/>
              <a:gd name="connsiteY13" fmla="*/ 409564 h 413999"/>
              <a:gd name="connsiteX14" fmla="*/ 168557 w 354265"/>
              <a:gd name="connsiteY14" fmla="*/ 328834 h 413999"/>
              <a:gd name="connsiteX15" fmla="*/ 225925 w 354265"/>
              <a:gd name="connsiteY15" fmla="*/ 310204 h 413999"/>
              <a:gd name="connsiteX16" fmla="*/ 245442 w 354265"/>
              <a:gd name="connsiteY16" fmla="*/ 250765 h 413999"/>
              <a:gd name="connsiteX17" fmla="*/ 246625 w 354265"/>
              <a:gd name="connsiteY17" fmla="*/ 206408 h 413999"/>
              <a:gd name="connsiteX18" fmla="*/ 245442 w 354265"/>
              <a:gd name="connsiteY18" fmla="*/ 162643 h 413999"/>
              <a:gd name="connsiteX19" fmla="*/ 224447 w 354265"/>
              <a:gd name="connsiteY19" fmla="*/ 104091 h 413999"/>
              <a:gd name="connsiteX20" fmla="*/ 165600 w 354265"/>
              <a:gd name="connsiteY20" fmla="*/ 85166 h 413999"/>
              <a:gd name="connsiteX21" fmla="*/ 106457 w 354265"/>
              <a:gd name="connsiteY21" fmla="*/ 85166 h 413999"/>
              <a:gd name="connsiteX22" fmla="*/ 106457 w 354265"/>
              <a:gd name="connsiteY22" fmla="*/ 328834 h 413999"/>
              <a:gd name="connsiteX23" fmla="*/ 168557 w 354265"/>
              <a:gd name="connsiteY23" fmla="*/ 32883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4265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168557" y="0"/>
                </a:lnTo>
                <a:cubicBezTo>
                  <a:pt x="226517" y="0"/>
                  <a:pt x="271465" y="13780"/>
                  <a:pt x="303402" y="41400"/>
                </a:cubicBezTo>
                <a:cubicBezTo>
                  <a:pt x="335340" y="69020"/>
                  <a:pt x="352077" y="109000"/>
                  <a:pt x="353674" y="161460"/>
                </a:cubicBezTo>
                <a:cubicBezTo>
                  <a:pt x="354088" y="172874"/>
                  <a:pt x="354265" y="188074"/>
                  <a:pt x="354265" y="207000"/>
                </a:cubicBezTo>
                <a:cubicBezTo>
                  <a:pt x="354265" y="225925"/>
                  <a:pt x="354088" y="240888"/>
                  <a:pt x="353674" y="251948"/>
                </a:cubicBezTo>
                <a:cubicBezTo>
                  <a:pt x="351722" y="306774"/>
                  <a:pt x="335458" y="347464"/>
                  <a:pt x="304881" y="374078"/>
                </a:cubicBezTo>
                <a:cubicBezTo>
                  <a:pt x="274304" y="400692"/>
                  <a:pt x="229888" y="413999"/>
                  <a:pt x="171514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  <a:moveTo>
                  <a:pt x="168557" y="328834"/>
                </a:moveTo>
                <a:cubicBezTo>
                  <a:pt x="194580" y="328834"/>
                  <a:pt x="213683" y="322624"/>
                  <a:pt x="225925" y="310204"/>
                </a:cubicBezTo>
                <a:cubicBezTo>
                  <a:pt x="238168" y="297784"/>
                  <a:pt x="244674" y="277971"/>
                  <a:pt x="245442" y="250765"/>
                </a:cubicBezTo>
                <a:cubicBezTo>
                  <a:pt x="246211" y="239351"/>
                  <a:pt x="246625" y="224565"/>
                  <a:pt x="246625" y="206408"/>
                </a:cubicBezTo>
                <a:cubicBezTo>
                  <a:pt x="246625" y="188251"/>
                  <a:pt x="246211" y="173702"/>
                  <a:pt x="245442" y="162643"/>
                </a:cubicBezTo>
                <a:cubicBezTo>
                  <a:pt x="244674" y="136206"/>
                  <a:pt x="237636" y="116689"/>
                  <a:pt x="224447" y="104091"/>
                </a:cubicBezTo>
                <a:cubicBezTo>
                  <a:pt x="211258" y="91494"/>
                  <a:pt x="191623" y="85166"/>
                  <a:pt x="165600" y="85166"/>
                </a:cubicBezTo>
                <a:lnTo>
                  <a:pt x="106457" y="85166"/>
                </a:lnTo>
                <a:lnTo>
                  <a:pt x="106457" y="328834"/>
                </a:lnTo>
                <a:lnTo>
                  <a:pt x="168557" y="328834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5" name="Forma Livre: Forma 24"/>
          <p:cNvSpPr/>
          <p:nvPr/>
        </p:nvSpPr>
        <p:spPr bwMode="auto">
          <a:xfrm>
            <a:off x="5071629" y="2302099"/>
            <a:ext cx="309903" cy="413205"/>
          </a:xfrm>
          <a:custGeom>
            <a:avLst/>
            <a:gdLst>
              <a:gd name="connsiteX0" fmla="*/ 4436 w 310499"/>
              <a:gd name="connsiteY0" fmla="*/ 409564 h 413999"/>
              <a:gd name="connsiteX1" fmla="*/ 0 w 310499"/>
              <a:gd name="connsiteY1" fmla="*/ 399214 h 413999"/>
              <a:gd name="connsiteX2" fmla="*/ 0 w 310499"/>
              <a:gd name="connsiteY2" fmla="*/ 14786 h 413999"/>
              <a:gd name="connsiteX3" fmla="*/ 4436 w 310499"/>
              <a:gd name="connsiteY3" fmla="*/ 4140 h 413999"/>
              <a:gd name="connsiteX4" fmla="*/ 14786 w 310499"/>
              <a:gd name="connsiteY4" fmla="*/ 0 h 413999"/>
              <a:gd name="connsiteX5" fmla="*/ 290982 w 310499"/>
              <a:gd name="connsiteY5" fmla="*/ 0 h 413999"/>
              <a:gd name="connsiteX6" fmla="*/ 301628 w 310499"/>
              <a:gd name="connsiteY6" fmla="*/ 4140 h 413999"/>
              <a:gd name="connsiteX7" fmla="*/ 305768 w 310499"/>
              <a:gd name="connsiteY7" fmla="*/ 14786 h 413999"/>
              <a:gd name="connsiteX8" fmla="*/ 305768 w 310499"/>
              <a:gd name="connsiteY8" fmla="*/ 70380 h 413999"/>
              <a:gd name="connsiteX9" fmla="*/ 301628 w 310499"/>
              <a:gd name="connsiteY9" fmla="*/ 80730 h 413999"/>
              <a:gd name="connsiteX10" fmla="*/ 290982 w 310499"/>
              <a:gd name="connsiteY10" fmla="*/ 85166 h 413999"/>
              <a:gd name="connsiteX11" fmla="*/ 102317 w 310499"/>
              <a:gd name="connsiteY11" fmla="*/ 85166 h 413999"/>
              <a:gd name="connsiteX12" fmla="*/ 102317 w 310499"/>
              <a:gd name="connsiteY12" fmla="*/ 165008 h 413999"/>
              <a:gd name="connsiteX13" fmla="*/ 277971 w 310499"/>
              <a:gd name="connsiteY13" fmla="*/ 165008 h 413999"/>
              <a:gd name="connsiteX14" fmla="*/ 288617 w 310499"/>
              <a:gd name="connsiteY14" fmla="*/ 169444 h 413999"/>
              <a:gd name="connsiteX15" fmla="*/ 292757 w 310499"/>
              <a:gd name="connsiteY15" fmla="*/ 180385 h 413999"/>
              <a:gd name="connsiteX16" fmla="*/ 292757 w 310499"/>
              <a:gd name="connsiteY16" fmla="*/ 231840 h 413999"/>
              <a:gd name="connsiteX17" fmla="*/ 288617 w 310499"/>
              <a:gd name="connsiteY17" fmla="*/ 242190 h 413999"/>
              <a:gd name="connsiteX18" fmla="*/ 277971 w 310499"/>
              <a:gd name="connsiteY18" fmla="*/ 246625 h 413999"/>
              <a:gd name="connsiteX19" fmla="*/ 102317 w 310499"/>
              <a:gd name="connsiteY19" fmla="*/ 246625 h 413999"/>
              <a:gd name="connsiteX20" fmla="*/ 102317 w 310499"/>
              <a:gd name="connsiteY20" fmla="*/ 328834 h 413999"/>
              <a:gd name="connsiteX21" fmla="*/ 295714 w 310499"/>
              <a:gd name="connsiteY21" fmla="*/ 328834 h 413999"/>
              <a:gd name="connsiteX22" fmla="*/ 306359 w 310499"/>
              <a:gd name="connsiteY22" fmla="*/ 332974 h 413999"/>
              <a:gd name="connsiteX23" fmla="*/ 310499 w 310499"/>
              <a:gd name="connsiteY23" fmla="*/ 343619 h 413999"/>
              <a:gd name="connsiteX24" fmla="*/ 310499 w 310499"/>
              <a:gd name="connsiteY24" fmla="*/ 399214 h 413999"/>
              <a:gd name="connsiteX25" fmla="*/ 306359 w 310499"/>
              <a:gd name="connsiteY25" fmla="*/ 409564 h 413999"/>
              <a:gd name="connsiteX26" fmla="*/ 295714 w 310499"/>
              <a:gd name="connsiteY26" fmla="*/ 413999 h 413999"/>
              <a:gd name="connsiteX27" fmla="*/ 14786 w 310499"/>
              <a:gd name="connsiteY27" fmla="*/ 413999 h 413999"/>
              <a:gd name="connsiteX28" fmla="*/ 4436 w 310499"/>
              <a:gd name="connsiteY28" fmla="*/ 40956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0499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290982" y="0"/>
                </a:lnTo>
                <a:cubicBezTo>
                  <a:pt x="295300" y="0"/>
                  <a:pt x="298848" y="1360"/>
                  <a:pt x="301628" y="4140"/>
                </a:cubicBezTo>
                <a:cubicBezTo>
                  <a:pt x="304408" y="6920"/>
                  <a:pt x="305768" y="10468"/>
                  <a:pt x="305768" y="14786"/>
                </a:cubicBezTo>
                <a:lnTo>
                  <a:pt x="305768" y="70380"/>
                </a:lnTo>
                <a:cubicBezTo>
                  <a:pt x="305768" y="74342"/>
                  <a:pt x="304408" y="77773"/>
                  <a:pt x="301628" y="80730"/>
                </a:cubicBezTo>
                <a:cubicBezTo>
                  <a:pt x="298848" y="83687"/>
                  <a:pt x="295300" y="85166"/>
                  <a:pt x="290982" y="85166"/>
                </a:cubicBezTo>
                <a:lnTo>
                  <a:pt x="102317" y="85166"/>
                </a:lnTo>
                <a:lnTo>
                  <a:pt x="102317" y="165008"/>
                </a:lnTo>
                <a:lnTo>
                  <a:pt x="277971" y="165008"/>
                </a:lnTo>
                <a:cubicBezTo>
                  <a:pt x="282288" y="165008"/>
                  <a:pt x="285837" y="166487"/>
                  <a:pt x="288617" y="169444"/>
                </a:cubicBezTo>
                <a:cubicBezTo>
                  <a:pt x="291396" y="172401"/>
                  <a:pt x="292757" y="176068"/>
                  <a:pt x="292757" y="180385"/>
                </a:cubicBezTo>
                <a:lnTo>
                  <a:pt x="292757" y="231840"/>
                </a:lnTo>
                <a:cubicBezTo>
                  <a:pt x="292757" y="235802"/>
                  <a:pt x="291396" y="239232"/>
                  <a:pt x="288617" y="242190"/>
                </a:cubicBezTo>
                <a:cubicBezTo>
                  <a:pt x="285837" y="245147"/>
                  <a:pt x="282288" y="246625"/>
                  <a:pt x="277971" y="246625"/>
                </a:cubicBezTo>
                <a:lnTo>
                  <a:pt x="102317" y="246625"/>
                </a:lnTo>
                <a:lnTo>
                  <a:pt x="102317" y="328834"/>
                </a:lnTo>
                <a:lnTo>
                  <a:pt x="295714" y="328834"/>
                </a:lnTo>
                <a:cubicBezTo>
                  <a:pt x="300031" y="328834"/>
                  <a:pt x="303580" y="330194"/>
                  <a:pt x="306359" y="332974"/>
                </a:cubicBezTo>
                <a:cubicBezTo>
                  <a:pt x="309139" y="335753"/>
                  <a:pt x="310499" y="339302"/>
                  <a:pt x="310499" y="343619"/>
                </a:cubicBezTo>
                <a:lnTo>
                  <a:pt x="310499" y="399214"/>
                </a:lnTo>
                <a:cubicBezTo>
                  <a:pt x="310499" y="403176"/>
                  <a:pt x="309139" y="406606"/>
                  <a:pt x="306359" y="409564"/>
                </a:cubicBezTo>
                <a:cubicBezTo>
                  <a:pt x="303580" y="412521"/>
                  <a:pt x="300031" y="413999"/>
                  <a:pt x="295714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6" name="Forma Livre: Forma 25"/>
          <p:cNvSpPr/>
          <p:nvPr/>
        </p:nvSpPr>
        <p:spPr bwMode="auto">
          <a:xfrm>
            <a:off x="1145650" y="3010451"/>
            <a:ext cx="309903" cy="413205"/>
          </a:xfrm>
          <a:custGeom>
            <a:avLst/>
            <a:gdLst>
              <a:gd name="connsiteX0" fmla="*/ 4436 w 310499"/>
              <a:gd name="connsiteY0" fmla="*/ 409564 h 413999"/>
              <a:gd name="connsiteX1" fmla="*/ 0 w 310499"/>
              <a:gd name="connsiteY1" fmla="*/ 399214 h 413999"/>
              <a:gd name="connsiteX2" fmla="*/ 0 w 310499"/>
              <a:gd name="connsiteY2" fmla="*/ 14786 h 413999"/>
              <a:gd name="connsiteX3" fmla="*/ 4436 w 310499"/>
              <a:gd name="connsiteY3" fmla="*/ 4140 h 413999"/>
              <a:gd name="connsiteX4" fmla="*/ 14786 w 310499"/>
              <a:gd name="connsiteY4" fmla="*/ 0 h 413999"/>
              <a:gd name="connsiteX5" fmla="*/ 290982 w 310499"/>
              <a:gd name="connsiteY5" fmla="*/ 0 h 413999"/>
              <a:gd name="connsiteX6" fmla="*/ 301628 w 310499"/>
              <a:gd name="connsiteY6" fmla="*/ 4140 h 413999"/>
              <a:gd name="connsiteX7" fmla="*/ 305768 w 310499"/>
              <a:gd name="connsiteY7" fmla="*/ 14786 h 413999"/>
              <a:gd name="connsiteX8" fmla="*/ 305768 w 310499"/>
              <a:gd name="connsiteY8" fmla="*/ 70380 h 413999"/>
              <a:gd name="connsiteX9" fmla="*/ 301628 w 310499"/>
              <a:gd name="connsiteY9" fmla="*/ 80730 h 413999"/>
              <a:gd name="connsiteX10" fmla="*/ 290982 w 310499"/>
              <a:gd name="connsiteY10" fmla="*/ 85166 h 413999"/>
              <a:gd name="connsiteX11" fmla="*/ 102317 w 310499"/>
              <a:gd name="connsiteY11" fmla="*/ 85166 h 413999"/>
              <a:gd name="connsiteX12" fmla="*/ 102317 w 310499"/>
              <a:gd name="connsiteY12" fmla="*/ 165008 h 413999"/>
              <a:gd name="connsiteX13" fmla="*/ 277971 w 310499"/>
              <a:gd name="connsiteY13" fmla="*/ 165008 h 413999"/>
              <a:gd name="connsiteX14" fmla="*/ 288617 w 310499"/>
              <a:gd name="connsiteY14" fmla="*/ 169444 h 413999"/>
              <a:gd name="connsiteX15" fmla="*/ 292757 w 310499"/>
              <a:gd name="connsiteY15" fmla="*/ 180385 h 413999"/>
              <a:gd name="connsiteX16" fmla="*/ 292757 w 310499"/>
              <a:gd name="connsiteY16" fmla="*/ 231840 h 413999"/>
              <a:gd name="connsiteX17" fmla="*/ 288617 w 310499"/>
              <a:gd name="connsiteY17" fmla="*/ 242190 h 413999"/>
              <a:gd name="connsiteX18" fmla="*/ 277971 w 310499"/>
              <a:gd name="connsiteY18" fmla="*/ 246625 h 413999"/>
              <a:gd name="connsiteX19" fmla="*/ 102317 w 310499"/>
              <a:gd name="connsiteY19" fmla="*/ 246625 h 413999"/>
              <a:gd name="connsiteX20" fmla="*/ 102317 w 310499"/>
              <a:gd name="connsiteY20" fmla="*/ 328834 h 413999"/>
              <a:gd name="connsiteX21" fmla="*/ 295714 w 310499"/>
              <a:gd name="connsiteY21" fmla="*/ 328834 h 413999"/>
              <a:gd name="connsiteX22" fmla="*/ 306359 w 310499"/>
              <a:gd name="connsiteY22" fmla="*/ 332974 h 413999"/>
              <a:gd name="connsiteX23" fmla="*/ 310499 w 310499"/>
              <a:gd name="connsiteY23" fmla="*/ 343619 h 413999"/>
              <a:gd name="connsiteX24" fmla="*/ 310499 w 310499"/>
              <a:gd name="connsiteY24" fmla="*/ 399214 h 413999"/>
              <a:gd name="connsiteX25" fmla="*/ 306359 w 310499"/>
              <a:gd name="connsiteY25" fmla="*/ 409564 h 413999"/>
              <a:gd name="connsiteX26" fmla="*/ 295714 w 310499"/>
              <a:gd name="connsiteY26" fmla="*/ 413999 h 413999"/>
              <a:gd name="connsiteX27" fmla="*/ 14786 w 310499"/>
              <a:gd name="connsiteY27" fmla="*/ 413999 h 413999"/>
              <a:gd name="connsiteX28" fmla="*/ 4436 w 310499"/>
              <a:gd name="connsiteY28" fmla="*/ 40956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0499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290982" y="0"/>
                </a:lnTo>
                <a:cubicBezTo>
                  <a:pt x="295300" y="0"/>
                  <a:pt x="298848" y="1360"/>
                  <a:pt x="301628" y="4140"/>
                </a:cubicBezTo>
                <a:cubicBezTo>
                  <a:pt x="304408" y="6920"/>
                  <a:pt x="305768" y="10468"/>
                  <a:pt x="305768" y="14786"/>
                </a:cubicBezTo>
                <a:lnTo>
                  <a:pt x="305768" y="70380"/>
                </a:lnTo>
                <a:cubicBezTo>
                  <a:pt x="305768" y="74342"/>
                  <a:pt x="304408" y="77773"/>
                  <a:pt x="301628" y="80730"/>
                </a:cubicBezTo>
                <a:cubicBezTo>
                  <a:pt x="298848" y="83687"/>
                  <a:pt x="295300" y="85166"/>
                  <a:pt x="290982" y="85166"/>
                </a:cubicBezTo>
                <a:lnTo>
                  <a:pt x="102317" y="85166"/>
                </a:lnTo>
                <a:lnTo>
                  <a:pt x="102317" y="165008"/>
                </a:lnTo>
                <a:lnTo>
                  <a:pt x="277971" y="165008"/>
                </a:lnTo>
                <a:cubicBezTo>
                  <a:pt x="282288" y="165008"/>
                  <a:pt x="285837" y="166487"/>
                  <a:pt x="288617" y="169444"/>
                </a:cubicBezTo>
                <a:cubicBezTo>
                  <a:pt x="291396" y="172401"/>
                  <a:pt x="292757" y="176068"/>
                  <a:pt x="292757" y="180385"/>
                </a:cubicBezTo>
                <a:lnTo>
                  <a:pt x="292757" y="231840"/>
                </a:lnTo>
                <a:cubicBezTo>
                  <a:pt x="292757" y="235802"/>
                  <a:pt x="291396" y="239232"/>
                  <a:pt x="288617" y="242190"/>
                </a:cubicBezTo>
                <a:cubicBezTo>
                  <a:pt x="285837" y="245147"/>
                  <a:pt x="282288" y="246625"/>
                  <a:pt x="277971" y="246625"/>
                </a:cubicBezTo>
                <a:lnTo>
                  <a:pt x="102317" y="246625"/>
                </a:lnTo>
                <a:lnTo>
                  <a:pt x="102317" y="328834"/>
                </a:lnTo>
                <a:lnTo>
                  <a:pt x="295714" y="328834"/>
                </a:lnTo>
                <a:cubicBezTo>
                  <a:pt x="300031" y="328834"/>
                  <a:pt x="303580" y="330194"/>
                  <a:pt x="306359" y="332974"/>
                </a:cubicBezTo>
                <a:cubicBezTo>
                  <a:pt x="309139" y="335753"/>
                  <a:pt x="310499" y="339302"/>
                  <a:pt x="310499" y="343619"/>
                </a:cubicBezTo>
                <a:lnTo>
                  <a:pt x="310499" y="399214"/>
                </a:lnTo>
                <a:cubicBezTo>
                  <a:pt x="310499" y="403176"/>
                  <a:pt x="309139" y="406606"/>
                  <a:pt x="306359" y="409564"/>
                </a:cubicBezTo>
                <a:cubicBezTo>
                  <a:pt x="303580" y="412521"/>
                  <a:pt x="300031" y="413999"/>
                  <a:pt x="295714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7" name="Forma Livre: Forma 26"/>
          <p:cNvSpPr/>
          <p:nvPr/>
        </p:nvSpPr>
        <p:spPr bwMode="auto">
          <a:xfrm>
            <a:off x="1488019" y="3010451"/>
            <a:ext cx="394315" cy="413205"/>
          </a:xfrm>
          <a:custGeom>
            <a:avLst/>
            <a:gdLst>
              <a:gd name="connsiteX0" fmla="*/ 3844 w 395073"/>
              <a:gd name="connsiteY0" fmla="*/ 410155 h 413999"/>
              <a:gd name="connsiteX1" fmla="*/ 0 w 395073"/>
              <a:gd name="connsiteY1" fmla="*/ 401579 h 413999"/>
              <a:gd name="connsiteX2" fmla="*/ 2366 w 395073"/>
              <a:gd name="connsiteY2" fmla="*/ 394482 h 413999"/>
              <a:gd name="connsiteX3" fmla="*/ 131297 w 395073"/>
              <a:gd name="connsiteY3" fmla="*/ 202860 h 413999"/>
              <a:gd name="connsiteX4" fmla="*/ 11829 w 395073"/>
              <a:gd name="connsiteY4" fmla="*/ 19517 h 413999"/>
              <a:gd name="connsiteX5" fmla="*/ 10054 w 395073"/>
              <a:gd name="connsiteY5" fmla="*/ 12420 h 413999"/>
              <a:gd name="connsiteX6" fmla="*/ 13603 w 395073"/>
              <a:gd name="connsiteY6" fmla="*/ 3844 h 413999"/>
              <a:gd name="connsiteX7" fmla="*/ 22474 w 395073"/>
              <a:gd name="connsiteY7" fmla="*/ 0 h 413999"/>
              <a:gd name="connsiteX8" fmla="*/ 108231 w 395073"/>
              <a:gd name="connsiteY8" fmla="*/ 0 h 413999"/>
              <a:gd name="connsiteX9" fmla="*/ 120060 w 395073"/>
              <a:gd name="connsiteY9" fmla="*/ 3549 h 413999"/>
              <a:gd name="connsiteX10" fmla="*/ 128931 w 395073"/>
              <a:gd name="connsiteY10" fmla="*/ 12420 h 413999"/>
              <a:gd name="connsiteX11" fmla="*/ 199311 w 395073"/>
              <a:gd name="connsiteY11" fmla="*/ 119468 h 413999"/>
              <a:gd name="connsiteX12" fmla="*/ 270874 w 395073"/>
              <a:gd name="connsiteY12" fmla="*/ 12420 h 413999"/>
              <a:gd name="connsiteX13" fmla="*/ 291574 w 395073"/>
              <a:gd name="connsiteY13" fmla="*/ 0 h 413999"/>
              <a:gd name="connsiteX14" fmla="*/ 373191 w 395073"/>
              <a:gd name="connsiteY14" fmla="*/ 0 h 413999"/>
              <a:gd name="connsiteX15" fmla="*/ 381767 w 395073"/>
              <a:gd name="connsiteY15" fmla="*/ 3844 h 413999"/>
              <a:gd name="connsiteX16" fmla="*/ 385611 w 395073"/>
              <a:gd name="connsiteY16" fmla="*/ 12420 h 413999"/>
              <a:gd name="connsiteX17" fmla="*/ 383245 w 395073"/>
              <a:gd name="connsiteY17" fmla="*/ 19517 h 413999"/>
              <a:gd name="connsiteX18" fmla="*/ 263185 w 395073"/>
              <a:gd name="connsiteY18" fmla="*/ 202268 h 413999"/>
              <a:gd name="connsiteX19" fmla="*/ 393299 w 395073"/>
              <a:gd name="connsiteY19" fmla="*/ 394482 h 413999"/>
              <a:gd name="connsiteX20" fmla="*/ 395074 w 395073"/>
              <a:gd name="connsiteY20" fmla="*/ 401579 h 413999"/>
              <a:gd name="connsiteX21" fmla="*/ 391525 w 395073"/>
              <a:gd name="connsiteY21" fmla="*/ 410155 h 413999"/>
              <a:gd name="connsiteX22" fmla="*/ 382654 w 395073"/>
              <a:gd name="connsiteY22" fmla="*/ 413999 h 413999"/>
              <a:gd name="connsiteX23" fmla="*/ 294531 w 395073"/>
              <a:gd name="connsiteY23" fmla="*/ 413999 h 413999"/>
              <a:gd name="connsiteX24" fmla="*/ 273831 w 395073"/>
              <a:gd name="connsiteY24" fmla="*/ 402171 h 413999"/>
              <a:gd name="connsiteX25" fmla="*/ 195763 w 395073"/>
              <a:gd name="connsiteY25" fmla="*/ 288617 h 413999"/>
              <a:gd name="connsiteX26" fmla="*/ 118286 w 395073"/>
              <a:gd name="connsiteY26" fmla="*/ 402171 h 413999"/>
              <a:gd name="connsiteX27" fmla="*/ 98177 w 395073"/>
              <a:gd name="connsiteY27" fmla="*/ 413999 h 413999"/>
              <a:gd name="connsiteX28" fmla="*/ 13011 w 395073"/>
              <a:gd name="connsiteY28" fmla="*/ 413999 h 413999"/>
              <a:gd name="connsiteX29" fmla="*/ 3844 w 395073"/>
              <a:gd name="connsiteY29" fmla="*/ 410155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5073" h="413999" fill="norm" stroke="1" extrusionOk="0">
                <a:moveTo>
                  <a:pt x="3844" y="410155"/>
                </a:moveTo>
                <a:cubicBezTo>
                  <a:pt x="1301" y="407612"/>
                  <a:pt x="0" y="404714"/>
                  <a:pt x="0" y="401579"/>
                </a:cubicBezTo>
                <a:cubicBezTo>
                  <a:pt x="0" y="398859"/>
                  <a:pt x="769" y="396434"/>
                  <a:pt x="2366" y="394482"/>
                </a:cubicBezTo>
                <a:lnTo>
                  <a:pt x="131297" y="202860"/>
                </a:lnTo>
                <a:lnTo>
                  <a:pt x="11829" y="19517"/>
                </a:lnTo>
                <a:cubicBezTo>
                  <a:pt x="10646" y="17151"/>
                  <a:pt x="10054" y="14786"/>
                  <a:pt x="10054" y="12420"/>
                </a:cubicBezTo>
                <a:cubicBezTo>
                  <a:pt x="10054" y="9285"/>
                  <a:pt x="11237" y="6387"/>
                  <a:pt x="13603" y="3844"/>
                </a:cubicBezTo>
                <a:cubicBezTo>
                  <a:pt x="15969" y="1301"/>
                  <a:pt x="18926" y="0"/>
                  <a:pt x="22474" y="0"/>
                </a:cubicBezTo>
                <a:lnTo>
                  <a:pt x="108231" y="0"/>
                </a:lnTo>
                <a:cubicBezTo>
                  <a:pt x="112963" y="0"/>
                  <a:pt x="116925" y="1183"/>
                  <a:pt x="120060" y="3549"/>
                </a:cubicBezTo>
                <a:cubicBezTo>
                  <a:pt x="123194" y="5914"/>
                  <a:pt x="126152" y="8871"/>
                  <a:pt x="128931" y="12420"/>
                </a:cubicBezTo>
                <a:lnTo>
                  <a:pt x="199311" y="119468"/>
                </a:lnTo>
                <a:lnTo>
                  <a:pt x="270874" y="12420"/>
                </a:lnTo>
                <a:cubicBezTo>
                  <a:pt x="276019" y="4140"/>
                  <a:pt x="282880" y="0"/>
                  <a:pt x="291574" y="0"/>
                </a:cubicBezTo>
                <a:lnTo>
                  <a:pt x="373191" y="0"/>
                </a:lnTo>
                <a:cubicBezTo>
                  <a:pt x="376325" y="0"/>
                  <a:pt x="379223" y="1301"/>
                  <a:pt x="381767" y="3844"/>
                </a:cubicBezTo>
                <a:cubicBezTo>
                  <a:pt x="384310" y="6387"/>
                  <a:pt x="385611" y="9285"/>
                  <a:pt x="385611" y="12420"/>
                </a:cubicBezTo>
                <a:cubicBezTo>
                  <a:pt x="385611" y="15200"/>
                  <a:pt x="384842" y="17565"/>
                  <a:pt x="383245" y="19517"/>
                </a:cubicBezTo>
                <a:lnTo>
                  <a:pt x="263185" y="202268"/>
                </a:lnTo>
                <a:lnTo>
                  <a:pt x="393299" y="394482"/>
                </a:lnTo>
                <a:cubicBezTo>
                  <a:pt x="394482" y="396079"/>
                  <a:pt x="395074" y="398445"/>
                  <a:pt x="395074" y="401579"/>
                </a:cubicBezTo>
                <a:cubicBezTo>
                  <a:pt x="395074" y="404714"/>
                  <a:pt x="393891" y="407612"/>
                  <a:pt x="391525" y="410155"/>
                </a:cubicBezTo>
                <a:cubicBezTo>
                  <a:pt x="389159" y="412698"/>
                  <a:pt x="386202" y="413999"/>
                  <a:pt x="382654" y="413999"/>
                </a:cubicBezTo>
                <a:lnTo>
                  <a:pt x="294531" y="413999"/>
                </a:lnTo>
                <a:cubicBezTo>
                  <a:pt x="286251" y="413999"/>
                  <a:pt x="279331" y="410037"/>
                  <a:pt x="273831" y="402171"/>
                </a:cubicBezTo>
                <a:lnTo>
                  <a:pt x="195763" y="288617"/>
                </a:lnTo>
                <a:lnTo>
                  <a:pt x="118286" y="402171"/>
                </a:lnTo>
                <a:cubicBezTo>
                  <a:pt x="113968" y="410037"/>
                  <a:pt x="107226" y="413999"/>
                  <a:pt x="98177" y="413999"/>
                </a:cubicBezTo>
                <a:lnTo>
                  <a:pt x="13011" y="413999"/>
                </a:lnTo>
                <a:cubicBezTo>
                  <a:pt x="9463" y="413999"/>
                  <a:pt x="6387" y="412698"/>
                  <a:pt x="3844" y="410155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8" name="Forma Livre: Forma 27"/>
          <p:cNvSpPr/>
          <p:nvPr/>
        </p:nvSpPr>
        <p:spPr bwMode="auto">
          <a:xfrm>
            <a:off x="1898274" y="3004548"/>
            <a:ext cx="366064" cy="425010"/>
          </a:xfrm>
          <a:custGeom>
            <a:avLst/>
            <a:gdLst>
              <a:gd name="connsiteX0" fmla="*/ 51158 w 366768"/>
              <a:gd name="connsiteY0" fmla="*/ 384724 h 425827"/>
              <a:gd name="connsiteX1" fmla="*/ 591 w 366768"/>
              <a:gd name="connsiteY1" fmla="*/ 265551 h 425827"/>
              <a:gd name="connsiteX2" fmla="*/ 0 w 366768"/>
              <a:gd name="connsiteY2" fmla="*/ 213505 h 425827"/>
              <a:gd name="connsiteX3" fmla="*/ 591 w 366768"/>
              <a:gd name="connsiteY3" fmla="*/ 160277 h 425827"/>
              <a:gd name="connsiteX4" fmla="*/ 52046 w 366768"/>
              <a:gd name="connsiteY4" fmla="*/ 41696 h 425827"/>
              <a:gd name="connsiteX5" fmla="*/ 183343 w 366768"/>
              <a:gd name="connsiteY5" fmla="*/ 0 h 425827"/>
              <a:gd name="connsiteX6" fmla="*/ 276788 w 366768"/>
              <a:gd name="connsiteY6" fmla="*/ 17447 h 425827"/>
              <a:gd name="connsiteX7" fmla="*/ 342141 w 366768"/>
              <a:gd name="connsiteY7" fmla="*/ 67127 h 425827"/>
              <a:gd name="connsiteX8" fmla="*/ 366685 w 366768"/>
              <a:gd name="connsiteY8" fmla="*/ 142534 h 425827"/>
              <a:gd name="connsiteX9" fmla="*/ 366685 w 366768"/>
              <a:gd name="connsiteY9" fmla="*/ 143717 h 425827"/>
              <a:gd name="connsiteX10" fmla="*/ 362841 w 366768"/>
              <a:gd name="connsiteY10" fmla="*/ 151701 h 425827"/>
              <a:gd name="connsiteX11" fmla="*/ 354265 w 366768"/>
              <a:gd name="connsiteY11" fmla="*/ 154954 h 425827"/>
              <a:gd name="connsiteX12" fmla="*/ 274422 w 366768"/>
              <a:gd name="connsiteY12" fmla="*/ 154954 h 425827"/>
              <a:gd name="connsiteX13" fmla="*/ 262594 w 366768"/>
              <a:gd name="connsiteY13" fmla="*/ 151701 h 425827"/>
              <a:gd name="connsiteX14" fmla="*/ 255497 w 366768"/>
              <a:gd name="connsiteY14" fmla="*/ 139577 h 425827"/>
              <a:gd name="connsiteX15" fmla="*/ 229474 w 366768"/>
              <a:gd name="connsiteY15" fmla="*/ 97290 h 425827"/>
              <a:gd name="connsiteX16" fmla="*/ 182751 w 366768"/>
              <a:gd name="connsiteY16" fmla="*/ 85166 h 425827"/>
              <a:gd name="connsiteX17" fmla="*/ 110597 w 366768"/>
              <a:gd name="connsiteY17" fmla="*/ 163234 h 425827"/>
              <a:gd name="connsiteX18" fmla="*/ 110006 w 366768"/>
              <a:gd name="connsiteY18" fmla="*/ 212322 h 425827"/>
              <a:gd name="connsiteX19" fmla="*/ 110597 w 366768"/>
              <a:gd name="connsiteY19" fmla="*/ 262594 h 425827"/>
              <a:gd name="connsiteX20" fmla="*/ 182751 w 366768"/>
              <a:gd name="connsiteY20" fmla="*/ 340662 h 425827"/>
              <a:gd name="connsiteX21" fmla="*/ 230065 w 366768"/>
              <a:gd name="connsiteY21" fmla="*/ 327947 h 425827"/>
              <a:gd name="connsiteX22" fmla="*/ 255497 w 366768"/>
              <a:gd name="connsiteY22" fmla="*/ 286251 h 425827"/>
              <a:gd name="connsiteX23" fmla="*/ 262002 w 366768"/>
              <a:gd name="connsiteY23" fmla="*/ 274127 h 425827"/>
              <a:gd name="connsiteX24" fmla="*/ 274422 w 366768"/>
              <a:gd name="connsiteY24" fmla="*/ 270874 h 425827"/>
              <a:gd name="connsiteX25" fmla="*/ 354265 w 366768"/>
              <a:gd name="connsiteY25" fmla="*/ 270874 h 425827"/>
              <a:gd name="connsiteX26" fmla="*/ 363432 w 366768"/>
              <a:gd name="connsiteY26" fmla="*/ 274422 h 425827"/>
              <a:gd name="connsiteX27" fmla="*/ 366685 w 366768"/>
              <a:gd name="connsiteY27" fmla="*/ 283294 h 425827"/>
              <a:gd name="connsiteX28" fmla="*/ 342141 w 366768"/>
              <a:gd name="connsiteY28" fmla="*/ 358701 h 425827"/>
              <a:gd name="connsiteX29" fmla="*/ 276788 w 366768"/>
              <a:gd name="connsiteY29" fmla="*/ 408381 h 425827"/>
              <a:gd name="connsiteX30" fmla="*/ 183343 w 366768"/>
              <a:gd name="connsiteY30" fmla="*/ 425828 h 425827"/>
              <a:gd name="connsiteX31" fmla="*/ 51158 w 366768"/>
              <a:gd name="connsiteY31" fmla="*/ 384724 h 42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66768" h="425827" fill="norm" stroke="1" extrusionOk="0">
                <a:moveTo>
                  <a:pt x="51158" y="384724"/>
                </a:moveTo>
                <a:cubicBezTo>
                  <a:pt x="19399" y="357341"/>
                  <a:pt x="2543" y="317597"/>
                  <a:pt x="591" y="265551"/>
                </a:cubicBezTo>
                <a:cubicBezTo>
                  <a:pt x="177" y="254905"/>
                  <a:pt x="0" y="237576"/>
                  <a:pt x="0" y="213505"/>
                </a:cubicBezTo>
                <a:cubicBezTo>
                  <a:pt x="0" y="189434"/>
                  <a:pt x="177" y="171337"/>
                  <a:pt x="591" y="160277"/>
                </a:cubicBezTo>
                <a:cubicBezTo>
                  <a:pt x="2543" y="109000"/>
                  <a:pt x="19695" y="69493"/>
                  <a:pt x="52046" y="41696"/>
                </a:cubicBezTo>
                <a:cubicBezTo>
                  <a:pt x="84397" y="13899"/>
                  <a:pt x="128162" y="0"/>
                  <a:pt x="183343" y="0"/>
                </a:cubicBezTo>
                <a:cubicBezTo>
                  <a:pt x="218059" y="0"/>
                  <a:pt x="249168" y="5796"/>
                  <a:pt x="276788" y="17447"/>
                </a:cubicBezTo>
                <a:cubicBezTo>
                  <a:pt x="304408" y="29098"/>
                  <a:pt x="326172" y="45658"/>
                  <a:pt x="342141" y="67127"/>
                </a:cubicBezTo>
                <a:cubicBezTo>
                  <a:pt x="358109" y="88596"/>
                  <a:pt x="366271" y="113732"/>
                  <a:pt x="366685" y="142534"/>
                </a:cubicBezTo>
                <a:lnTo>
                  <a:pt x="366685" y="143717"/>
                </a:lnTo>
                <a:cubicBezTo>
                  <a:pt x="366685" y="146851"/>
                  <a:pt x="365384" y="149513"/>
                  <a:pt x="362841" y="151701"/>
                </a:cubicBezTo>
                <a:cubicBezTo>
                  <a:pt x="360298" y="153889"/>
                  <a:pt x="357400" y="154954"/>
                  <a:pt x="354265" y="154954"/>
                </a:cubicBezTo>
                <a:lnTo>
                  <a:pt x="274422" y="154954"/>
                </a:lnTo>
                <a:cubicBezTo>
                  <a:pt x="269277" y="154954"/>
                  <a:pt x="265374" y="153889"/>
                  <a:pt x="262594" y="151701"/>
                </a:cubicBezTo>
                <a:cubicBezTo>
                  <a:pt x="259814" y="149513"/>
                  <a:pt x="257448" y="145491"/>
                  <a:pt x="255497" y="139577"/>
                </a:cubicBezTo>
                <a:cubicBezTo>
                  <a:pt x="249996" y="119468"/>
                  <a:pt x="241302" y="105392"/>
                  <a:pt x="229474" y="97290"/>
                </a:cubicBezTo>
                <a:cubicBezTo>
                  <a:pt x="217645" y="89187"/>
                  <a:pt x="202091" y="85166"/>
                  <a:pt x="182751" y="85166"/>
                </a:cubicBezTo>
                <a:cubicBezTo>
                  <a:pt x="136206" y="85166"/>
                  <a:pt x="112194" y="111188"/>
                  <a:pt x="110597" y="163234"/>
                </a:cubicBezTo>
                <a:cubicBezTo>
                  <a:pt x="110183" y="173880"/>
                  <a:pt x="110006" y="190262"/>
                  <a:pt x="110006" y="212322"/>
                </a:cubicBezTo>
                <a:cubicBezTo>
                  <a:pt x="110006" y="234383"/>
                  <a:pt x="110183" y="251179"/>
                  <a:pt x="110597" y="262594"/>
                </a:cubicBezTo>
                <a:cubicBezTo>
                  <a:pt x="112194" y="314639"/>
                  <a:pt x="136206" y="340662"/>
                  <a:pt x="182751" y="340662"/>
                </a:cubicBezTo>
                <a:cubicBezTo>
                  <a:pt x="202091" y="340662"/>
                  <a:pt x="217823" y="336404"/>
                  <a:pt x="230065" y="327947"/>
                </a:cubicBezTo>
                <a:cubicBezTo>
                  <a:pt x="242308" y="319489"/>
                  <a:pt x="250765" y="305591"/>
                  <a:pt x="255497" y="286251"/>
                </a:cubicBezTo>
                <a:cubicBezTo>
                  <a:pt x="257094" y="280337"/>
                  <a:pt x="259223" y="276315"/>
                  <a:pt x="262002" y="274127"/>
                </a:cubicBezTo>
                <a:cubicBezTo>
                  <a:pt x="264782" y="271938"/>
                  <a:pt x="268922" y="270874"/>
                  <a:pt x="274422" y="270874"/>
                </a:cubicBezTo>
                <a:lnTo>
                  <a:pt x="354265" y="270874"/>
                </a:lnTo>
                <a:cubicBezTo>
                  <a:pt x="357814" y="270874"/>
                  <a:pt x="360889" y="272057"/>
                  <a:pt x="363432" y="274422"/>
                </a:cubicBezTo>
                <a:cubicBezTo>
                  <a:pt x="365975" y="276788"/>
                  <a:pt x="367099" y="279745"/>
                  <a:pt x="366685" y="283294"/>
                </a:cubicBezTo>
                <a:cubicBezTo>
                  <a:pt x="366271" y="312096"/>
                  <a:pt x="358109" y="337232"/>
                  <a:pt x="342141" y="358701"/>
                </a:cubicBezTo>
                <a:cubicBezTo>
                  <a:pt x="326172" y="380170"/>
                  <a:pt x="304408" y="396730"/>
                  <a:pt x="276788" y="408381"/>
                </a:cubicBezTo>
                <a:cubicBezTo>
                  <a:pt x="249168" y="420032"/>
                  <a:pt x="218059" y="425828"/>
                  <a:pt x="183343" y="425828"/>
                </a:cubicBezTo>
                <a:cubicBezTo>
                  <a:pt x="126980" y="425828"/>
                  <a:pt x="82918" y="412107"/>
                  <a:pt x="51158" y="38472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9" name="Forma Livre: Forma 28"/>
          <p:cNvSpPr/>
          <p:nvPr/>
        </p:nvSpPr>
        <p:spPr bwMode="auto">
          <a:xfrm>
            <a:off x="2326236" y="3010451"/>
            <a:ext cx="309903" cy="413205"/>
          </a:xfrm>
          <a:custGeom>
            <a:avLst/>
            <a:gdLst>
              <a:gd name="connsiteX0" fmla="*/ 4436 w 310499"/>
              <a:gd name="connsiteY0" fmla="*/ 409564 h 413999"/>
              <a:gd name="connsiteX1" fmla="*/ 0 w 310499"/>
              <a:gd name="connsiteY1" fmla="*/ 399214 h 413999"/>
              <a:gd name="connsiteX2" fmla="*/ 0 w 310499"/>
              <a:gd name="connsiteY2" fmla="*/ 14786 h 413999"/>
              <a:gd name="connsiteX3" fmla="*/ 4436 w 310499"/>
              <a:gd name="connsiteY3" fmla="*/ 4140 h 413999"/>
              <a:gd name="connsiteX4" fmla="*/ 14786 w 310499"/>
              <a:gd name="connsiteY4" fmla="*/ 0 h 413999"/>
              <a:gd name="connsiteX5" fmla="*/ 290982 w 310499"/>
              <a:gd name="connsiteY5" fmla="*/ 0 h 413999"/>
              <a:gd name="connsiteX6" fmla="*/ 301628 w 310499"/>
              <a:gd name="connsiteY6" fmla="*/ 4140 h 413999"/>
              <a:gd name="connsiteX7" fmla="*/ 305768 w 310499"/>
              <a:gd name="connsiteY7" fmla="*/ 14786 h 413999"/>
              <a:gd name="connsiteX8" fmla="*/ 305768 w 310499"/>
              <a:gd name="connsiteY8" fmla="*/ 70380 h 413999"/>
              <a:gd name="connsiteX9" fmla="*/ 301628 w 310499"/>
              <a:gd name="connsiteY9" fmla="*/ 80730 h 413999"/>
              <a:gd name="connsiteX10" fmla="*/ 290982 w 310499"/>
              <a:gd name="connsiteY10" fmla="*/ 85166 h 413999"/>
              <a:gd name="connsiteX11" fmla="*/ 102317 w 310499"/>
              <a:gd name="connsiteY11" fmla="*/ 85166 h 413999"/>
              <a:gd name="connsiteX12" fmla="*/ 102317 w 310499"/>
              <a:gd name="connsiteY12" fmla="*/ 165008 h 413999"/>
              <a:gd name="connsiteX13" fmla="*/ 277971 w 310499"/>
              <a:gd name="connsiteY13" fmla="*/ 165008 h 413999"/>
              <a:gd name="connsiteX14" fmla="*/ 288617 w 310499"/>
              <a:gd name="connsiteY14" fmla="*/ 169444 h 413999"/>
              <a:gd name="connsiteX15" fmla="*/ 292757 w 310499"/>
              <a:gd name="connsiteY15" fmla="*/ 180385 h 413999"/>
              <a:gd name="connsiteX16" fmla="*/ 292757 w 310499"/>
              <a:gd name="connsiteY16" fmla="*/ 231840 h 413999"/>
              <a:gd name="connsiteX17" fmla="*/ 288617 w 310499"/>
              <a:gd name="connsiteY17" fmla="*/ 242190 h 413999"/>
              <a:gd name="connsiteX18" fmla="*/ 277971 w 310499"/>
              <a:gd name="connsiteY18" fmla="*/ 246625 h 413999"/>
              <a:gd name="connsiteX19" fmla="*/ 102317 w 310499"/>
              <a:gd name="connsiteY19" fmla="*/ 246625 h 413999"/>
              <a:gd name="connsiteX20" fmla="*/ 102317 w 310499"/>
              <a:gd name="connsiteY20" fmla="*/ 328834 h 413999"/>
              <a:gd name="connsiteX21" fmla="*/ 295714 w 310499"/>
              <a:gd name="connsiteY21" fmla="*/ 328834 h 413999"/>
              <a:gd name="connsiteX22" fmla="*/ 306360 w 310499"/>
              <a:gd name="connsiteY22" fmla="*/ 332974 h 413999"/>
              <a:gd name="connsiteX23" fmla="*/ 310499 w 310499"/>
              <a:gd name="connsiteY23" fmla="*/ 343619 h 413999"/>
              <a:gd name="connsiteX24" fmla="*/ 310499 w 310499"/>
              <a:gd name="connsiteY24" fmla="*/ 399214 h 413999"/>
              <a:gd name="connsiteX25" fmla="*/ 306360 w 310499"/>
              <a:gd name="connsiteY25" fmla="*/ 409564 h 413999"/>
              <a:gd name="connsiteX26" fmla="*/ 295714 w 310499"/>
              <a:gd name="connsiteY26" fmla="*/ 413999 h 413999"/>
              <a:gd name="connsiteX27" fmla="*/ 14786 w 310499"/>
              <a:gd name="connsiteY27" fmla="*/ 413999 h 413999"/>
              <a:gd name="connsiteX28" fmla="*/ 4436 w 310499"/>
              <a:gd name="connsiteY28" fmla="*/ 40956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0499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290982" y="0"/>
                </a:lnTo>
                <a:cubicBezTo>
                  <a:pt x="295300" y="0"/>
                  <a:pt x="298848" y="1360"/>
                  <a:pt x="301628" y="4140"/>
                </a:cubicBezTo>
                <a:cubicBezTo>
                  <a:pt x="304408" y="6920"/>
                  <a:pt x="305768" y="10468"/>
                  <a:pt x="305768" y="14786"/>
                </a:cubicBezTo>
                <a:lnTo>
                  <a:pt x="305768" y="70380"/>
                </a:lnTo>
                <a:cubicBezTo>
                  <a:pt x="305768" y="74342"/>
                  <a:pt x="304408" y="77773"/>
                  <a:pt x="301628" y="80730"/>
                </a:cubicBezTo>
                <a:cubicBezTo>
                  <a:pt x="298848" y="83687"/>
                  <a:pt x="295300" y="85166"/>
                  <a:pt x="290982" y="85166"/>
                </a:cubicBezTo>
                <a:lnTo>
                  <a:pt x="102317" y="85166"/>
                </a:lnTo>
                <a:lnTo>
                  <a:pt x="102317" y="165008"/>
                </a:lnTo>
                <a:lnTo>
                  <a:pt x="277971" y="165008"/>
                </a:lnTo>
                <a:cubicBezTo>
                  <a:pt x="282288" y="165008"/>
                  <a:pt x="285837" y="166487"/>
                  <a:pt x="288617" y="169444"/>
                </a:cubicBezTo>
                <a:cubicBezTo>
                  <a:pt x="291396" y="172401"/>
                  <a:pt x="292757" y="176068"/>
                  <a:pt x="292757" y="180385"/>
                </a:cubicBezTo>
                <a:lnTo>
                  <a:pt x="292757" y="231840"/>
                </a:lnTo>
                <a:cubicBezTo>
                  <a:pt x="292757" y="235802"/>
                  <a:pt x="291396" y="239232"/>
                  <a:pt x="288617" y="242190"/>
                </a:cubicBezTo>
                <a:cubicBezTo>
                  <a:pt x="285837" y="245147"/>
                  <a:pt x="282288" y="246625"/>
                  <a:pt x="277971" y="246625"/>
                </a:cubicBezTo>
                <a:lnTo>
                  <a:pt x="102317" y="246625"/>
                </a:lnTo>
                <a:lnTo>
                  <a:pt x="102317" y="328834"/>
                </a:lnTo>
                <a:lnTo>
                  <a:pt x="295714" y="328834"/>
                </a:lnTo>
                <a:cubicBezTo>
                  <a:pt x="300031" y="328834"/>
                  <a:pt x="303580" y="330194"/>
                  <a:pt x="306360" y="332974"/>
                </a:cubicBezTo>
                <a:cubicBezTo>
                  <a:pt x="309139" y="335753"/>
                  <a:pt x="310499" y="339302"/>
                  <a:pt x="310499" y="343619"/>
                </a:cubicBezTo>
                <a:lnTo>
                  <a:pt x="310499" y="399214"/>
                </a:lnTo>
                <a:cubicBezTo>
                  <a:pt x="310499" y="403176"/>
                  <a:pt x="309139" y="406606"/>
                  <a:pt x="306360" y="409564"/>
                </a:cubicBezTo>
                <a:cubicBezTo>
                  <a:pt x="303580" y="412521"/>
                  <a:pt x="300031" y="413999"/>
                  <a:pt x="295714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0" name="Forma Livre: Forma 29"/>
          <p:cNvSpPr/>
          <p:nvPr/>
        </p:nvSpPr>
        <p:spPr bwMode="auto">
          <a:xfrm>
            <a:off x="2703433" y="3010451"/>
            <a:ext cx="301049" cy="413205"/>
          </a:xfrm>
          <a:custGeom>
            <a:avLst/>
            <a:gdLst>
              <a:gd name="connsiteX0" fmla="*/ 4436 w 301628"/>
              <a:gd name="connsiteY0" fmla="*/ 409564 h 413999"/>
              <a:gd name="connsiteX1" fmla="*/ 0 w 301628"/>
              <a:gd name="connsiteY1" fmla="*/ 399214 h 413999"/>
              <a:gd name="connsiteX2" fmla="*/ 0 w 301628"/>
              <a:gd name="connsiteY2" fmla="*/ 14786 h 413999"/>
              <a:gd name="connsiteX3" fmla="*/ 4436 w 301628"/>
              <a:gd name="connsiteY3" fmla="*/ 4140 h 413999"/>
              <a:gd name="connsiteX4" fmla="*/ 14786 w 301628"/>
              <a:gd name="connsiteY4" fmla="*/ 0 h 413999"/>
              <a:gd name="connsiteX5" fmla="*/ 92854 w 301628"/>
              <a:gd name="connsiteY5" fmla="*/ 0 h 413999"/>
              <a:gd name="connsiteX6" fmla="*/ 103500 w 301628"/>
              <a:gd name="connsiteY6" fmla="*/ 4140 h 413999"/>
              <a:gd name="connsiteX7" fmla="*/ 107640 w 301628"/>
              <a:gd name="connsiteY7" fmla="*/ 14786 h 413999"/>
              <a:gd name="connsiteX8" fmla="*/ 107640 w 301628"/>
              <a:gd name="connsiteY8" fmla="*/ 324694 h 413999"/>
              <a:gd name="connsiteX9" fmla="*/ 286842 w 301628"/>
              <a:gd name="connsiteY9" fmla="*/ 324694 h 413999"/>
              <a:gd name="connsiteX10" fmla="*/ 297488 w 301628"/>
              <a:gd name="connsiteY10" fmla="*/ 329129 h 413999"/>
              <a:gd name="connsiteX11" fmla="*/ 301628 w 301628"/>
              <a:gd name="connsiteY11" fmla="*/ 340071 h 413999"/>
              <a:gd name="connsiteX12" fmla="*/ 301628 w 301628"/>
              <a:gd name="connsiteY12" fmla="*/ 399214 h 413999"/>
              <a:gd name="connsiteX13" fmla="*/ 297488 w 301628"/>
              <a:gd name="connsiteY13" fmla="*/ 409564 h 413999"/>
              <a:gd name="connsiteX14" fmla="*/ 286842 w 301628"/>
              <a:gd name="connsiteY14" fmla="*/ 413999 h 413999"/>
              <a:gd name="connsiteX15" fmla="*/ 14786 w 301628"/>
              <a:gd name="connsiteY15" fmla="*/ 413999 h 413999"/>
              <a:gd name="connsiteX16" fmla="*/ 4436 w 301628"/>
              <a:gd name="connsiteY16" fmla="*/ 40956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1628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92854" y="0"/>
                </a:lnTo>
                <a:cubicBezTo>
                  <a:pt x="97172" y="0"/>
                  <a:pt x="100720" y="1360"/>
                  <a:pt x="103500" y="4140"/>
                </a:cubicBezTo>
                <a:cubicBezTo>
                  <a:pt x="106280" y="6920"/>
                  <a:pt x="107640" y="10468"/>
                  <a:pt x="107640" y="14786"/>
                </a:cubicBezTo>
                <a:lnTo>
                  <a:pt x="107640" y="324694"/>
                </a:lnTo>
                <a:lnTo>
                  <a:pt x="286842" y="324694"/>
                </a:lnTo>
                <a:cubicBezTo>
                  <a:pt x="291160" y="324694"/>
                  <a:pt x="294708" y="326172"/>
                  <a:pt x="297488" y="329129"/>
                </a:cubicBezTo>
                <a:cubicBezTo>
                  <a:pt x="300268" y="332087"/>
                  <a:pt x="301628" y="335753"/>
                  <a:pt x="301628" y="340071"/>
                </a:cubicBezTo>
                <a:lnTo>
                  <a:pt x="301628" y="399214"/>
                </a:lnTo>
                <a:cubicBezTo>
                  <a:pt x="301628" y="403176"/>
                  <a:pt x="300268" y="406606"/>
                  <a:pt x="297488" y="409564"/>
                </a:cubicBezTo>
                <a:cubicBezTo>
                  <a:pt x="294708" y="412521"/>
                  <a:pt x="291160" y="413999"/>
                  <a:pt x="286842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1" name="Forma Livre: Forma 30"/>
          <p:cNvSpPr/>
          <p:nvPr/>
        </p:nvSpPr>
        <p:spPr bwMode="auto">
          <a:xfrm>
            <a:off x="3055836" y="2889440"/>
            <a:ext cx="309903" cy="534214"/>
          </a:xfrm>
          <a:custGeom>
            <a:avLst/>
            <a:gdLst>
              <a:gd name="connsiteX0" fmla="*/ 4436 w 310499"/>
              <a:gd name="connsiteY0" fmla="*/ 530806 h 535241"/>
              <a:gd name="connsiteX1" fmla="*/ 0 w 310499"/>
              <a:gd name="connsiteY1" fmla="*/ 520456 h 535241"/>
              <a:gd name="connsiteX2" fmla="*/ 0 w 310499"/>
              <a:gd name="connsiteY2" fmla="*/ 136028 h 535241"/>
              <a:gd name="connsiteX3" fmla="*/ 4436 w 310499"/>
              <a:gd name="connsiteY3" fmla="*/ 125383 h 535241"/>
              <a:gd name="connsiteX4" fmla="*/ 14786 w 310499"/>
              <a:gd name="connsiteY4" fmla="*/ 121243 h 535241"/>
              <a:gd name="connsiteX5" fmla="*/ 290982 w 310499"/>
              <a:gd name="connsiteY5" fmla="*/ 121243 h 535241"/>
              <a:gd name="connsiteX6" fmla="*/ 301628 w 310499"/>
              <a:gd name="connsiteY6" fmla="*/ 125383 h 535241"/>
              <a:gd name="connsiteX7" fmla="*/ 305768 w 310499"/>
              <a:gd name="connsiteY7" fmla="*/ 136028 h 535241"/>
              <a:gd name="connsiteX8" fmla="*/ 305768 w 310499"/>
              <a:gd name="connsiteY8" fmla="*/ 191623 h 535241"/>
              <a:gd name="connsiteX9" fmla="*/ 301628 w 310499"/>
              <a:gd name="connsiteY9" fmla="*/ 201972 h 535241"/>
              <a:gd name="connsiteX10" fmla="*/ 290982 w 310499"/>
              <a:gd name="connsiteY10" fmla="*/ 206408 h 535241"/>
              <a:gd name="connsiteX11" fmla="*/ 102317 w 310499"/>
              <a:gd name="connsiteY11" fmla="*/ 206408 h 535241"/>
              <a:gd name="connsiteX12" fmla="*/ 102317 w 310499"/>
              <a:gd name="connsiteY12" fmla="*/ 286251 h 535241"/>
              <a:gd name="connsiteX13" fmla="*/ 277971 w 310499"/>
              <a:gd name="connsiteY13" fmla="*/ 286251 h 535241"/>
              <a:gd name="connsiteX14" fmla="*/ 288617 w 310499"/>
              <a:gd name="connsiteY14" fmla="*/ 290687 h 535241"/>
              <a:gd name="connsiteX15" fmla="*/ 292757 w 310499"/>
              <a:gd name="connsiteY15" fmla="*/ 301628 h 535241"/>
              <a:gd name="connsiteX16" fmla="*/ 292757 w 310499"/>
              <a:gd name="connsiteY16" fmla="*/ 353082 h 535241"/>
              <a:gd name="connsiteX17" fmla="*/ 288617 w 310499"/>
              <a:gd name="connsiteY17" fmla="*/ 363432 h 535241"/>
              <a:gd name="connsiteX18" fmla="*/ 277971 w 310499"/>
              <a:gd name="connsiteY18" fmla="*/ 367868 h 535241"/>
              <a:gd name="connsiteX19" fmla="*/ 102317 w 310499"/>
              <a:gd name="connsiteY19" fmla="*/ 367868 h 535241"/>
              <a:gd name="connsiteX20" fmla="*/ 102317 w 310499"/>
              <a:gd name="connsiteY20" fmla="*/ 450076 h 535241"/>
              <a:gd name="connsiteX21" fmla="*/ 295714 w 310499"/>
              <a:gd name="connsiteY21" fmla="*/ 450076 h 535241"/>
              <a:gd name="connsiteX22" fmla="*/ 306359 w 310499"/>
              <a:gd name="connsiteY22" fmla="*/ 454216 h 535241"/>
              <a:gd name="connsiteX23" fmla="*/ 310499 w 310499"/>
              <a:gd name="connsiteY23" fmla="*/ 464862 h 535241"/>
              <a:gd name="connsiteX24" fmla="*/ 310499 w 310499"/>
              <a:gd name="connsiteY24" fmla="*/ 520456 h 535241"/>
              <a:gd name="connsiteX25" fmla="*/ 306359 w 310499"/>
              <a:gd name="connsiteY25" fmla="*/ 530806 h 535241"/>
              <a:gd name="connsiteX26" fmla="*/ 295714 w 310499"/>
              <a:gd name="connsiteY26" fmla="*/ 535242 h 535241"/>
              <a:gd name="connsiteX27" fmla="*/ 14786 w 310499"/>
              <a:gd name="connsiteY27" fmla="*/ 535242 h 535241"/>
              <a:gd name="connsiteX28" fmla="*/ 4436 w 310499"/>
              <a:gd name="connsiteY28" fmla="*/ 530806 h 535241"/>
              <a:gd name="connsiteX29" fmla="*/ 36668 w 310499"/>
              <a:gd name="connsiteY29" fmla="*/ 83391 h 535241"/>
              <a:gd name="connsiteX30" fmla="*/ 41400 w 310499"/>
              <a:gd name="connsiteY30" fmla="*/ 73928 h 535241"/>
              <a:gd name="connsiteX31" fmla="*/ 102317 w 310499"/>
              <a:gd name="connsiteY31" fmla="*/ 10054 h 535241"/>
              <a:gd name="connsiteX32" fmla="*/ 112371 w 310499"/>
              <a:gd name="connsiteY32" fmla="*/ 2070 h 535241"/>
              <a:gd name="connsiteX33" fmla="*/ 123017 w 310499"/>
              <a:gd name="connsiteY33" fmla="*/ 0 h 535241"/>
              <a:gd name="connsiteX34" fmla="*/ 173288 w 310499"/>
              <a:gd name="connsiteY34" fmla="*/ 0 h 535241"/>
              <a:gd name="connsiteX35" fmla="*/ 183638 w 310499"/>
              <a:gd name="connsiteY35" fmla="*/ 2070 h 535241"/>
              <a:gd name="connsiteX36" fmla="*/ 193988 w 310499"/>
              <a:gd name="connsiteY36" fmla="*/ 10054 h 535241"/>
              <a:gd name="connsiteX37" fmla="*/ 254314 w 310499"/>
              <a:gd name="connsiteY37" fmla="*/ 73928 h 535241"/>
              <a:gd name="connsiteX38" fmla="*/ 259045 w 310499"/>
              <a:gd name="connsiteY38" fmla="*/ 83391 h 535241"/>
              <a:gd name="connsiteX39" fmla="*/ 250174 w 310499"/>
              <a:gd name="connsiteY39" fmla="*/ 91671 h 535241"/>
              <a:gd name="connsiteX40" fmla="*/ 220011 w 310499"/>
              <a:gd name="connsiteY40" fmla="*/ 91671 h 535241"/>
              <a:gd name="connsiteX41" fmla="*/ 199902 w 310499"/>
              <a:gd name="connsiteY41" fmla="*/ 87531 h 535241"/>
              <a:gd name="connsiteX42" fmla="*/ 147857 w 310499"/>
              <a:gd name="connsiteY42" fmla="*/ 58551 h 535241"/>
              <a:gd name="connsiteX43" fmla="*/ 96403 w 310499"/>
              <a:gd name="connsiteY43" fmla="*/ 87531 h 535241"/>
              <a:gd name="connsiteX44" fmla="*/ 75703 w 310499"/>
              <a:gd name="connsiteY44" fmla="*/ 91671 h 535241"/>
              <a:gd name="connsiteX45" fmla="*/ 46131 w 310499"/>
              <a:gd name="connsiteY45" fmla="*/ 91671 h 535241"/>
              <a:gd name="connsiteX46" fmla="*/ 36668 w 310499"/>
              <a:gd name="connsiteY46" fmla="*/ 83391 h 53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10499" h="535241" fill="norm" stroke="1" extrusionOk="0">
                <a:moveTo>
                  <a:pt x="4436" y="530806"/>
                </a:moveTo>
                <a:cubicBezTo>
                  <a:pt x="1479" y="527849"/>
                  <a:pt x="0" y="524419"/>
                  <a:pt x="0" y="520456"/>
                </a:cubicBezTo>
                <a:lnTo>
                  <a:pt x="0" y="136028"/>
                </a:lnTo>
                <a:cubicBezTo>
                  <a:pt x="0" y="131711"/>
                  <a:pt x="1479" y="128162"/>
                  <a:pt x="4436" y="125383"/>
                </a:cubicBezTo>
                <a:cubicBezTo>
                  <a:pt x="7393" y="122603"/>
                  <a:pt x="10823" y="121243"/>
                  <a:pt x="14786" y="121243"/>
                </a:cubicBezTo>
                <a:lnTo>
                  <a:pt x="290982" y="121243"/>
                </a:lnTo>
                <a:cubicBezTo>
                  <a:pt x="295300" y="121243"/>
                  <a:pt x="298848" y="122603"/>
                  <a:pt x="301628" y="125383"/>
                </a:cubicBezTo>
                <a:cubicBezTo>
                  <a:pt x="304408" y="128162"/>
                  <a:pt x="305768" y="131711"/>
                  <a:pt x="305768" y="136028"/>
                </a:cubicBezTo>
                <a:lnTo>
                  <a:pt x="305768" y="191623"/>
                </a:lnTo>
                <a:cubicBezTo>
                  <a:pt x="305768" y="195585"/>
                  <a:pt x="304408" y="199015"/>
                  <a:pt x="301628" y="201972"/>
                </a:cubicBezTo>
                <a:cubicBezTo>
                  <a:pt x="298848" y="204930"/>
                  <a:pt x="295300" y="206408"/>
                  <a:pt x="290982" y="206408"/>
                </a:cubicBezTo>
                <a:lnTo>
                  <a:pt x="102317" y="206408"/>
                </a:lnTo>
                <a:lnTo>
                  <a:pt x="102317" y="286251"/>
                </a:lnTo>
                <a:lnTo>
                  <a:pt x="277971" y="286251"/>
                </a:lnTo>
                <a:cubicBezTo>
                  <a:pt x="282288" y="286251"/>
                  <a:pt x="285837" y="287730"/>
                  <a:pt x="288617" y="290687"/>
                </a:cubicBezTo>
                <a:cubicBezTo>
                  <a:pt x="291396" y="293644"/>
                  <a:pt x="292757" y="297311"/>
                  <a:pt x="292757" y="301628"/>
                </a:cubicBezTo>
                <a:lnTo>
                  <a:pt x="292757" y="353082"/>
                </a:lnTo>
                <a:cubicBezTo>
                  <a:pt x="292757" y="357045"/>
                  <a:pt x="291396" y="360475"/>
                  <a:pt x="288617" y="363432"/>
                </a:cubicBezTo>
                <a:cubicBezTo>
                  <a:pt x="285837" y="366389"/>
                  <a:pt x="282288" y="367868"/>
                  <a:pt x="277971" y="367868"/>
                </a:cubicBezTo>
                <a:lnTo>
                  <a:pt x="102317" y="367868"/>
                </a:lnTo>
                <a:lnTo>
                  <a:pt x="102317" y="450076"/>
                </a:lnTo>
                <a:lnTo>
                  <a:pt x="295714" y="450076"/>
                </a:lnTo>
                <a:cubicBezTo>
                  <a:pt x="300031" y="450076"/>
                  <a:pt x="303580" y="451437"/>
                  <a:pt x="306359" y="454216"/>
                </a:cubicBezTo>
                <a:cubicBezTo>
                  <a:pt x="309139" y="456996"/>
                  <a:pt x="310499" y="460545"/>
                  <a:pt x="310499" y="464862"/>
                </a:cubicBezTo>
                <a:lnTo>
                  <a:pt x="310499" y="520456"/>
                </a:lnTo>
                <a:cubicBezTo>
                  <a:pt x="310499" y="524419"/>
                  <a:pt x="309139" y="527849"/>
                  <a:pt x="306359" y="530806"/>
                </a:cubicBezTo>
                <a:cubicBezTo>
                  <a:pt x="303580" y="533763"/>
                  <a:pt x="300031" y="535242"/>
                  <a:pt x="295714" y="535242"/>
                </a:cubicBezTo>
                <a:lnTo>
                  <a:pt x="14786" y="535242"/>
                </a:lnTo>
                <a:cubicBezTo>
                  <a:pt x="10823" y="535242"/>
                  <a:pt x="7393" y="533763"/>
                  <a:pt x="4436" y="530806"/>
                </a:cubicBezTo>
                <a:close/>
                <a:moveTo>
                  <a:pt x="36668" y="83391"/>
                </a:moveTo>
                <a:cubicBezTo>
                  <a:pt x="36668" y="80257"/>
                  <a:pt x="38265" y="77063"/>
                  <a:pt x="41400" y="73928"/>
                </a:cubicBezTo>
                <a:lnTo>
                  <a:pt x="102317" y="10054"/>
                </a:lnTo>
                <a:cubicBezTo>
                  <a:pt x="105866" y="6092"/>
                  <a:pt x="109237" y="3430"/>
                  <a:pt x="112371" y="2070"/>
                </a:cubicBezTo>
                <a:cubicBezTo>
                  <a:pt x="115506" y="710"/>
                  <a:pt x="119054" y="0"/>
                  <a:pt x="123017" y="0"/>
                </a:cubicBezTo>
                <a:lnTo>
                  <a:pt x="173288" y="0"/>
                </a:lnTo>
                <a:cubicBezTo>
                  <a:pt x="177251" y="0"/>
                  <a:pt x="180681" y="710"/>
                  <a:pt x="183638" y="2070"/>
                </a:cubicBezTo>
                <a:cubicBezTo>
                  <a:pt x="186595" y="3430"/>
                  <a:pt x="190026" y="6092"/>
                  <a:pt x="193988" y="10054"/>
                </a:cubicBezTo>
                <a:lnTo>
                  <a:pt x="254314" y="73928"/>
                </a:lnTo>
                <a:cubicBezTo>
                  <a:pt x="257448" y="77063"/>
                  <a:pt x="259045" y="80257"/>
                  <a:pt x="259045" y="83391"/>
                </a:cubicBezTo>
                <a:cubicBezTo>
                  <a:pt x="259045" y="88892"/>
                  <a:pt x="256088" y="91671"/>
                  <a:pt x="250174" y="91671"/>
                </a:cubicBezTo>
                <a:lnTo>
                  <a:pt x="220011" y="91671"/>
                </a:lnTo>
                <a:cubicBezTo>
                  <a:pt x="211317" y="91671"/>
                  <a:pt x="204634" y="90311"/>
                  <a:pt x="199902" y="87531"/>
                </a:cubicBezTo>
                <a:lnTo>
                  <a:pt x="147857" y="58551"/>
                </a:lnTo>
                <a:lnTo>
                  <a:pt x="96403" y="87531"/>
                </a:lnTo>
                <a:cubicBezTo>
                  <a:pt x="91257" y="90311"/>
                  <a:pt x="84397" y="91671"/>
                  <a:pt x="75703" y="91671"/>
                </a:cubicBezTo>
                <a:lnTo>
                  <a:pt x="46131" y="91671"/>
                </a:lnTo>
                <a:cubicBezTo>
                  <a:pt x="39803" y="91671"/>
                  <a:pt x="36668" y="88892"/>
                  <a:pt x="36668" y="83391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2" name="Forma Livre: Forma 31"/>
          <p:cNvSpPr/>
          <p:nvPr/>
        </p:nvSpPr>
        <p:spPr bwMode="auto">
          <a:xfrm>
            <a:off x="3433034" y="3010451"/>
            <a:ext cx="341779" cy="413205"/>
          </a:xfrm>
          <a:custGeom>
            <a:avLst/>
            <a:gdLst>
              <a:gd name="connsiteX0" fmla="*/ 4436 w 342436"/>
              <a:gd name="connsiteY0" fmla="*/ 409564 h 413999"/>
              <a:gd name="connsiteX1" fmla="*/ 0 w 342436"/>
              <a:gd name="connsiteY1" fmla="*/ 399214 h 413999"/>
              <a:gd name="connsiteX2" fmla="*/ 0 w 342436"/>
              <a:gd name="connsiteY2" fmla="*/ 14786 h 413999"/>
              <a:gd name="connsiteX3" fmla="*/ 4436 w 342436"/>
              <a:gd name="connsiteY3" fmla="*/ 4140 h 413999"/>
              <a:gd name="connsiteX4" fmla="*/ 14786 w 342436"/>
              <a:gd name="connsiteY4" fmla="*/ 0 h 413999"/>
              <a:gd name="connsiteX5" fmla="*/ 77477 w 342436"/>
              <a:gd name="connsiteY5" fmla="*/ 0 h 413999"/>
              <a:gd name="connsiteX6" fmla="*/ 97586 w 342436"/>
              <a:gd name="connsiteY6" fmla="*/ 11237 h 413999"/>
              <a:gd name="connsiteX7" fmla="*/ 241894 w 342436"/>
              <a:gd name="connsiteY7" fmla="*/ 238345 h 413999"/>
              <a:gd name="connsiteX8" fmla="*/ 241894 w 342436"/>
              <a:gd name="connsiteY8" fmla="*/ 14786 h 413999"/>
              <a:gd name="connsiteX9" fmla="*/ 246330 w 342436"/>
              <a:gd name="connsiteY9" fmla="*/ 4140 h 413999"/>
              <a:gd name="connsiteX10" fmla="*/ 256680 w 342436"/>
              <a:gd name="connsiteY10" fmla="*/ 0 h 413999"/>
              <a:gd name="connsiteX11" fmla="*/ 327651 w 342436"/>
              <a:gd name="connsiteY11" fmla="*/ 0 h 413999"/>
              <a:gd name="connsiteX12" fmla="*/ 338297 w 342436"/>
              <a:gd name="connsiteY12" fmla="*/ 4140 h 413999"/>
              <a:gd name="connsiteX13" fmla="*/ 342437 w 342436"/>
              <a:gd name="connsiteY13" fmla="*/ 14786 h 413999"/>
              <a:gd name="connsiteX14" fmla="*/ 342437 w 342436"/>
              <a:gd name="connsiteY14" fmla="*/ 398622 h 413999"/>
              <a:gd name="connsiteX15" fmla="*/ 338297 w 342436"/>
              <a:gd name="connsiteY15" fmla="*/ 409564 h 413999"/>
              <a:gd name="connsiteX16" fmla="*/ 327651 w 342436"/>
              <a:gd name="connsiteY16" fmla="*/ 413999 h 413999"/>
              <a:gd name="connsiteX17" fmla="*/ 264368 w 342436"/>
              <a:gd name="connsiteY17" fmla="*/ 413999 h 413999"/>
              <a:gd name="connsiteX18" fmla="*/ 244851 w 342436"/>
              <a:gd name="connsiteY18" fmla="*/ 402762 h 413999"/>
              <a:gd name="connsiteX19" fmla="*/ 100543 w 342436"/>
              <a:gd name="connsiteY19" fmla="*/ 183934 h 413999"/>
              <a:gd name="connsiteX20" fmla="*/ 100543 w 342436"/>
              <a:gd name="connsiteY20" fmla="*/ 399214 h 413999"/>
              <a:gd name="connsiteX21" fmla="*/ 96403 w 342436"/>
              <a:gd name="connsiteY21" fmla="*/ 409564 h 413999"/>
              <a:gd name="connsiteX22" fmla="*/ 85757 w 342436"/>
              <a:gd name="connsiteY22" fmla="*/ 413999 h 413999"/>
              <a:gd name="connsiteX23" fmla="*/ 14786 w 342436"/>
              <a:gd name="connsiteY23" fmla="*/ 413999 h 413999"/>
              <a:gd name="connsiteX24" fmla="*/ 4436 w 342436"/>
              <a:gd name="connsiteY24" fmla="*/ 40956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2436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77477" y="0"/>
                </a:lnTo>
                <a:cubicBezTo>
                  <a:pt x="87354" y="0"/>
                  <a:pt x="94037" y="3726"/>
                  <a:pt x="97586" y="11237"/>
                </a:cubicBezTo>
                <a:lnTo>
                  <a:pt x="241894" y="238345"/>
                </a:lnTo>
                <a:lnTo>
                  <a:pt x="241894" y="14786"/>
                </a:lnTo>
                <a:cubicBezTo>
                  <a:pt x="241894" y="10468"/>
                  <a:pt x="243372" y="6920"/>
                  <a:pt x="246330" y="4140"/>
                </a:cubicBezTo>
                <a:cubicBezTo>
                  <a:pt x="249287" y="1360"/>
                  <a:pt x="252717" y="0"/>
                  <a:pt x="256680" y="0"/>
                </a:cubicBezTo>
                <a:lnTo>
                  <a:pt x="327651" y="0"/>
                </a:lnTo>
                <a:cubicBezTo>
                  <a:pt x="331968" y="0"/>
                  <a:pt x="335517" y="1360"/>
                  <a:pt x="338297" y="4140"/>
                </a:cubicBezTo>
                <a:cubicBezTo>
                  <a:pt x="341076" y="6920"/>
                  <a:pt x="342437" y="10468"/>
                  <a:pt x="342437" y="14786"/>
                </a:cubicBezTo>
                <a:lnTo>
                  <a:pt x="342437" y="398622"/>
                </a:lnTo>
                <a:cubicBezTo>
                  <a:pt x="342437" y="402940"/>
                  <a:pt x="341076" y="406606"/>
                  <a:pt x="338297" y="409564"/>
                </a:cubicBezTo>
                <a:cubicBezTo>
                  <a:pt x="335517" y="412521"/>
                  <a:pt x="331968" y="413999"/>
                  <a:pt x="327651" y="413999"/>
                </a:cubicBezTo>
                <a:lnTo>
                  <a:pt x="264368" y="413999"/>
                </a:lnTo>
                <a:cubicBezTo>
                  <a:pt x="255674" y="413999"/>
                  <a:pt x="249168" y="410273"/>
                  <a:pt x="244851" y="402762"/>
                </a:cubicBezTo>
                <a:lnTo>
                  <a:pt x="100543" y="183934"/>
                </a:lnTo>
                <a:lnTo>
                  <a:pt x="100543" y="399214"/>
                </a:lnTo>
                <a:cubicBezTo>
                  <a:pt x="100543" y="403176"/>
                  <a:pt x="99182" y="406606"/>
                  <a:pt x="96403" y="409564"/>
                </a:cubicBezTo>
                <a:cubicBezTo>
                  <a:pt x="93623" y="412521"/>
                  <a:pt x="90074" y="413999"/>
                  <a:pt x="85757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3" name="Forma Livre: Forma 32"/>
          <p:cNvSpPr/>
          <p:nvPr/>
        </p:nvSpPr>
        <p:spPr bwMode="auto">
          <a:xfrm>
            <a:off x="3843878" y="3004548"/>
            <a:ext cx="366064" cy="425010"/>
          </a:xfrm>
          <a:custGeom>
            <a:avLst/>
            <a:gdLst>
              <a:gd name="connsiteX0" fmla="*/ 51158 w 366768"/>
              <a:gd name="connsiteY0" fmla="*/ 384724 h 425827"/>
              <a:gd name="connsiteX1" fmla="*/ 591 w 366768"/>
              <a:gd name="connsiteY1" fmla="*/ 265551 h 425827"/>
              <a:gd name="connsiteX2" fmla="*/ 0 w 366768"/>
              <a:gd name="connsiteY2" fmla="*/ 213505 h 425827"/>
              <a:gd name="connsiteX3" fmla="*/ 591 w 366768"/>
              <a:gd name="connsiteY3" fmla="*/ 160277 h 425827"/>
              <a:gd name="connsiteX4" fmla="*/ 52046 w 366768"/>
              <a:gd name="connsiteY4" fmla="*/ 41696 h 425827"/>
              <a:gd name="connsiteX5" fmla="*/ 183343 w 366768"/>
              <a:gd name="connsiteY5" fmla="*/ 0 h 425827"/>
              <a:gd name="connsiteX6" fmla="*/ 276788 w 366768"/>
              <a:gd name="connsiteY6" fmla="*/ 17447 h 425827"/>
              <a:gd name="connsiteX7" fmla="*/ 342141 w 366768"/>
              <a:gd name="connsiteY7" fmla="*/ 67127 h 425827"/>
              <a:gd name="connsiteX8" fmla="*/ 366685 w 366768"/>
              <a:gd name="connsiteY8" fmla="*/ 142534 h 425827"/>
              <a:gd name="connsiteX9" fmla="*/ 366685 w 366768"/>
              <a:gd name="connsiteY9" fmla="*/ 143717 h 425827"/>
              <a:gd name="connsiteX10" fmla="*/ 362841 w 366768"/>
              <a:gd name="connsiteY10" fmla="*/ 151701 h 425827"/>
              <a:gd name="connsiteX11" fmla="*/ 354265 w 366768"/>
              <a:gd name="connsiteY11" fmla="*/ 154954 h 425827"/>
              <a:gd name="connsiteX12" fmla="*/ 274422 w 366768"/>
              <a:gd name="connsiteY12" fmla="*/ 154954 h 425827"/>
              <a:gd name="connsiteX13" fmla="*/ 262594 w 366768"/>
              <a:gd name="connsiteY13" fmla="*/ 151701 h 425827"/>
              <a:gd name="connsiteX14" fmla="*/ 255497 w 366768"/>
              <a:gd name="connsiteY14" fmla="*/ 139577 h 425827"/>
              <a:gd name="connsiteX15" fmla="*/ 229474 w 366768"/>
              <a:gd name="connsiteY15" fmla="*/ 97290 h 425827"/>
              <a:gd name="connsiteX16" fmla="*/ 182751 w 366768"/>
              <a:gd name="connsiteY16" fmla="*/ 85166 h 425827"/>
              <a:gd name="connsiteX17" fmla="*/ 110597 w 366768"/>
              <a:gd name="connsiteY17" fmla="*/ 163234 h 425827"/>
              <a:gd name="connsiteX18" fmla="*/ 110006 w 366768"/>
              <a:gd name="connsiteY18" fmla="*/ 212322 h 425827"/>
              <a:gd name="connsiteX19" fmla="*/ 110597 w 366768"/>
              <a:gd name="connsiteY19" fmla="*/ 262594 h 425827"/>
              <a:gd name="connsiteX20" fmla="*/ 182751 w 366768"/>
              <a:gd name="connsiteY20" fmla="*/ 340662 h 425827"/>
              <a:gd name="connsiteX21" fmla="*/ 230065 w 366768"/>
              <a:gd name="connsiteY21" fmla="*/ 327947 h 425827"/>
              <a:gd name="connsiteX22" fmla="*/ 255497 w 366768"/>
              <a:gd name="connsiteY22" fmla="*/ 286251 h 425827"/>
              <a:gd name="connsiteX23" fmla="*/ 262002 w 366768"/>
              <a:gd name="connsiteY23" fmla="*/ 274127 h 425827"/>
              <a:gd name="connsiteX24" fmla="*/ 274422 w 366768"/>
              <a:gd name="connsiteY24" fmla="*/ 270874 h 425827"/>
              <a:gd name="connsiteX25" fmla="*/ 354265 w 366768"/>
              <a:gd name="connsiteY25" fmla="*/ 270874 h 425827"/>
              <a:gd name="connsiteX26" fmla="*/ 363432 w 366768"/>
              <a:gd name="connsiteY26" fmla="*/ 274422 h 425827"/>
              <a:gd name="connsiteX27" fmla="*/ 366685 w 366768"/>
              <a:gd name="connsiteY27" fmla="*/ 283294 h 425827"/>
              <a:gd name="connsiteX28" fmla="*/ 342141 w 366768"/>
              <a:gd name="connsiteY28" fmla="*/ 358701 h 425827"/>
              <a:gd name="connsiteX29" fmla="*/ 276788 w 366768"/>
              <a:gd name="connsiteY29" fmla="*/ 408381 h 425827"/>
              <a:gd name="connsiteX30" fmla="*/ 183343 w 366768"/>
              <a:gd name="connsiteY30" fmla="*/ 425828 h 425827"/>
              <a:gd name="connsiteX31" fmla="*/ 51158 w 366768"/>
              <a:gd name="connsiteY31" fmla="*/ 384724 h 42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66768" h="425827" fill="norm" stroke="1" extrusionOk="0">
                <a:moveTo>
                  <a:pt x="51158" y="384724"/>
                </a:moveTo>
                <a:cubicBezTo>
                  <a:pt x="19399" y="357341"/>
                  <a:pt x="2543" y="317597"/>
                  <a:pt x="591" y="265551"/>
                </a:cubicBezTo>
                <a:cubicBezTo>
                  <a:pt x="177" y="254905"/>
                  <a:pt x="0" y="237576"/>
                  <a:pt x="0" y="213505"/>
                </a:cubicBezTo>
                <a:cubicBezTo>
                  <a:pt x="0" y="189434"/>
                  <a:pt x="177" y="171337"/>
                  <a:pt x="591" y="160277"/>
                </a:cubicBezTo>
                <a:cubicBezTo>
                  <a:pt x="2543" y="109000"/>
                  <a:pt x="19694" y="69493"/>
                  <a:pt x="52046" y="41696"/>
                </a:cubicBezTo>
                <a:cubicBezTo>
                  <a:pt x="84397" y="13899"/>
                  <a:pt x="128162" y="0"/>
                  <a:pt x="183343" y="0"/>
                </a:cubicBezTo>
                <a:cubicBezTo>
                  <a:pt x="218059" y="0"/>
                  <a:pt x="249168" y="5796"/>
                  <a:pt x="276788" y="17447"/>
                </a:cubicBezTo>
                <a:cubicBezTo>
                  <a:pt x="304408" y="29098"/>
                  <a:pt x="326172" y="45658"/>
                  <a:pt x="342141" y="67127"/>
                </a:cubicBezTo>
                <a:cubicBezTo>
                  <a:pt x="358110" y="88596"/>
                  <a:pt x="366271" y="113732"/>
                  <a:pt x="366685" y="142534"/>
                </a:cubicBezTo>
                <a:lnTo>
                  <a:pt x="366685" y="143717"/>
                </a:lnTo>
                <a:cubicBezTo>
                  <a:pt x="366685" y="146851"/>
                  <a:pt x="365384" y="149513"/>
                  <a:pt x="362841" y="151701"/>
                </a:cubicBezTo>
                <a:cubicBezTo>
                  <a:pt x="360298" y="153889"/>
                  <a:pt x="357400" y="154954"/>
                  <a:pt x="354265" y="154954"/>
                </a:cubicBezTo>
                <a:lnTo>
                  <a:pt x="274422" y="154954"/>
                </a:lnTo>
                <a:cubicBezTo>
                  <a:pt x="269277" y="154954"/>
                  <a:pt x="265374" y="153889"/>
                  <a:pt x="262594" y="151701"/>
                </a:cubicBezTo>
                <a:cubicBezTo>
                  <a:pt x="259814" y="149513"/>
                  <a:pt x="257448" y="145491"/>
                  <a:pt x="255497" y="139577"/>
                </a:cubicBezTo>
                <a:cubicBezTo>
                  <a:pt x="249996" y="119468"/>
                  <a:pt x="241302" y="105392"/>
                  <a:pt x="229474" y="97290"/>
                </a:cubicBezTo>
                <a:cubicBezTo>
                  <a:pt x="217645" y="89187"/>
                  <a:pt x="202091" y="85166"/>
                  <a:pt x="182751" y="85166"/>
                </a:cubicBezTo>
                <a:cubicBezTo>
                  <a:pt x="136206" y="85166"/>
                  <a:pt x="112194" y="111188"/>
                  <a:pt x="110597" y="163234"/>
                </a:cubicBezTo>
                <a:cubicBezTo>
                  <a:pt x="110183" y="173880"/>
                  <a:pt x="110006" y="190262"/>
                  <a:pt x="110006" y="212322"/>
                </a:cubicBezTo>
                <a:cubicBezTo>
                  <a:pt x="110006" y="234383"/>
                  <a:pt x="110183" y="251179"/>
                  <a:pt x="110597" y="262594"/>
                </a:cubicBezTo>
                <a:cubicBezTo>
                  <a:pt x="112194" y="314639"/>
                  <a:pt x="136206" y="340662"/>
                  <a:pt x="182751" y="340662"/>
                </a:cubicBezTo>
                <a:cubicBezTo>
                  <a:pt x="202091" y="340662"/>
                  <a:pt x="217823" y="336404"/>
                  <a:pt x="230065" y="327947"/>
                </a:cubicBezTo>
                <a:cubicBezTo>
                  <a:pt x="242308" y="319489"/>
                  <a:pt x="250765" y="305591"/>
                  <a:pt x="255497" y="286251"/>
                </a:cubicBezTo>
                <a:cubicBezTo>
                  <a:pt x="257094" y="280337"/>
                  <a:pt x="259223" y="276315"/>
                  <a:pt x="262002" y="274127"/>
                </a:cubicBezTo>
                <a:cubicBezTo>
                  <a:pt x="264782" y="271938"/>
                  <a:pt x="268922" y="270874"/>
                  <a:pt x="274422" y="270874"/>
                </a:cubicBezTo>
                <a:lnTo>
                  <a:pt x="354265" y="270874"/>
                </a:lnTo>
                <a:cubicBezTo>
                  <a:pt x="357814" y="270874"/>
                  <a:pt x="360889" y="272057"/>
                  <a:pt x="363432" y="274422"/>
                </a:cubicBezTo>
                <a:cubicBezTo>
                  <a:pt x="365975" y="276788"/>
                  <a:pt x="367099" y="279745"/>
                  <a:pt x="366685" y="283294"/>
                </a:cubicBezTo>
                <a:cubicBezTo>
                  <a:pt x="366271" y="312096"/>
                  <a:pt x="358110" y="337232"/>
                  <a:pt x="342141" y="358701"/>
                </a:cubicBezTo>
                <a:cubicBezTo>
                  <a:pt x="326172" y="380170"/>
                  <a:pt x="304408" y="396730"/>
                  <a:pt x="276788" y="408381"/>
                </a:cubicBezTo>
                <a:cubicBezTo>
                  <a:pt x="249168" y="420032"/>
                  <a:pt x="218059" y="425828"/>
                  <a:pt x="183343" y="425828"/>
                </a:cubicBezTo>
                <a:cubicBezTo>
                  <a:pt x="126980" y="425828"/>
                  <a:pt x="82918" y="412107"/>
                  <a:pt x="51158" y="38472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4" name="Forma Livre: Forma 33"/>
          <p:cNvSpPr/>
          <p:nvPr/>
        </p:nvSpPr>
        <p:spPr bwMode="auto">
          <a:xfrm>
            <a:off x="4271782" y="3010451"/>
            <a:ext cx="109204" cy="413205"/>
          </a:xfrm>
          <a:custGeom>
            <a:avLst/>
            <a:gdLst>
              <a:gd name="connsiteX0" fmla="*/ 4436 w 109414"/>
              <a:gd name="connsiteY0" fmla="*/ 409564 h 413999"/>
              <a:gd name="connsiteX1" fmla="*/ 0 w 109414"/>
              <a:gd name="connsiteY1" fmla="*/ 399214 h 413999"/>
              <a:gd name="connsiteX2" fmla="*/ 0 w 109414"/>
              <a:gd name="connsiteY2" fmla="*/ 14786 h 413999"/>
              <a:gd name="connsiteX3" fmla="*/ 4436 w 109414"/>
              <a:gd name="connsiteY3" fmla="*/ 4140 h 413999"/>
              <a:gd name="connsiteX4" fmla="*/ 14786 w 109414"/>
              <a:gd name="connsiteY4" fmla="*/ 0 h 413999"/>
              <a:gd name="connsiteX5" fmla="*/ 94037 w 109414"/>
              <a:gd name="connsiteY5" fmla="*/ 0 h 413999"/>
              <a:gd name="connsiteX6" fmla="*/ 104978 w 109414"/>
              <a:gd name="connsiteY6" fmla="*/ 4140 h 413999"/>
              <a:gd name="connsiteX7" fmla="*/ 109414 w 109414"/>
              <a:gd name="connsiteY7" fmla="*/ 14786 h 413999"/>
              <a:gd name="connsiteX8" fmla="*/ 109414 w 109414"/>
              <a:gd name="connsiteY8" fmla="*/ 399214 h 413999"/>
              <a:gd name="connsiteX9" fmla="*/ 104978 w 109414"/>
              <a:gd name="connsiteY9" fmla="*/ 409859 h 413999"/>
              <a:gd name="connsiteX10" fmla="*/ 94037 w 109414"/>
              <a:gd name="connsiteY10" fmla="*/ 413999 h 413999"/>
              <a:gd name="connsiteX11" fmla="*/ 14786 w 109414"/>
              <a:gd name="connsiteY11" fmla="*/ 413999 h 413999"/>
              <a:gd name="connsiteX12" fmla="*/ 4436 w 109414"/>
              <a:gd name="connsiteY12" fmla="*/ 409564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9414" h="413999" fill="norm" stroke="1" extrusionOk="0">
                <a:moveTo>
                  <a:pt x="4436" y="409564"/>
                </a:moveTo>
                <a:cubicBezTo>
                  <a:pt x="1479" y="406606"/>
                  <a:pt x="0" y="403176"/>
                  <a:pt x="0" y="399214"/>
                </a:cubicBezTo>
                <a:lnTo>
                  <a:pt x="0" y="14786"/>
                </a:lnTo>
                <a:cubicBezTo>
                  <a:pt x="0" y="10468"/>
                  <a:pt x="1479" y="6920"/>
                  <a:pt x="4436" y="4140"/>
                </a:cubicBezTo>
                <a:cubicBezTo>
                  <a:pt x="7393" y="1360"/>
                  <a:pt x="10823" y="0"/>
                  <a:pt x="14786" y="0"/>
                </a:cubicBezTo>
                <a:lnTo>
                  <a:pt x="94037" y="0"/>
                </a:lnTo>
                <a:cubicBezTo>
                  <a:pt x="98354" y="0"/>
                  <a:pt x="102021" y="1360"/>
                  <a:pt x="104978" y="4140"/>
                </a:cubicBezTo>
                <a:cubicBezTo>
                  <a:pt x="107936" y="6920"/>
                  <a:pt x="109414" y="10468"/>
                  <a:pt x="109414" y="14786"/>
                </a:cubicBezTo>
                <a:lnTo>
                  <a:pt x="109414" y="399214"/>
                </a:lnTo>
                <a:cubicBezTo>
                  <a:pt x="109414" y="403531"/>
                  <a:pt x="107936" y="407080"/>
                  <a:pt x="104978" y="409859"/>
                </a:cubicBezTo>
                <a:cubicBezTo>
                  <a:pt x="102021" y="412639"/>
                  <a:pt x="98354" y="413999"/>
                  <a:pt x="94037" y="413999"/>
                </a:cubicBezTo>
                <a:lnTo>
                  <a:pt x="14786" y="413999"/>
                </a:lnTo>
                <a:cubicBezTo>
                  <a:pt x="10823" y="413999"/>
                  <a:pt x="7393" y="412521"/>
                  <a:pt x="4436" y="40956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5" name="Forma Livre: Forma 34"/>
          <p:cNvSpPr/>
          <p:nvPr/>
        </p:nvSpPr>
        <p:spPr bwMode="auto">
          <a:xfrm>
            <a:off x="4427029" y="3010451"/>
            <a:ext cx="412024" cy="413205"/>
          </a:xfrm>
          <a:custGeom>
            <a:avLst/>
            <a:gdLst>
              <a:gd name="connsiteX0" fmla="*/ 3844 w 412816"/>
              <a:gd name="connsiteY0" fmla="*/ 410155 h 413999"/>
              <a:gd name="connsiteX1" fmla="*/ 0 w 412816"/>
              <a:gd name="connsiteY1" fmla="*/ 401579 h 413999"/>
              <a:gd name="connsiteX2" fmla="*/ 591 w 412816"/>
              <a:gd name="connsiteY2" fmla="*/ 396257 h 413999"/>
              <a:gd name="connsiteX3" fmla="*/ 139577 w 412816"/>
              <a:gd name="connsiteY3" fmla="*/ 16560 h 413999"/>
              <a:gd name="connsiteX4" fmla="*/ 147265 w 412816"/>
              <a:gd name="connsiteY4" fmla="*/ 4731 h 413999"/>
              <a:gd name="connsiteX5" fmla="*/ 162643 w 412816"/>
              <a:gd name="connsiteY5" fmla="*/ 0 h 413999"/>
              <a:gd name="connsiteX6" fmla="*/ 250174 w 412816"/>
              <a:gd name="connsiteY6" fmla="*/ 0 h 413999"/>
              <a:gd name="connsiteX7" fmla="*/ 265551 w 412816"/>
              <a:gd name="connsiteY7" fmla="*/ 4731 h 413999"/>
              <a:gd name="connsiteX8" fmla="*/ 273240 w 412816"/>
              <a:gd name="connsiteY8" fmla="*/ 16560 h 413999"/>
              <a:gd name="connsiteX9" fmla="*/ 411633 w 412816"/>
              <a:gd name="connsiteY9" fmla="*/ 396257 h 413999"/>
              <a:gd name="connsiteX10" fmla="*/ 412816 w 412816"/>
              <a:gd name="connsiteY10" fmla="*/ 401579 h 413999"/>
              <a:gd name="connsiteX11" fmla="*/ 408972 w 412816"/>
              <a:gd name="connsiteY11" fmla="*/ 410155 h 413999"/>
              <a:gd name="connsiteX12" fmla="*/ 399805 w 412816"/>
              <a:gd name="connsiteY12" fmla="*/ 413999 h 413999"/>
              <a:gd name="connsiteX13" fmla="*/ 327059 w 412816"/>
              <a:gd name="connsiteY13" fmla="*/ 413999 h 413999"/>
              <a:gd name="connsiteX14" fmla="*/ 308134 w 412816"/>
              <a:gd name="connsiteY14" fmla="*/ 401579 h 413999"/>
              <a:gd name="connsiteX15" fmla="*/ 285068 w 412816"/>
              <a:gd name="connsiteY15" fmla="*/ 341254 h 413999"/>
              <a:gd name="connsiteX16" fmla="*/ 127157 w 412816"/>
              <a:gd name="connsiteY16" fmla="*/ 341254 h 413999"/>
              <a:gd name="connsiteX17" fmla="*/ 104683 w 412816"/>
              <a:gd name="connsiteY17" fmla="*/ 401579 h 413999"/>
              <a:gd name="connsiteX18" fmla="*/ 85165 w 412816"/>
              <a:gd name="connsiteY18" fmla="*/ 413999 h 413999"/>
              <a:gd name="connsiteX19" fmla="*/ 12420 w 412816"/>
              <a:gd name="connsiteY19" fmla="*/ 413999 h 413999"/>
              <a:gd name="connsiteX20" fmla="*/ 3844 w 412816"/>
              <a:gd name="connsiteY20" fmla="*/ 410155 h 413999"/>
              <a:gd name="connsiteX21" fmla="*/ 261411 w 412816"/>
              <a:gd name="connsiteY21" fmla="*/ 256088 h 413999"/>
              <a:gd name="connsiteX22" fmla="*/ 206408 w 412816"/>
              <a:gd name="connsiteY22" fmla="*/ 99951 h 413999"/>
              <a:gd name="connsiteX23" fmla="*/ 151405 w 412816"/>
              <a:gd name="connsiteY23" fmla="*/ 256088 h 413999"/>
              <a:gd name="connsiteX24" fmla="*/ 261411 w 412816"/>
              <a:gd name="connsiteY24" fmla="*/ 256088 h 4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816" h="413999" fill="norm" stroke="1" extrusionOk="0">
                <a:moveTo>
                  <a:pt x="3844" y="410155"/>
                </a:moveTo>
                <a:cubicBezTo>
                  <a:pt x="1301" y="407612"/>
                  <a:pt x="0" y="404714"/>
                  <a:pt x="0" y="401579"/>
                </a:cubicBezTo>
                <a:cubicBezTo>
                  <a:pt x="0" y="399214"/>
                  <a:pt x="177" y="397439"/>
                  <a:pt x="591" y="396257"/>
                </a:cubicBezTo>
                <a:lnTo>
                  <a:pt x="139577" y="16560"/>
                </a:lnTo>
                <a:cubicBezTo>
                  <a:pt x="140760" y="11829"/>
                  <a:pt x="143303" y="7866"/>
                  <a:pt x="147265" y="4731"/>
                </a:cubicBezTo>
                <a:cubicBezTo>
                  <a:pt x="151228" y="1597"/>
                  <a:pt x="156314" y="0"/>
                  <a:pt x="162643" y="0"/>
                </a:cubicBezTo>
                <a:lnTo>
                  <a:pt x="250174" y="0"/>
                </a:lnTo>
                <a:cubicBezTo>
                  <a:pt x="256502" y="0"/>
                  <a:pt x="261588" y="1597"/>
                  <a:pt x="265551" y="4731"/>
                </a:cubicBezTo>
                <a:cubicBezTo>
                  <a:pt x="269514" y="7866"/>
                  <a:pt x="272057" y="11829"/>
                  <a:pt x="273240" y="16560"/>
                </a:cubicBezTo>
                <a:lnTo>
                  <a:pt x="411633" y="396257"/>
                </a:lnTo>
                <a:lnTo>
                  <a:pt x="412816" y="401579"/>
                </a:lnTo>
                <a:cubicBezTo>
                  <a:pt x="412816" y="404773"/>
                  <a:pt x="411515" y="407612"/>
                  <a:pt x="408972" y="410155"/>
                </a:cubicBezTo>
                <a:cubicBezTo>
                  <a:pt x="406429" y="412698"/>
                  <a:pt x="403354" y="413999"/>
                  <a:pt x="399805" y="413999"/>
                </a:cubicBezTo>
                <a:lnTo>
                  <a:pt x="327059" y="413999"/>
                </a:lnTo>
                <a:cubicBezTo>
                  <a:pt x="317597" y="413999"/>
                  <a:pt x="311268" y="409859"/>
                  <a:pt x="308134" y="401579"/>
                </a:cubicBezTo>
                <a:lnTo>
                  <a:pt x="285068" y="341254"/>
                </a:lnTo>
                <a:lnTo>
                  <a:pt x="127157" y="341254"/>
                </a:lnTo>
                <a:lnTo>
                  <a:pt x="104683" y="401579"/>
                </a:lnTo>
                <a:cubicBezTo>
                  <a:pt x="101548" y="409859"/>
                  <a:pt x="95042" y="413999"/>
                  <a:pt x="85165" y="413999"/>
                </a:cubicBezTo>
                <a:lnTo>
                  <a:pt x="12420" y="413999"/>
                </a:lnTo>
                <a:cubicBezTo>
                  <a:pt x="9285" y="413999"/>
                  <a:pt x="6387" y="412698"/>
                  <a:pt x="3844" y="410155"/>
                </a:cubicBezTo>
                <a:close/>
                <a:moveTo>
                  <a:pt x="261411" y="256088"/>
                </a:moveTo>
                <a:lnTo>
                  <a:pt x="206408" y="99951"/>
                </a:lnTo>
                <a:lnTo>
                  <a:pt x="151405" y="256088"/>
                </a:lnTo>
                <a:lnTo>
                  <a:pt x="261411" y="25608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7" name="Forma Livre: Forma 36"/>
          <p:cNvSpPr/>
          <p:nvPr/>
        </p:nvSpPr>
        <p:spPr bwMode="auto">
          <a:xfrm>
            <a:off x="1145672" y="1825715"/>
            <a:ext cx="200537" cy="191332"/>
          </a:xfrm>
          <a:custGeom>
            <a:avLst/>
            <a:gdLst>
              <a:gd name="connsiteX0" fmla="*/ 105666 w 200922"/>
              <a:gd name="connsiteY0" fmla="*/ 3238 h 191701"/>
              <a:gd name="connsiteX1" fmla="*/ 132221 w 200922"/>
              <a:gd name="connsiteY1" fmla="*/ 57058 h 191701"/>
              <a:gd name="connsiteX2" fmla="*/ 136598 w 200922"/>
              <a:gd name="connsiteY2" fmla="*/ 60252 h 191701"/>
              <a:gd name="connsiteX3" fmla="*/ 195977 w 200922"/>
              <a:gd name="connsiteY3" fmla="*/ 68887 h 191701"/>
              <a:gd name="connsiteX4" fmla="*/ 199171 w 200922"/>
              <a:gd name="connsiteY4" fmla="*/ 78763 h 191701"/>
              <a:gd name="connsiteX5" fmla="*/ 156174 w 200922"/>
              <a:gd name="connsiteY5" fmla="*/ 120637 h 191701"/>
              <a:gd name="connsiteX6" fmla="*/ 154518 w 200922"/>
              <a:gd name="connsiteY6" fmla="*/ 125782 h 191701"/>
              <a:gd name="connsiteX7" fmla="*/ 164691 w 200922"/>
              <a:gd name="connsiteY7" fmla="*/ 184925 h 191701"/>
              <a:gd name="connsiteX8" fmla="*/ 156292 w 200922"/>
              <a:gd name="connsiteY8" fmla="*/ 191017 h 191701"/>
              <a:gd name="connsiteX9" fmla="*/ 103182 w 200922"/>
              <a:gd name="connsiteY9" fmla="*/ 163101 h 191701"/>
              <a:gd name="connsiteX10" fmla="*/ 97800 w 200922"/>
              <a:gd name="connsiteY10" fmla="*/ 163101 h 191701"/>
              <a:gd name="connsiteX11" fmla="*/ 44690 w 200922"/>
              <a:gd name="connsiteY11" fmla="*/ 191017 h 191701"/>
              <a:gd name="connsiteX12" fmla="*/ 36292 w 200922"/>
              <a:gd name="connsiteY12" fmla="*/ 184925 h 191701"/>
              <a:gd name="connsiteX13" fmla="*/ 46464 w 200922"/>
              <a:gd name="connsiteY13" fmla="*/ 125782 h 191701"/>
              <a:gd name="connsiteX14" fmla="*/ 44808 w 200922"/>
              <a:gd name="connsiteY14" fmla="*/ 120637 h 191701"/>
              <a:gd name="connsiteX15" fmla="*/ 1752 w 200922"/>
              <a:gd name="connsiteY15" fmla="*/ 78704 h 191701"/>
              <a:gd name="connsiteX16" fmla="*/ 4946 w 200922"/>
              <a:gd name="connsiteY16" fmla="*/ 68827 h 191701"/>
              <a:gd name="connsiteX17" fmla="*/ 64325 w 200922"/>
              <a:gd name="connsiteY17" fmla="*/ 60193 h 191701"/>
              <a:gd name="connsiteX18" fmla="*/ 68702 w 200922"/>
              <a:gd name="connsiteY18" fmla="*/ 56999 h 191701"/>
              <a:gd name="connsiteX19" fmla="*/ 95257 w 200922"/>
              <a:gd name="connsiteY19" fmla="*/ 3238 h 191701"/>
              <a:gd name="connsiteX20" fmla="*/ 105666 w 200922"/>
              <a:gd name="connsiteY20" fmla="*/ 3238 h 19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0922" h="191701" fill="norm" stroke="1" extrusionOk="0">
                <a:moveTo>
                  <a:pt x="105666" y="3238"/>
                </a:moveTo>
                <a:lnTo>
                  <a:pt x="132221" y="57058"/>
                </a:lnTo>
                <a:cubicBezTo>
                  <a:pt x="133049" y="58773"/>
                  <a:pt x="134705" y="59956"/>
                  <a:pt x="136598" y="60252"/>
                </a:cubicBezTo>
                <a:lnTo>
                  <a:pt x="195977" y="68887"/>
                </a:lnTo>
                <a:cubicBezTo>
                  <a:pt x="200709" y="69596"/>
                  <a:pt x="202601" y="75392"/>
                  <a:pt x="199171" y="78763"/>
                </a:cubicBezTo>
                <a:lnTo>
                  <a:pt x="156174" y="120637"/>
                </a:lnTo>
                <a:cubicBezTo>
                  <a:pt x="154814" y="121997"/>
                  <a:pt x="154163" y="123889"/>
                  <a:pt x="154518" y="125782"/>
                </a:cubicBezTo>
                <a:lnTo>
                  <a:pt x="164691" y="184925"/>
                </a:lnTo>
                <a:cubicBezTo>
                  <a:pt x="165519" y="189656"/>
                  <a:pt x="160551" y="193264"/>
                  <a:pt x="156292" y="191017"/>
                </a:cubicBezTo>
                <a:lnTo>
                  <a:pt x="103182" y="163101"/>
                </a:lnTo>
                <a:cubicBezTo>
                  <a:pt x="101467" y="162214"/>
                  <a:pt x="99456" y="162214"/>
                  <a:pt x="97800" y="163101"/>
                </a:cubicBezTo>
                <a:lnTo>
                  <a:pt x="44690" y="191017"/>
                </a:lnTo>
                <a:cubicBezTo>
                  <a:pt x="40432" y="193264"/>
                  <a:pt x="35464" y="189656"/>
                  <a:pt x="36292" y="184925"/>
                </a:cubicBezTo>
                <a:lnTo>
                  <a:pt x="46464" y="125782"/>
                </a:lnTo>
                <a:cubicBezTo>
                  <a:pt x="46760" y="123889"/>
                  <a:pt x="46168" y="121997"/>
                  <a:pt x="44808" y="120637"/>
                </a:cubicBezTo>
                <a:lnTo>
                  <a:pt x="1752" y="78704"/>
                </a:lnTo>
                <a:cubicBezTo>
                  <a:pt x="-1678" y="75333"/>
                  <a:pt x="214" y="69537"/>
                  <a:pt x="4946" y="68827"/>
                </a:cubicBezTo>
                <a:lnTo>
                  <a:pt x="64325" y="60193"/>
                </a:lnTo>
                <a:cubicBezTo>
                  <a:pt x="66218" y="59897"/>
                  <a:pt x="67815" y="58714"/>
                  <a:pt x="68702" y="56999"/>
                </a:cubicBezTo>
                <a:lnTo>
                  <a:pt x="95257" y="3238"/>
                </a:lnTo>
                <a:cubicBezTo>
                  <a:pt x="97386" y="-1079"/>
                  <a:pt x="103537" y="-1079"/>
                  <a:pt x="105666" y="323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8" name="Forma Livre: Forma 37"/>
          <p:cNvSpPr/>
          <p:nvPr/>
        </p:nvSpPr>
        <p:spPr bwMode="auto">
          <a:xfrm>
            <a:off x="1396605" y="1825715"/>
            <a:ext cx="200477" cy="191332"/>
          </a:xfrm>
          <a:custGeom>
            <a:avLst/>
            <a:gdLst>
              <a:gd name="connsiteX0" fmla="*/ 105607 w 200863"/>
              <a:gd name="connsiteY0" fmla="*/ 3238 h 191701"/>
              <a:gd name="connsiteX1" fmla="*/ 132162 w 200863"/>
              <a:gd name="connsiteY1" fmla="*/ 57058 h 191701"/>
              <a:gd name="connsiteX2" fmla="*/ 136539 w 200863"/>
              <a:gd name="connsiteY2" fmla="*/ 60252 h 191701"/>
              <a:gd name="connsiteX3" fmla="*/ 195918 w 200863"/>
              <a:gd name="connsiteY3" fmla="*/ 68887 h 191701"/>
              <a:gd name="connsiteX4" fmla="*/ 199112 w 200863"/>
              <a:gd name="connsiteY4" fmla="*/ 78763 h 191701"/>
              <a:gd name="connsiteX5" fmla="*/ 156115 w 200863"/>
              <a:gd name="connsiteY5" fmla="*/ 120637 h 191701"/>
              <a:gd name="connsiteX6" fmla="*/ 154459 w 200863"/>
              <a:gd name="connsiteY6" fmla="*/ 125782 h 191701"/>
              <a:gd name="connsiteX7" fmla="*/ 164631 w 200863"/>
              <a:gd name="connsiteY7" fmla="*/ 184925 h 191701"/>
              <a:gd name="connsiteX8" fmla="*/ 156233 w 200863"/>
              <a:gd name="connsiteY8" fmla="*/ 191017 h 191701"/>
              <a:gd name="connsiteX9" fmla="*/ 103123 w 200863"/>
              <a:gd name="connsiteY9" fmla="*/ 163101 h 191701"/>
              <a:gd name="connsiteX10" fmla="*/ 97741 w 200863"/>
              <a:gd name="connsiteY10" fmla="*/ 163101 h 191701"/>
              <a:gd name="connsiteX11" fmla="*/ 44631 w 200863"/>
              <a:gd name="connsiteY11" fmla="*/ 191017 h 191701"/>
              <a:gd name="connsiteX12" fmla="*/ 36232 w 200863"/>
              <a:gd name="connsiteY12" fmla="*/ 184925 h 191701"/>
              <a:gd name="connsiteX13" fmla="*/ 46405 w 200863"/>
              <a:gd name="connsiteY13" fmla="*/ 125782 h 191701"/>
              <a:gd name="connsiteX14" fmla="*/ 44749 w 200863"/>
              <a:gd name="connsiteY14" fmla="*/ 120637 h 191701"/>
              <a:gd name="connsiteX15" fmla="*/ 1752 w 200863"/>
              <a:gd name="connsiteY15" fmla="*/ 78763 h 191701"/>
              <a:gd name="connsiteX16" fmla="*/ 4946 w 200863"/>
              <a:gd name="connsiteY16" fmla="*/ 68887 h 191701"/>
              <a:gd name="connsiteX17" fmla="*/ 64325 w 200863"/>
              <a:gd name="connsiteY17" fmla="*/ 60252 h 191701"/>
              <a:gd name="connsiteX18" fmla="*/ 68702 w 200863"/>
              <a:gd name="connsiteY18" fmla="*/ 57058 h 191701"/>
              <a:gd name="connsiteX19" fmla="*/ 95198 w 200863"/>
              <a:gd name="connsiteY19" fmla="*/ 3238 h 191701"/>
              <a:gd name="connsiteX20" fmla="*/ 105607 w 200863"/>
              <a:gd name="connsiteY20" fmla="*/ 3238 h 19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0863" h="191701" fill="norm" stroke="1" extrusionOk="0">
                <a:moveTo>
                  <a:pt x="105607" y="3238"/>
                </a:moveTo>
                <a:lnTo>
                  <a:pt x="132162" y="57058"/>
                </a:lnTo>
                <a:cubicBezTo>
                  <a:pt x="132990" y="58773"/>
                  <a:pt x="134646" y="59956"/>
                  <a:pt x="136539" y="60252"/>
                </a:cubicBezTo>
                <a:lnTo>
                  <a:pt x="195918" y="68887"/>
                </a:lnTo>
                <a:cubicBezTo>
                  <a:pt x="200649" y="69596"/>
                  <a:pt x="202542" y="75392"/>
                  <a:pt x="199112" y="78763"/>
                </a:cubicBezTo>
                <a:lnTo>
                  <a:pt x="156115" y="120637"/>
                </a:lnTo>
                <a:cubicBezTo>
                  <a:pt x="154755" y="121997"/>
                  <a:pt x="154104" y="123889"/>
                  <a:pt x="154459" y="125782"/>
                </a:cubicBezTo>
                <a:lnTo>
                  <a:pt x="164631" y="184925"/>
                </a:lnTo>
                <a:cubicBezTo>
                  <a:pt x="165459" y="189656"/>
                  <a:pt x="160491" y="193264"/>
                  <a:pt x="156233" y="191017"/>
                </a:cubicBezTo>
                <a:lnTo>
                  <a:pt x="103123" y="163101"/>
                </a:lnTo>
                <a:cubicBezTo>
                  <a:pt x="101408" y="162214"/>
                  <a:pt x="99397" y="162214"/>
                  <a:pt x="97741" y="163101"/>
                </a:cubicBezTo>
                <a:lnTo>
                  <a:pt x="44631" y="191017"/>
                </a:lnTo>
                <a:cubicBezTo>
                  <a:pt x="40372" y="193264"/>
                  <a:pt x="35404" y="189656"/>
                  <a:pt x="36232" y="184925"/>
                </a:cubicBezTo>
                <a:lnTo>
                  <a:pt x="46405" y="125782"/>
                </a:lnTo>
                <a:cubicBezTo>
                  <a:pt x="46701" y="123889"/>
                  <a:pt x="46109" y="121997"/>
                  <a:pt x="44749" y="120637"/>
                </a:cubicBezTo>
                <a:lnTo>
                  <a:pt x="1752" y="78763"/>
                </a:lnTo>
                <a:cubicBezTo>
                  <a:pt x="-1678" y="75392"/>
                  <a:pt x="214" y="69596"/>
                  <a:pt x="4946" y="68887"/>
                </a:cubicBezTo>
                <a:lnTo>
                  <a:pt x="64325" y="60252"/>
                </a:lnTo>
                <a:cubicBezTo>
                  <a:pt x="66218" y="59956"/>
                  <a:pt x="67815" y="58773"/>
                  <a:pt x="68702" y="57058"/>
                </a:cubicBezTo>
                <a:lnTo>
                  <a:pt x="95198" y="3238"/>
                </a:lnTo>
                <a:cubicBezTo>
                  <a:pt x="97327" y="-1079"/>
                  <a:pt x="103478" y="-1079"/>
                  <a:pt x="105607" y="323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9" name="Forma Livre: Forma 38"/>
          <p:cNvSpPr/>
          <p:nvPr/>
        </p:nvSpPr>
        <p:spPr bwMode="auto">
          <a:xfrm>
            <a:off x="1647481" y="1825715"/>
            <a:ext cx="200477" cy="191332"/>
          </a:xfrm>
          <a:custGeom>
            <a:avLst/>
            <a:gdLst>
              <a:gd name="connsiteX0" fmla="*/ 105607 w 200863"/>
              <a:gd name="connsiteY0" fmla="*/ 3238 h 191701"/>
              <a:gd name="connsiteX1" fmla="*/ 132162 w 200863"/>
              <a:gd name="connsiteY1" fmla="*/ 57058 h 191701"/>
              <a:gd name="connsiteX2" fmla="*/ 136539 w 200863"/>
              <a:gd name="connsiteY2" fmla="*/ 60252 h 191701"/>
              <a:gd name="connsiteX3" fmla="*/ 195918 w 200863"/>
              <a:gd name="connsiteY3" fmla="*/ 68887 h 191701"/>
              <a:gd name="connsiteX4" fmla="*/ 199112 w 200863"/>
              <a:gd name="connsiteY4" fmla="*/ 78763 h 191701"/>
              <a:gd name="connsiteX5" fmla="*/ 156115 w 200863"/>
              <a:gd name="connsiteY5" fmla="*/ 120637 h 191701"/>
              <a:gd name="connsiteX6" fmla="*/ 154459 w 200863"/>
              <a:gd name="connsiteY6" fmla="*/ 125782 h 191701"/>
              <a:gd name="connsiteX7" fmla="*/ 164631 w 200863"/>
              <a:gd name="connsiteY7" fmla="*/ 184925 h 191701"/>
              <a:gd name="connsiteX8" fmla="*/ 156233 w 200863"/>
              <a:gd name="connsiteY8" fmla="*/ 191017 h 191701"/>
              <a:gd name="connsiteX9" fmla="*/ 103123 w 200863"/>
              <a:gd name="connsiteY9" fmla="*/ 163101 h 191701"/>
              <a:gd name="connsiteX10" fmla="*/ 97741 w 200863"/>
              <a:gd name="connsiteY10" fmla="*/ 163101 h 191701"/>
              <a:gd name="connsiteX11" fmla="*/ 44631 w 200863"/>
              <a:gd name="connsiteY11" fmla="*/ 191017 h 191701"/>
              <a:gd name="connsiteX12" fmla="*/ 36232 w 200863"/>
              <a:gd name="connsiteY12" fmla="*/ 184925 h 191701"/>
              <a:gd name="connsiteX13" fmla="*/ 46405 w 200863"/>
              <a:gd name="connsiteY13" fmla="*/ 125782 h 191701"/>
              <a:gd name="connsiteX14" fmla="*/ 44749 w 200863"/>
              <a:gd name="connsiteY14" fmla="*/ 120637 h 191701"/>
              <a:gd name="connsiteX15" fmla="*/ 1752 w 200863"/>
              <a:gd name="connsiteY15" fmla="*/ 78763 h 191701"/>
              <a:gd name="connsiteX16" fmla="*/ 4946 w 200863"/>
              <a:gd name="connsiteY16" fmla="*/ 68887 h 191701"/>
              <a:gd name="connsiteX17" fmla="*/ 64325 w 200863"/>
              <a:gd name="connsiteY17" fmla="*/ 60252 h 191701"/>
              <a:gd name="connsiteX18" fmla="*/ 68702 w 200863"/>
              <a:gd name="connsiteY18" fmla="*/ 57058 h 191701"/>
              <a:gd name="connsiteX19" fmla="*/ 95257 w 200863"/>
              <a:gd name="connsiteY19" fmla="*/ 3238 h 191701"/>
              <a:gd name="connsiteX20" fmla="*/ 105666 w 200863"/>
              <a:gd name="connsiteY20" fmla="*/ 3238 h 19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0863" h="191701" fill="norm" stroke="1" extrusionOk="0">
                <a:moveTo>
                  <a:pt x="105607" y="3238"/>
                </a:moveTo>
                <a:lnTo>
                  <a:pt x="132162" y="57058"/>
                </a:lnTo>
                <a:cubicBezTo>
                  <a:pt x="132990" y="58773"/>
                  <a:pt x="134646" y="59956"/>
                  <a:pt x="136539" y="60252"/>
                </a:cubicBezTo>
                <a:lnTo>
                  <a:pt x="195918" y="68887"/>
                </a:lnTo>
                <a:cubicBezTo>
                  <a:pt x="200649" y="69596"/>
                  <a:pt x="202542" y="75392"/>
                  <a:pt x="199112" y="78763"/>
                </a:cubicBezTo>
                <a:lnTo>
                  <a:pt x="156115" y="120637"/>
                </a:lnTo>
                <a:cubicBezTo>
                  <a:pt x="154755" y="121997"/>
                  <a:pt x="154104" y="123889"/>
                  <a:pt x="154459" y="125782"/>
                </a:cubicBezTo>
                <a:lnTo>
                  <a:pt x="164631" y="184925"/>
                </a:lnTo>
                <a:cubicBezTo>
                  <a:pt x="165459" y="189656"/>
                  <a:pt x="160491" y="193264"/>
                  <a:pt x="156233" y="191017"/>
                </a:cubicBezTo>
                <a:lnTo>
                  <a:pt x="103123" y="163101"/>
                </a:lnTo>
                <a:cubicBezTo>
                  <a:pt x="101408" y="162214"/>
                  <a:pt x="99397" y="162214"/>
                  <a:pt x="97741" y="163101"/>
                </a:cubicBezTo>
                <a:lnTo>
                  <a:pt x="44631" y="191017"/>
                </a:lnTo>
                <a:cubicBezTo>
                  <a:pt x="40372" y="193264"/>
                  <a:pt x="35404" y="189656"/>
                  <a:pt x="36232" y="184925"/>
                </a:cubicBezTo>
                <a:lnTo>
                  <a:pt x="46405" y="125782"/>
                </a:lnTo>
                <a:cubicBezTo>
                  <a:pt x="46701" y="123889"/>
                  <a:pt x="46109" y="121997"/>
                  <a:pt x="44749" y="120637"/>
                </a:cubicBezTo>
                <a:lnTo>
                  <a:pt x="1752" y="78763"/>
                </a:lnTo>
                <a:cubicBezTo>
                  <a:pt x="-1678" y="75392"/>
                  <a:pt x="214" y="69596"/>
                  <a:pt x="4946" y="68887"/>
                </a:cubicBezTo>
                <a:lnTo>
                  <a:pt x="64325" y="60252"/>
                </a:lnTo>
                <a:cubicBezTo>
                  <a:pt x="66218" y="59956"/>
                  <a:pt x="67815" y="58773"/>
                  <a:pt x="68702" y="57058"/>
                </a:cubicBezTo>
                <a:lnTo>
                  <a:pt x="95257" y="3238"/>
                </a:lnTo>
                <a:cubicBezTo>
                  <a:pt x="97386" y="-1079"/>
                  <a:pt x="103537" y="-1079"/>
                  <a:pt x="105666" y="323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40" name="Forma Livre: Forma 39"/>
          <p:cNvSpPr/>
          <p:nvPr/>
        </p:nvSpPr>
        <p:spPr bwMode="auto">
          <a:xfrm>
            <a:off x="1898354" y="1825715"/>
            <a:ext cx="200477" cy="191332"/>
          </a:xfrm>
          <a:custGeom>
            <a:avLst/>
            <a:gdLst>
              <a:gd name="connsiteX0" fmla="*/ 105607 w 200863"/>
              <a:gd name="connsiteY0" fmla="*/ 3238 h 191701"/>
              <a:gd name="connsiteX1" fmla="*/ 132162 w 200863"/>
              <a:gd name="connsiteY1" fmla="*/ 57058 h 191701"/>
              <a:gd name="connsiteX2" fmla="*/ 136539 w 200863"/>
              <a:gd name="connsiteY2" fmla="*/ 60252 h 191701"/>
              <a:gd name="connsiteX3" fmla="*/ 195918 w 200863"/>
              <a:gd name="connsiteY3" fmla="*/ 68887 h 191701"/>
              <a:gd name="connsiteX4" fmla="*/ 199112 w 200863"/>
              <a:gd name="connsiteY4" fmla="*/ 78763 h 191701"/>
              <a:gd name="connsiteX5" fmla="*/ 156115 w 200863"/>
              <a:gd name="connsiteY5" fmla="*/ 120637 h 191701"/>
              <a:gd name="connsiteX6" fmla="*/ 154459 w 200863"/>
              <a:gd name="connsiteY6" fmla="*/ 125782 h 191701"/>
              <a:gd name="connsiteX7" fmla="*/ 164631 w 200863"/>
              <a:gd name="connsiteY7" fmla="*/ 184925 h 191701"/>
              <a:gd name="connsiteX8" fmla="*/ 156233 w 200863"/>
              <a:gd name="connsiteY8" fmla="*/ 191017 h 191701"/>
              <a:gd name="connsiteX9" fmla="*/ 103123 w 200863"/>
              <a:gd name="connsiteY9" fmla="*/ 163101 h 191701"/>
              <a:gd name="connsiteX10" fmla="*/ 97741 w 200863"/>
              <a:gd name="connsiteY10" fmla="*/ 163101 h 191701"/>
              <a:gd name="connsiteX11" fmla="*/ 44631 w 200863"/>
              <a:gd name="connsiteY11" fmla="*/ 191017 h 191701"/>
              <a:gd name="connsiteX12" fmla="*/ 36232 w 200863"/>
              <a:gd name="connsiteY12" fmla="*/ 184925 h 191701"/>
              <a:gd name="connsiteX13" fmla="*/ 46405 w 200863"/>
              <a:gd name="connsiteY13" fmla="*/ 125782 h 191701"/>
              <a:gd name="connsiteX14" fmla="*/ 44749 w 200863"/>
              <a:gd name="connsiteY14" fmla="*/ 120637 h 191701"/>
              <a:gd name="connsiteX15" fmla="*/ 1752 w 200863"/>
              <a:gd name="connsiteY15" fmla="*/ 78763 h 191701"/>
              <a:gd name="connsiteX16" fmla="*/ 4946 w 200863"/>
              <a:gd name="connsiteY16" fmla="*/ 68887 h 191701"/>
              <a:gd name="connsiteX17" fmla="*/ 64325 w 200863"/>
              <a:gd name="connsiteY17" fmla="*/ 60252 h 191701"/>
              <a:gd name="connsiteX18" fmla="*/ 68702 w 200863"/>
              <a:gd name="connsiteY18" fmla="*/ 57058 h 191701"/>
              <a:gd name="connsiteX19" fmla="*/ 95257 w 200863"/>
              <a:gd name="connsiteY19" fmla="*/ 3238 h 191701"/>
              <a:gd name="connsiteX20" fmla="*/ 105666 w 200863"/>
              <a:gd name="connsiteY20" fmla="*/ 3238 h 19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0863" h="191701" fill="norm" stroke="1" extrusionOk="0">
                <a:moveTo>
                  <a:pt x="105607" y="3238"/>
                </a:moveTo>
                <a:lnTo>
                  <a:pt x="132162" y="57058"/>
                </a:lnTo>
                <a:cubicBezTo>
                  <a:pt x="132990" y="58773"/>
                  <a:pt x="134646" y="59956"/>
                  <a:pt x="136539" y="60252"/>
                </a:cubicBezTo>
                <a:lnTo>
                  <a:pt x="195918" y="68887"/>
                </a:lnTo>
                <a:cubicBezTo>
                  <a:pt x="200649" y="69596"/>
                  <a:pt x="202542" y="75392"/>
                  <a:pt x="199112" y="78763"/>
                </a:cubicBezTo>
                <a:lnTo>
                  <a:pt x="156115" y="120637"/>
                </a:lnTo>
                <a:cubicBezTo>
                  <a:pt x="154755" y="121997"/>
                  <a:pt x="154104" y="123889"/>
                  <a:pt x="154459" y="125782"/>
                </a:cubicBezTo>
                <a:lnTo>
                  <a:pt x="164631" y="184925"/>
                </a:lnTo>
                <a:cubicBezTo>
                  <a:pt x="165459" y="189656"/>
                  <a:pt x="160491" y="193264"/>
                  <a:pt x="156233" y="191017"/>
                </a:cubicBezTo>
                <a:lnTo>
                  <a:pt x="103123" y="163101"/>
                </a:lnTo>
                <a:cubicBezTo>
                  <a:pt x="101408" y="162214"/>
                  <a:pt x="99397" y="162214"/>
                  <a:pt x="97741" y="163101"/>
                </a:cubicBezTo>
                <a:lnTo>
                  <a:pt x="44631" y="191017"/>
                </a:lnTo>
                <a:cubicBezTo>
                  <a:pt x="40372" y="193264"/>
                  <a:pt x="35404" y="189656"/>
                  <a:pt x="36232" y="184925"/>
                </a:cubicBezTo>
                <a:lnTo>
                  <a:pt x="46405" y="125782"/>
                </a:lnTo>
                <a:cubicBezTo>
                  <a:pt x="46701" y="123889"/>
                  <a:pt x="46109" y="121997"/>
                  <a:pt x="44749" y="120637"/>
                </a:cubicBezTo>
                <a:lnTo>
                  <a:pt x="1752" y="78763"/>
                </a:lnTo>
                <a:cubicBezTo>
                  <a:pt x="-1678" y="75392"/>
                  <a:pt x="214" y="69596"/>
                  <a:pt x="4946" y="68887"/>
                </a:cubicBezTo>
                <a:lnTo>
                  <a:pt x="64325" y="60252"/>
                </a:lnTo>
                <a:cubicBezTo>
                  <a:pt x="66218" y="59956"/>
                  <a:pt x="67815" y="58773"/>
                  <a:pt x="68702" y="57058"/>
                </a:cubicBezTo>
                <a:lnTo>
                  <a:pt x="95257" y="3238"/>
                </a:lnTo>
                <a:cubicBezTo>
                  <a:pt x="97386" y="-1079"/>
                  <a:pt x="103537" y="-1079"/>
                  <a:pt x="105666" y="323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41" name="Forma Livre: Forma 40"/>
          <p:cNvSpPr/>
          <p:nvPr/>
        </p:nvSpPr>
        <p:spPr bwMode="auto">
          <a:xfrm>
            <a:off x="2149229" y="1825715"/>
            <a:ext cx="200477" cy="191332"/>
          </a:xfrm>
          <a:custGeom>
            <a:avLst/>
            <a:gdLst>
              <a:gd name="connsiteX0" fmla="*/ 105607 w 200863"/>
              <a:gd name="connsiteY0" fmla="*/ 3238 h 191701"/>
              <a:gd name="connsiteX1" fmla="*/ 132162 w 200863"/>
              <a:gd name="connsiteY1" fmla="*/ 57058 h 191701"/>
              <a:gd name="connsiteX2" fmla="*/ 136539 w 200863"/>
              <a:gd name="connsiteY2" fmla="*/ 60252 h 191701"/>
              <a:gd name="connsiteX3" fmla="*/ 195918 w 200863"/>
              <a:gd name="connsiteY3" fmla="*/ 68887 h 191701"/>
              <a:gd name="connsiteX4" fmla="*/ 199112 w 200863"/>
              <a:gd name="connsiteY4" fmla="*/ 78763 h 191701"/>
              <a:gd name="connsiteX5" fmla="*/ 156115 w 200863"/>
              <a:gd name="connsiteY5" fmla="*/ 120637 h 191701"/>
              <a:gd name="connsiteX6" fmla="*/ 154459 w 200863"/>
              <a:gd name="connsiteY6" fmla="*/ 125782 h 191701"/>
              <a:gd name="connsiteX7" fmla="*/ 164631 w 200863"/>
              <a:gd name="connsiteY7" fmla="*/ 184925 h 191701"/>
              <a:gd name="connsiteX8" fmla="*/ 156233 w 200863"/>
              <a:gd name="connsiteY8" fmla="*/ 191017 h 191701"/>
              <a:gd name="connsiteX9" fmla="*/ 103123 w 200863"/>
              <a:gd name="connsiteY9" fmla="*/ 163101 h 191701"/>
              <a:gd name="connsiteX10" fmla="*/ 97741 w 200863"/>
              <a:gd name="connsiteY10" fmla="*/ 163101 h 191701"/>
              <a:gd name="connsiteX11" fmla="*/ 44631 w 200863"/>
              <a:gd name="connsiteY11" fmla="*/ 191017 h 191701"/>
              <a:gd name="connsiteX12" fmla="*/ 36232 w 200863"/>
              <a:gd name="connsiteY12" fmla="*/ 184925 h 191701"/>
              <a:gd name="connsiteX13" fmla="*/ 46405 w 200863"/>
              <a:gd name="connsiteY13" fmla="*/ 125782 h 191701"/>
              <a:gd name="connsiteX14" fmla="*/ 44749 w 200863"/>
              <a:gd name="connsiteY14" fmla="*/ 120637 h 191701"/>
              <a:gd name="connsiteX15" fmla="*/ 1752 w 200863"/>
              <a:gd name="connsiteY15" fmla="*/ 78763 h 191701"/>
              <a:gd name="connsiteX16" fmla="*/ 4946 w 200863"/>
              <a:gd name="connsiteY16" fmla="*/ 68887 h 191701"/>
              <a:gd name="connsiteX17" fmla="*/ 64325 w 200863"/>
              <a:gd name="connsiteY17" fmla="*/ 60252 h 191701"/>
              <a:gd name="connsiteX18" fmla="*/ 68702 w 200863"/>
              <a:gd name="connsiteY18" fmla="*/ 57058 h 191701"/>
              <a:gd name="connsiteX19" fmla="*/ 95257 w 200863"/>
              <a:gd name="connsiteY19" fmla="*/ 3238 h 191701"/>
              <a:gd name="connsiteX20" fmla="*/ 105666 w 200863"/>
              <a:gd name="connsiteY20" fmla="*/ 3238 h 19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0863" h="191701" fill="norm" stroke="1" extrusionOk="0">
                <a:moveTo>
                  <a:pt x="105607" y="3238"/>
                </a:moveTo>
                <a:lnTo>
                  <a:pt x="132162" y="57058"/>
                </a:lnTo>
                <a:cubicBezTo>
                  <a:pt x="132990" y="58773"/>
                  <a:pt x="134646" y="59956"/>
                  <a:pt x="136539" y="60252"/>
                </a:cubicBezTo>
                <a:lnTo>
                  <a:pt x="195918" y="68887"/>
                </a:lnTo>
                <a:cubicBezTo>
                  <a:pt x="200649" y="69596"/>
                  <a:pt x="202542" y="75392"/>
                  <a:pt x="199112" y="78763"/>
                </a:cubicBezTo>
                <a:lnTo>
                  <a:pt x="156115" y="120637"/>
                </a:lnTo>
                <a:cubicBezTo>
                  <a:pt x="154755" y="121997"/>
                  <a:pt x="154104" y="123889"/>
                  <a:pt x="154459" y="125782"/>
                </a:cubicBezTo>
                <a:lnTo>
                  <a:pt x="164631" y="184925"/>
                </a:lnTo>
                <a:cubicBezTo>
                  <a:pt x="165459" y="189656"/>
                  <a:pt x="160491" y="193264"/>
                  <a:pt x="156233" y="191017"/>
                </a:cubicBezTo>
                <a:lnTo>
                  <a:pt x="103123" y="163101"/>
                </a:lnTo>
                <a:cubicBezTo>
                  <a:pt x="101408" y="162214"/>
                  <a:pt x="99397" y="162214"/>
                  <a:pt x="97741" y="163101"/>
                </a:cubicBezTo>
                <a:lnTo>
                  <a:pt x="44631" y="191017"/>
                </a:lnTo>
                <a:cubicBezTo>
                  <a:pt x="40372" y="193264"/>
                  <a:pt x="35404" y="189656"/>
                  <a:pt x="36232" y="184925"/>
                </a:cubicBezTo>
                <a:lnTo>
                  <a:pt x="46405" y="125782"/>
                </a:lnTo>
                <a:cubicBezTo>
                  <a:pt x="46701" y="123889"/>
                  <a:pt x="46109" y="121997"/>
                  <a:pt x="44749" y="120637"/>
                </a:cubicBezTo>
                <a:lnTo>
                  <a:pt x="1752" y="78763"/>
                </a:lnTo>
                <a:cubicBezTo>
                  <a:pt x="-1678" y="75392"/>
                  <a:pt x="214" y="69596"/>
                  <a:pt x="4946" y="68887"/>
                </a:cubicBezTo>
                <a:lnTo>
                  <a:pt x="64325" y="60252"/>
                </a:lnTo>
                <a:cubicBezTo>
                  <a:pt x="66218" y="59956"/>
                  <a:pt x="67815" y="58773"/>
                  <a:pt x="68702" y="57058"/>
                </a:cubicBezTo>
                <a:lnTo>
                  <a:pt x="95257" y="3238"/>
                </a:lnTo>
                <a:cubicBezTo>
                  <a:pt x="97386" y="-1079"/>
                  <a:pt x="103537" y="-1079"/>
                  <a:pt x="105666" y="3238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42" name="Gráfico 11"/>
          <p:cNvSpPr/>
          <p:nvPr/>
        </p:nvSpPr>
        <p:spPr bwMode="auto">
          <a:xfrm flipV="1">
            <a:off x="1145650" y="3690109"/>
            <a:ext cx="4235882" cy="55897"/>
          </a:xfrm>
          <a:custGeom>
            <a:avLst/>
            <a:gdLst>
              <a:gd name="connsiteX0" fmla="*/ 1484305 w 1490397"/>
              <a:gd name="connsiteY0" fmla="*/ 0 h 59143"/>
              <a:gd name="connsiteX1" fmla="*/ 1490397 w 1490397"/>
              <a:gd name="connsiteY1" fmla="*/ 6092 h 59143"/>
              <a:gd name="connsiteX2" fmla="*/ 1490397 w 1490397"/>
              <a:gd name="connsiteY2" fmla="*/ 53051 h 59143"/>
              <a:gd name="connsiteX3" fmla="*/ 1484305 w 1490397"/>
              <a:gd name="connsiteY3" fmla="*/ 59143 h 59143"/>
              <a:gd name="connsiteX4" fmla="*/ 6092 w 1490397"/>
              <a:gd name="connsiteY4" fmla="*/ 59143 h 59143"/>
              <a:gd name="connsiteX5" fmla="*/ 0 w 1490397"/>
              <a:gd name="connsiteY5" fmla="*/ 53051 h 59143"/>
              <a:gd name="connsiteX6" fmla="*/ 0 w 1490397"/>
              <a:gd name="connsiteY6" fmla="*/ 6092 h 59143"/>
              <a:gd name="connsiteX7" fmla="*/ 6092 w 1490397"/>
              <a:gd name="connsiteY7" fmla="*/ 0 h 5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0397" h="59143" fill="norm" stroke="1" extrusionOk="0">
                <a:moveTo>
                  <a:pt x="1484305" y="0"/>
                </a:moveTo>
                <a:cubicBezTo>
                  <a:pt x="1487670" y="0"/>
                  <a:pt x="1490397" y="2727"/>
                  <a:pt x="1490397" y="6092"/>
                </a:cubicBezTo>
                <a:lnTo>
                  <a:pt x="1490397" y="53051"/>
                </a:lnTo>
                <a:cubicBezTo>
                  <a:pt x="1490397" y="56416"/>
                  <a:pt x="1487670" y="59143"/>
                  <a:pt x="1484305" y="59143"/>
                </a:cubicBezTo>
                <a:lnTo>
                  <a:pt x="6092" y="59143"/>
                </a:lnTo>
                <a:cubicBezTo>
                  <a:pt x="2727" y="59143"/>
                  <a:pt x="0" y="56416"/>
                  <a:pt x="0" y="53051"/>
                </a:cubicBezTo>
                <a:lnTo>
                  <a:pt x="0" y="6092"/>
                </a:lnTo>
                <a:cubicBezTo>
                  <a:pt x="0" y="2727"/>
                  <a:pt x="2727" y="0"/>
                  <a:pt x="6092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pic>
        <p:nvPicPr>
          <p:cNvPr id="64" name="Gráfico 6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1145650" y="5963414"/>
            <a:ext cx="1487539" cy="204172"/>
          </a:xfrm>
          <a:prstGeom prst="rect">
            <a:avLst/>
          </a:prstGeom>
        </p:spPr>
      </p:pic>
      <p:sp>
        <p:nvSpPr>
          <p:cNvPr id="69" name="Forma Livre: Forma 68"/>
          <p:cNvSpPr/>
          <p:nvPr/>
        </p:nvSpPr>
        <p:spPr bwMode="auto">
          <a:xfrm>
            <a:off x="5841880" y="-4118386"/>
            <a:ext cx="339636" cy="340638"/>
          </a:xfrm>
          <a:custGeom>
            <a:avLst/>
            <a:gdLst>
              <a:gd name="connsiteX0" fmla="*/ 3149 w 339636"/>
              <a:gd name="connsiteY0" fmla="*/ 337490 h 340638"/>
              <a:gd name="connsiteX1" fmla="*/ 0 w 339636"/>
              <a:gd name="connsiteY1" fmla="*/ 330405 h 340638"/>
              <a:gd name="connsiteX2" fmla="*/ 501 w 339636"/>
              <a:gd name="connsiteY2" fmla="*/ 326040 h 340638"/>
              <a:gd name="connsiteX3" fmla="*/ 114858 w 339636"/>
              <a:gd name="connsiteY3" fmla="*/ 13597 h 340638"/>
              <a:gd name="connsiteX4" fmla="*/ 121156 w 339636"/>
              <a:gd name="connsiteY4" fmla="*/ 3864 h 340638"/>
              <a:gd name="connsiteX5" fmla="*/ 133822 w 339636"/>
              <a:gd name="connsiteY5" fmla="*/ 0 h 340638"/>
              <a:gd name="connsiteX6" fmla="*/ 205814 w 339636"/>
              <a:gd name="connsiteY6" fmla="*/ 0 h 340638"/>
              <a:gd name="connsiteX7" fmla="*/ 218481 w 339636"/>
              <a:gd name="connsiteY7" fmla="*/ 3864 h 340638"/>
              <a:gd name="connsiteX8" fmla="*/ 224778 w 339636"/>
              <a:gd name="connsiteY8" fmla="*/ 13597 h 340638"/>
              <a:gd name="connsiteX9" fmla="*/ 338635 w 339636"/>
              <a:gd name="connsiteY9" fmla="*/ 326040 h 340638"/>
              <a:gd name="connsiteX10" fmla="*/ 339637 w 339636"/>
              <a:gd name="connsiteY10" fmla="*/ 330405 h 340638"/>
              <a:gd name="connsiteX11" fmla="*/ 336488 w 339636"/>
              <a:gd name="connsiteY11" fmla="*/ 337490 h 340638"/>
              <a:gd name="connsiteX12" fmla="*/ 328974 w 339636"/>
              <a:gd name="connsiteY12" fmla="*/ 340639 h 340638"/>
              <a:gd name="connsiteX13" fmla="*/ 269147 w 339636"/>
              <a:gd name="connsiteY13" fmla="*/ 340639 h 340638"/>
              <a:gd name="connsiteX14" fmla="*/ 253547 w 339636"/>
              <a:gd name="connsiteY14" fmla="*/ 330405 h 340638"/>
              <a:gd name="connsiteX15" fmla="*/ 234583 w 339636"/>
              <a:gd name="connsiteY15" fmla="*/ 280741 h 340638"/>
              <a:gd name="connsiteX16" fmla="*/ 104625 w 339636"/>
              <a:gd name="connsiteY16" fmla="*/ 280741 h 340638"/>
              <a:gd name="connsiteX17" fmla="*/ 86161 w 339636"/>
              <a:gd name="connsiteY17" fmla="*/ 330405 h 340638"/>
              <a:gd name="connsiteX18" fmla="*/ 70131 w 339636"/>
              <a:gd name="connsiteY18" fmla="*/ 340639 h 340638"/>
              <a:gd name="connsiteX19" fmla="*/ 10305 w 339636"/>
              <a:gd name="connsiteY19" fmla="*/ 340639 h 340638"/>
              <a:gd name="connsiteX20" fmla="*/ 3220 w 339636"/>
              <a:gd name="connsiteY20" fmla="*/ 337490 h 340638"/>
              <a:gd name="connsiteX21" fmla="*/ 215118 w 339636"/>
              <a:gd name="connsiteY21" fmla="*/ 210752 h 340638"/>
              <a:gd name="connsiteX22" fmla="*/ 169890 w 339636"/>
              <a:gd name="connsiteY22" fmla="*/ 82297 h 340638"/>
              <a:gd name="connsiteX23" fmla="*/ 124662 w 339636"/>
              <a:gd name="connsiteY23" fmla="*/ 210752 h 340638"/>
              <a:gd name="connsiteX24" fmla="*/ 215189 w 339636"/>
              <a:gd name="connsiteY24" fmla="*/ 210752 h 34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9636" h="340638" fill="norm" stroke="1" extrusionOk="0">
                <a:moveTo>
                  <a:pt x="3149" y="337490"/>
                </a:moveTo>
                <a:cubicBezTo>
                  <a:pt x="1002" y="335415"/>
                  <a:pt x="0" y="333053"/>
                  <a:pt x="0" y="330405"/>
                </a:cubicBezTo>
                <a:cubicBezTo>
                  <a:pt x="0" y="328473"/>
                  <a:pt x="143" y="326970"/>
                  <a:pt x="501" y="326040"/>
                </a:cubicBezTo>
                <a:lnTo>
                  <a:pt x="114858" y="13597"/>
                </a:lnTo>
                <a:cubicBezTo>
                  <a:pt x="115860" y="9733"/>
                  <a:pt x="117935" y="6441"/>
                  <a:pt x="121156" y="3864"/>
                </a:cubicBezTo>
                <a:cubicBezTo>
                  <a:pt x="124376" y="1288"/>
                  <a:pt x="128598" y="0"/>
                  <a:pt x="133822" y="0"/>
                </a:cubicBezTo>
                <a:lnTo>
                  <a:pt x="205814" y="0"/>
                </a:lnTo>
                <a:cubicBezTo>
                  <a:pt x="210967" y="0"/>
                  <a:pt x="215189" y="1288"/>
                  <a:pt x="218481" y="3864"/>
                </a:cubicBezTo>
                <a:cubicBezTo>
                  <a:pt x="221701" y="6441"/>
                  <a:pt x="223848" y="9733"/>
                  <a:pt x="224778" y="13597"/>
                </a:cubicBezTo>
                <a:lnTo>
                  <a:pt x="338635" y="326040"/>
                </a:lnTo>
                <a:lnTo>
                  <a:pt x="339637" y="330405"/>
                </a:lnTo>
                <a:cubicBezTo>
                  <a:pt x="339637" y="332982"/>
                  <a:pt x="338563" y="335343"/>
                  <a:pt x="336488" y="337490"/>
                </a:cubicBezTo>
                <a:cubicBezTo>
                  <a:pt x="334413" y="339637"/>
                  <a:pt x="331836" y="340639"/>
                  <a:pt x="328974" y="340639"/>
                </a:cubicBezTo>
                <a:lnTo>
                  <a:pt x="269147" y="340639"/>
                </a:lnTo>
                <a:cubicBezTo>
                  <a:pt x="261347" y="340639"/>
                  <a:pt x="256194" y="337204"/>
                  <a:pt x="253547" y="330405"/>
                </a:cubicBezTo>
                <a:lnTo>
                  <a:pt x="234583" y="280741"/>
                </a:lnTo>
                <a:lnTo>
                  <a:pt x="104625" y="280741"/>
                </a:lnTo>
                <a:lnTo>
                  <a:pt x="86161" y="330405"/>
                </a:lnTo>
                <a:cubicBezTo>
                  <a:pt x="83585" y="337204"/>
                  <a:pt x="78218" y="340639"/>
                  <a:pt x="70131" y="340639"/>
                </a:cubicBezTo>
                <a:lnTo>
                  <a:pt x="10305" y="340639"/>
                </a:lnTo>
                <a:cubicBezTo>
                  <a:pt x="7729" y="340639"/>
                  <a:pt x="5367" y="339565"/>
                  <a:pt x="3220" y="337490"/>
                </a:cubicBezTo>
                <a:close/>
                <a:moveTo>
                  <a:pt x="215118" y="210752"/>
                </a:moveTo>
                <a:lnTo>
                  <a:pt x="169890" y="82297"/>
                </a:lnTo>
                <a:lnTo>
                  <a:pt x="124662" y="210752"/>
                </a:lnTo>
                <a:lnTo>
                  <a:pt x="215189" y="210752"/>
                </a:ln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0" name="Forma Livre: Forma 69"/>
          <p:cNvSpPr/>
          <p:nvPr/>
        </p:nvSpPr>
        <p:spPr bwMode="auto">
          <a:xfrm>
            <a:off x="4484478" y="-352330"/>
            <a:ext cx="787546" cy="85875"/>
          </a:xfrm>
          <a:custGeom>
            <a:avLst/>
            <a:gdLst>
              <a:gd name="connsiteX0" fmla="*/ 0 w 787547"/>
              <a:gd name="connsiteY0" fmla="*/ 0 h 85875"/>
              <a:gd name="connsiteX1" fmla="*/ 787548 w 787547"/>
              <a:gd name="connsiteY1" fmla="*/ 0 h 85875"/>
              <a:gd name="connsiteX2" fmla="*/ 787548 w 787547"/>
              <a:gd name="connsiteY2" fmla="*/ 85875 h 85875"/>
              <a:gd name="connsiteX3" fmla="*/ 0 w 787547"/>
              <a:gd name="connsiteY3" fmla="*/ 85875 h 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547" h="85875" fill="norm" stroke="1" extrusionOk="0">
                <a:moveTo>
                  <a:pt x="0" y="0"/>
                </a:moveTo>
                <a:lnTo>
                  <a:pt x="787548" y="0"/>
                </a:lnTo>
                <a:lnTo>
                  <a:pt x="787548" y="85875"/>
                </a:lnTo>
                <a:lnTo>
                  <a:pt x="0" y="85875"/>
                </a:lnTo>
                <a:close/>
              </a:path>
            </a:pathLst>
          </a:custGeom>
          <a:solidFill>
            <a:srgbClr val="FF551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1" name="Forma Livre: Forma 70"/>
          <p:cNvSpPr/>
          <p:nvPr/>
        </p:nvSpPr>
        <p:spPr bwMode="auto">
          <a:xfrm>
            <a:off x="5295427" y="-352330"/>
            <a:ext cx="787546" cy="85875"/>
          </a:xfrm>
          <a:custGeom>
            <a:avLst/>
            <a:gdLst>
              <a:gd name="connsiteX0" fmla="*/ 0 w 787547"/>
              <a:gd name="connsiteY0" fmla="*/ 0 h 85875"/>
              <a:gd name="connsiteX1" fmla="*/ 787548 w 787547"/>
              <a:gd name="connsiteY1" fmla="*/ 0 h 85875"/>
              <a:gd name="connsiteX2" fmla="*/ 787548 w 787547"/>
              <a:gd name="connsiteY2" fmla="*/ 85875 h 85875"/>
              <a:gd name="connsiteX3" fmla="*/ 0 w 787547"/>
              <a:gd name="connsiteY3" fmla="*/ 85875 h 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547" h="85875" fill="norm" stroke="1" extrusionOk="0">
                <a:moveTo>
                  <a:pt x="0" y="0"/>
                </a:moveTo>
                <a:lnTo>
                  <a:pt x="787548" y="0"/>
                </a:lnTo>
                <a:lnTo>
                  <a:pt x="787548" y="85875"/>
                </a:lnTo>
                <a:lnTo>
                  <a:pt x="0" y="85875"/>
                </a:lnTo>
                <a:close/>
              </a:path>
            </a:pathLst>
          </a:custGeom>
          <a:solidFill>
            <a:srgbClr val="FF551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2" name="Forma Livre: Forma 71"/>
          <p:cNvSpPr/>
          <p:nvPr/>
        </p:nvSpPr>
        <p:spPr bwMode="auto">
          <a:xfrm>
            <a:off x="6106376" y="-352330"/>
            <a:ext cx="787546" cy="85875"/>
          </a:xfrm>
          <a:custGeom>
            <a:avLst/>
            <a:gdLst>
              <a:gd name="connsiteX0" fmla="*/ 0 w 787547"/>
              <a:gd name="connsiteY0" fmla="*/ 0 h 85875"/>
              <a:gd name="connsiteX1" fmla="*/ 787548 w 787547"/>
              <a:gd name="connsiteY1" fmla="*/ 0 h 85875"/>
              <a:gd name="connsiteX2" fmla="*/ 787548 w 787547"/>
              <a:gd name="connsiteY2" fmla="*/ 85875 h 85875"/>
              <a:gd name="connsiteX3" fmla="*/ 0 w 787547"/>
              <a:gd name="connsiteY3" fmla="*/ 85875 h 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547" h="85875" fill="norm" stroke="1" extrusionOk="0">
                <a:moveTo>
                  <a:pt x="0" y="0"/>
                </a:moveTo>
                <a:lnTo>
                  <a:pt x="787548" y="0"/>
                </a:lnTo>
                <a:lnTo>
                  <a:pt x="787548" y="85875"/>
                </a:lnTo>
                <a:lnTo>
                  <a:pt x="0" y="85875"/>
                </a:lnTo>
                <a:close/>
              </a:path>
            </a:pathLst>
          </a:custGeom>
          <a:solidFill>
            <a:srgbClr val="FF551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3" name="Forma Livre: Forma 72"/>
          <p:cNvSpPr/>
          <p:nvPr/>
        </p:nvSpPr>
        <p:spPr bwMode="auto">
          <a:xfrm>
            <a:off x="6917253" y="-352330"/>
            <a:ext cx="787546" cy="85875"/>
          </a:xfrm>
          <a:custGeom>
            <a:avLst/>
            <a:gdLst>
              <a:gd name="connsiteX0" fmla="*/ 0 w 787547"/>
              <a:gd name="connsiteY0" fmla="*/ 0 h 85875"/>
              <a:gd name="connsiteX1" fmla="*/ 787548 w 787547"/>
              <a:gd name="connsiteY1" fmla="*/ 0 h 85875"/>
              <a:gd name="connsiteX2" fmla="*/ 787548 w 787547"/>
              <a:gd name="connsiteY2" fmla="*/ 85875 h 85875"/>
              <a:gd name="connsiteX3" fmla="*/ 0 w 787547"/>
              <a:gd name="connsiteY3" fmla="*/ 85875 h 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547" h="85875" fill="norm" stroke="1" extrusionOk="0">
                <a:moveTo>
                  <a:pt x="0" y="0"/>
                </a:moveTo>
                <a:lnTo>
                  <a:pt x="787548" y="0"/>
                </a:lnTo>
                <a:lnTo>
                  <a:pt x="787548" y="85875"/>
                </a:lnTo>
                <a:lnTo>
                  <a:pt x="0" y="85875"/>
                </a:lnTo>
                <a:close/>
              </a:path>
            </a:pathLst>
          </a:custGeom>
          <a:solidFill>
            <a:srgbClr val="FF551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4" name="Forma Livre: Forma 73"/>
          <p:cNvSpPr/>
          <p:nvPr/>
        </p:nvSpPr>
        <p:spPr bwMode="auto">
          <a:xfrm>
            <a:off x="4482260" y="-4123252"/>
            <a:ext cx="301279" cy="350371"/>
          </a:xfrm>
          <a:custGeom>
            <a:avLst/>
            <a:gdLst>
              <a:gd name="connsiteX0" fmla="*/ 42365 w 301279"/>
              <a:gd name="connsiteY0" fmla="*/ 316808 h 350371"/>
              <a:gd name="connsiteX1" fmla="*/ 501 w 301279"/>
              <a:gd name="connsiteY1" fmla="*/ 218052 h 350371"/>
              <a:gd name="connsiteX2" fmla="*/ 0 w 301279"/>
              <a:gd name="connsiteY2" fmla="*/ 176188 h 350371"/>
              <a:gd name="connsiteX3" fmla="*/ 501 w 301279"/>
              <a:gd name="connsiteY3" fmla="*/ 133822 h 350371"/>
              <a:gd name="connsiteX4" fmla="*/ 43081 w 301279"/>
              <a:gd name="connsiteY4" fmla="*/ 34780 h 350371"/>
              <a:gd name="connsiteX5" fmla="*/ 150353 w 301279"/>
              <a:gd name="connsiteY5" fmla="*/ 0 h 350371"/>
              <a:gd name="connsiteX6" fmla="*/ 257912 w 301279"/>
              <a:gd name="connsiteY6" fmla="*/ 34780 h 350371"/>
              <a:gd name="connsiteX7" fmla="*/ 300277 w 301279"/>
              <a:gd name="connsiteY7" fmla="*/ 133822 h 350371"/>
              <a:gd name="connsiteX8" fmla="*/ 301279 w 301279"/>
              <a:gd name="connsiteY8" fmla="*/ 176188 h 350371"/>
              <a:gd name="connsiteX9" fmla="*/ 300277 w 301279"/>
              <a:gd name="connsiteY9" fmla="*/ 218052 h 350371"/>
              <a:gd name="connsiteX10" fmla="*/ 258413 w 301279"/>
              <a:gd name="connsiteY10" fmla="*/ 316808 h 350371"/>
              <a:gd name="connsiteX11" fmla="*/ 150353 w 301279"/>
              <a:gd name="connsiteY11" fmla="*/ 350371 h 350371"/>
              <a:gd name="connsiteX12" fmla="*/ 42294 w 301279"/>
              <a:gd name="connsiteY12" fmla="*/ 316808 h 350371"/>
              <a:gd name="connsiteX13" fmla="*/ 192933 w 301279"/>
              <a:gd name="connsiteY13" fmla="*/ 264281 h 350371"/>
              <a:gd name="connsiteX14" fmla="*/ 209750 w 301279"/>
              <a:gd name="connsiteY14" fmla="*/ 215118 h 350371"/>
              <a:gd name="connsiteX15" fmla="*/ 210752 w 301279"/>
              <a:gd name="connsiteY15" fmla="*/ 175186 h 350371"/>
              <a:gd name="connsiteX16" fmla="*/ 209750 w 301279"/>
              <a:gd name="connsiteY16" fmla="*/ 135254 h 350371"/>
              <a:gd name="connsiteX17" fmla="*/ 192718 w 301279"/>
              <a:gd name="connsiteY17" fmla="*/ 86090 h 350371"/>
              <a:gd name="connsiteX18" fmla="*/ 150353 w 301279"/>
              <a:gd name="connsiteY18" fmla="*/ 70060 h 350371"/>
              <a:gd name="connsiteX19" fmla="*/ 108274 w 301279"/>
              <a:gd name="connsiteY19" fmla="*/ 86090 h 350371"/>
              <a:gd name="connsiteX20" fmla="*/ 91028 w 301279"/>
              <a:gd name="connsiteY20" fmla="*/ 135254 h 350371"/>
              <a:gd name="connsiteX21" fmla="*/ 90527 w 301279"/>
              <a:gd name="connsiteY21" fmla="*/ 175186 h 350371"/>
              <a:gd name="connsiteX22" fmla="*/ 91028 w 301279"/>
              <a:gd name="connsiteY22" fmla="*/ 215118 h 350371"/>
              <a:gd name="connsiteX23" fmla="*/ 108060 w 301279"/>
              <a:gd name="connsiteY23" fmla="*/ 264281 h 350371"/>
              <a:gd name="connsiteX24" fmla="*/ 150425 w 301279"/>
              <a:gd name="connsiteY24" fmla="*/ 280311 h 350371"/>
              <a:gd name="connsiteX25" fmla="*/ 193005 w 301279"/>
              <a:gd name="connsiteY25" fmla="*/ 264281 h 35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1279" h="350371" fill="norm" stroke="1" extrusionOk="0">
                <a:moveTo>
                  <a:pt x="42365" y="316808"/>
                </a:moveTo>
                <a:cubicBezTo>
                  <a:pt x="16030" y="294409"/>
                  <a:pt x="2075" y="261490"/>
                  <a:pt x="501" y="218052"/>
                </a:cubicBezTo>
                <a:cubicBezTo>
                  <a:pt x="143" y="208677"/>
                  <a:pt x="0" y="194722"/>
                  <a:pt x="0" y="176188"/>
                </a:cubicBezTo>
                <a:cubicBezTo>
                  <a:pt x="0" y="157653"/>
                  <a:pt x="143" y="143269"/>
                  <a:pt x="501" y="133822"/>
                </a:cubicBezTo>
                <a:cubicBezTo>
                  <a:pt x="2147" y="91028"/>
                  <a:pt x="16316" y="57966"/>
                  <a:pt x="43081" y="34780"/>
                </a:cubicBezTo>
                <a:cubicBezTo>
                  <a:pt x="69845" y="11593"/>
                  <a:pt x="105627" y="0"/>
                  <a:pt x="150353" y="0"/>
                </a:cubicBezTo>
                <a:cubicBezTo>
                  <a:pt x="195080" y="0"/>
                  <a:pt x="230933" y="11593"/>
                  <a:pt x="257912" y="34780"/>
                </a:cubicBezTo>
                <a:cubicBezTo>
                  <a:pt x="284820" y="57966"/>
                  <a:pt x="298918" y="90956"/>
                  <a:pt x="300277" y="133822"/>
                </a:cubicBezTo>
                <a:cubicBezTo>
                  <a:pt x="300921" y="152643"/>
                  <a:pt x="301279" y="166741"/>
                  <a:pt x="301279" y="176188"/>
                </a:cubicBezTo>
                <a:cubicBezTo>
                  <a:pt x="301279" y="185634"/>
                  <a:pt x="300921" y="199231"/>
                  <a:pt x="300277" y="218052"/>
                </a:cubicBezTo>
                <a:cubicBezTo>
                  <a:pt x="298631" y="261562"/>
                  <a:pt x="284677" y="294481"/>
                  <a:pt x="258413" y="316808"/>
                </a:cubicBezTo>
                <a:cubicBezTo>
                  <a:pt x="232149" y="339208"/>
                  <a:pt x="196153" y="350371"/>
                  <a:pt x="150353" y="350371"/>
                </a:cubicBezTo>
                <a:cubicBezTo>
                  <a:pt x="104553" y="350371"/>
                  <a:pt x="68629" y="339208"/>
                  <a:pt x="42294" y="316808"/>
                </a:cubicBezTo>
                <a:close/>
                <a:moveTo>
                  <a:pt x="192933" y="264281"/>
                </a:moveTo>
                <a:cubicBezTo>
                  <a:pt x="203453" y="253547"/>
                  <a:pt x="209035" y="237231"/>
                  <a:pt x="209750" y="215118"/>
                </a:cubicBezTo>
                <a:cubicBezTo>
                  <a:pt x="210394" y="196297"/>
                  <a:pt x="210752" y="182986"/>
                  <a:pt x="210752" y="175186"/>
                </a:cubicBezTo>
                <a:cubicBezTo>
                  <a:pt x="210752" y="166741"/>
                  <a:pt x="210394" y="153431"/>
                  <a:pt x="209750" y="135254"/>
                </a:cubicBezTo>
                <a:cubicBezTo>
                  <a:pt x="209106" y="113212"/>
                  <a:pt x="203453" y="96824"/>
                  <a:pt x="192718" y="86090"/>
                </a:cubicBezTo>
                <a:cubicBezTo>
                  <a:pt x="181984" y="75356"/>
                  <a:pt x="167886" y="70060"/>
                  <a:pt x="150353" y="70060"/>
                </a:cubicBezTo>
                <a:cubicBezTo>
                  <a:pt x="132820" y="70060"/>
                  <a:pt x="118794" y="75427"/>
                  <a:pt x="108274" y="86090"/>
                </a:cubicBezTo>
                <a:cubicBezTo>
                  <a:pt x="97755" y="96824"/>
                  <a:pt x="91958" y="113212"/>
                  <a:pt x="91028" y="135254"/>
                </a:cubicBezTo>
                <a:cubicBezTo>
                  <a:pt x="90670" y="144342"/>
                  <a:pt x="90527" y="157653"/>
                  <a:pt x="90527" y="175186"/>
                </a:cubicBezTo>
                <a:cubicBezTo>
                  <a:pt x="90527" y="192719"/>
                  <a:pt x="90670" y="205671"/>
                  <a:pt x="91028" y="215118"/>
                </a:cubicBezTo>
                <a:cubicBezTo>
                  <a:pt x="92030" y="237159"/>
                  <a:pt x="97683" y="253547"/>
                  <a:pt x="108060" y="264281"/>
                </a:cubicBezTo>
                <a:cubicBezTo>
                  <a:pt x="118436" y="275016"/>
                  <a:pt x="132534" y="280311"/>
                  <a:pt x="150425" y="280311"/>
                </a:cubicBezTo>
                <a:cubicBezTo>
                  <a:pt x="168316" y="280311"/>
                  <a:pt x="182485" y="274944"/>
                  <a:pt x="193005" y="264281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5" name="Forma Livre: Forma 74"/>
          <p:cNvSpPr/>
          <p:nvPr/>
        </p:nvSpPr>
        <p:spPr bwMode="auto">
          <a:xfrm>
            <a:off x="4839930" y="-4118386"/>
            <a:ext cx="281742" cy="340638"/>
          </a:xfrm>
          <a:custGeom>
            <a:avLst/>
            <a:gdLst>
              <a:gd name="connsiteX0" fmla="*/ 3650 w 281742"/>
              <a:gd name="connsiteY0" fmla="*/ 336989 h 340638"/>
              <a:gd name="connsiteX1" fmla="*/ 0 w 281742"/>
              <a:gd name="connsiteY1" fmla="*/ 328473 h 340638"/>
              <a:gd name="connsiteX2" fmla="*/ 0 w 281742"/>
              <a:gd name="connsiteY2" fmla="*/ 12166 h 340638"/>
              <a:gd name="connsiteX3" fmla="*/ 3650 w 281742"/>
              <a:gd name="connsiteY3" fmla="*/ 3435 h 340638"/>
              <a:gd name="connsiteX4" fmla="*/ 12166 w 281742"/>
              <a:gd name="connsiteY4" fmla="*/ 0 h 340638"/>
              <a:gd name="connsiteX5" fmla="*/ 63762 w 281742"/>
              <a:gd name="connsiteY5" fmla="*/ 0 h 340638"/>
              <a:gd name="connsiteX6" fmla="*/ 80293 w 281742"/>
              <a:gd name="connsiteY6" fmla="*/ 9232 h 340638"/>
              <a:gd name="connsiteX7" fmla="*/ 199016 w 281742"/>
              <a:gd name="connsiteY7" fmla="*/ 196082 h 340638"/>
              <a:gd name="connsiteX8" fmla="*/ 199016 w 281742"/>
              <a:gd name="connsiteY8" fmla="*/ 12166 h 340638"/>
              <a:gd name="connsiteX9" fmla="*/ 202666 w 281742"/>
              <a:gd name="connsiteY9" fmla="*/ 3435 h 340638"/>
              <a:gd name="connsiteX10" fmla="*/ 211182 w 281742"/>
              <a:gd name="connsiteY10" fmla="*/ 0 h 340638"/>
              <a:gd name="connsiteX11" fmla="*/ 269577 w 281742"/>
              <a:gd name="connsiteY11" fmla="*/ 0 h 340638"/>
              <a:gd name="connsiteX12" fmla="*/ 278307 w 281742"/>
              <a:gd name="connsiteY12" fmla="*/ 3435 h 340638"/>
              <a:gd name="connsiteX13" fmla="*/ 281742 w 281742"/>
              <a:gd name="connsiteY13" fmla="*/ 12166 h 340638"/>
              <a:gd name="connsiteX14" fmla="*/ 281742 w 281742"/>
              <a:gd name="connsiteY14" fmla="*/ 327972 h 340638"/>
              <a:gd name="connsiteX15" fmla="*/ 278307 w 281742"/>
              <a:gd name="connsiteY15" fmla="*/ 336989 h 340638"/>
              <a:gd name="connsiteX16" fmla="*/ 269577 w 281742"/>
              <a:gd name="connsiteY16" fmla="*/ 340639 h 340638"/>
              <a:gd name="connsiteX17" fmla="*/ 217479 w 281742"/>
              <a:gd name="connsiteY17" fmla="*/ 340639 h 340638"/>
              <a:gd name="connsiteX18" fmla="*/ 201449 w 281742"/>
              <a:gd name="connsiteY18" fmla="*/ 331407 h 340638"/>
              <a:gd name="connsiteX19" fmla="*/ 82727 w 281742"/>
              <a:gd name="connsiteY19" fmla="*/ 151355 h 340638"/>
              <a:gd name="connsiteX20" fmla="*/ 82727 w 281742"/>
              <a:gd name="connsiteY20" fmla="*/ 328473 h 340638"/>
              <a:gd name="connsiteX21" fmla="*/ 79292 w 281742"/>
              <a:gd name="connsiteY21" fmla="*/ 336989 h 340638"/>
              <a:gd name="connsiteX22" fmla="*/ 70561 w 281742"/>
              <a:gd name="connsiteY22" fmla="*/ 340639 h 340638"/>
              <a:gd name="connsiteX23" fmla="*/ 12166 w 281742"/>
              <a:gd name="connsiteY23" fmla="*/ 340639 h 340638"/>
              <a:gd name="connsiteX24" fmla="*/ 3650 w 281742"/>
              <a:gd name="connsiteY24" fmla="*/ 336989 h 34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1742" h="340638" fill="norm" stroke="1" extrusionOk="0">
                <a:moveTo>
                  <a:pt x="3650" y="336989"/>
                </a:moveTo>
                <a:cubicBezTo>
                  <a:pt x="1217" y="334556"/>
                  <a:pt x="0" y="331693"/>
                  <a:pt x="0" y="328473"/>
                </a:cubicBezTo>
                <a:lnTo>
                  <a:pt x="0" y="12166"/>
                </a:lnTo>
                <a:cubicBezTo>
                  <a:pt x="0" y="8588"/>
                  <a:pt x="1217" y="5653"/>
                  <a:pt x="3650" y="3435"/>
                </a:cubicBezTo>
                <a:cubicBezTo>
                  <a:pt x="6083" y="1145"/>
                  <a:pt x="8945" y="0"/>
                  <a:pt x="12166" y="0"/>
                </a:cubicBezTo>
                <a:lnTo>
                  <a:pt x="63762" y="0"/>
                </a:lnTo>
                <a:cubicBezTo>
                  <a:pt x="71849" y="0"/>
                  <a:pt x="77359" y="3077"/>
                  <a:pt x="80293" y="9232"/>
                </a:cubicBezTo>
                <a:lnTo>
                  <a:pt x="199016" y="196082"/>
                </a:lnTo>
                <a:lnTo>
                  <a:pt x="199016" y="12166"/>
                </a:lnTo>
                <a:cubicBezTo>
                  <a:pt x="199016" y="8588"/>
                  <a:pt x="200233" y="5653"/>
                  <a:pt x="202666" y="3435"/>
                </a:cubicBezTo>
                <a:cubicBezTo>
                  <a:pt x="205099" y="1145"/>
                  <a:pt x="207961" y="0"/>
                  <a:pt x="211182" y="0"/>
                </a:cubicBezTo>
                <a:lnTo>
                  <a:pt x="269577" y="0"/>
                </a:lnTo>
                <a:cubicBezTo>
                  <a:pt x="273155" y="0"/>
                  <a:pt x="276089" y="1145"/>
                  <a:pt x="278307" y="3435"/>
                </a:cubicBezTo>
                <a:cubicBezTo>
                  <a:pt x="280597" y="5725"/>
                  <a:pt x="281742" y="8659"/>
                  <a:pt x="281742" y="12166"/>
                </a:cubicBezTo>
                <a:lnTo>
                  <a:pt x="281742" y="327972"/>
                </a:lnTo>
                <a:cubicBezTo>
                  <a:pt x="281742" y="331550"/>
                  <a:pt x="280597" y="334556"/>
                  <a:pt x="278307" y="336989"/>
                </a:cubicBezTo>
                <a:cubicBezTo>
                  <a:pt x="276017" y="339422"/>
                  <a:pt x="273083" y="340639"/>
                  <a:pt x="269577" y="340639"/>
                </a:cubicBezTo>
                <a:lnTo>
                  <a:pt x="217479" y="340639"/>
                </a:lnTo>
                <a:cubicBezTo>
                  <a:pt x="210323" y="340639"/>
                  <a:pt x="204956" y="337562"/>
                  <a:pt x="201449" y="331407"/>
                </a:cubicBezTo>
                <a:lnTo>
                  <a:pt x="82727" y="151355"/>
                </a:lnTo>
                <a:lnTo>
                  <a:pt x="82727" y="328473"/>
                </a:lnTo>
                <a:cubicBezTo>
                  <a:pt x="82727" y="331693"/>
                  <a:pt x="81582" y="334556"/>
                  <a:pt x="79292" y="336989"/>
                </a:cubicBezTo>
                <a:cubicBezTo>
                  <a:pt x="77002" y="339422"/>
                  <a:pt x="74067" y="340639"/>
                  <a:pt x="70561" y="340639"/>
                </a:cubicBezTo>
                <a:lnTo>
                  <a:pt x="12166" y="340639"/>
                </a:lnTo>
                <a:cubicBezTo>
                  <a:pt x="8945" y="340639"/>
                  <a:pt x="6083" y="339422"/>
                  <a:pt x="3650" y="336989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6" name="Forma Livre: Forma 75"/>
          <p:cNvSpPr/>
          <p:nvPr/>
        </p:nvSpPr>
        <p:spPr bwMode="auto">
          <a:xfrm>
            <a:off x="5189799" y="-4118386"/>
            <a:ext cx="288540" cy="340638"/>
          </a:xfrm>
          <a:custGeom>
            <a:avLst/>
            <a:gdLst>
              <a:gd name="connsiteX0" fmla="*/ 3650 w 288540"/>
              <a:gd name="connsiteY0" fmla="*/ 336989 h 340638"/>
              <a:gd name="connsiteX1" fmla="*/ 0 w 288540"/>
              <a:gd name="connsiteY1" fmla="*/ 328473 h 340638"/>
              <a:gd name="connsiteX2" fmla="*/ 0 w 288540"/>
              <a:gd name="connsiteY2" fmla="*/ 12166 h 340638"/>
              <a:gd name="connsiteX3" fmla="*/ 3650 w 288540"/>
              <a:gd name="connsiteY3" fmla="*/ 3435 h 340638"/>
              <a:gd name="connsiteX4" fmla="*/ 12166 w 288540"/>
              <a:gd name="connsiteY4" fmla="*/ 0 h 340638"/>
              <a:gd name="connsiteX5" fmla="*/ 160587 w 288540"/>
              <a:gd name="connsiteY5" fmla="*/ 0 h 340638"/>
              <a:gd name="connsiteX6" fmla="*/ 251829 w 288540"/>
              <a:gd name="connsiteY6" fmla="*/ 25047 h 340638"/>
              <a:gd name="connsiteX7" fmla="*/ 281742 w 288540"/>
              <a:gd name="connsiteY7" fmla="*/ 96324 h 340638"/>
              <a:gd name="connsiteX8" fmla="*/ 269362 w 288540"/>
              <a:gd name="connsiteY8" fmla="*/ 137472 h 340638"/>
              <a:gd name="connsiteX9" fmla="*/ 241381 w 288540"/>
              <a:gd name="connsiteY9" fmla="*/ 162018 h 340638"/>
              <a:gd name="connsiteX10" fmla="*/ 274944 w 288540"/>
              <a:gd name="connsiteY10" fmla="*/ 191717 h 340638"/>
              <a:gd name="connsiteX11" fmla="*/ 288541 w 288540"/>
              <a:gd name="connsiteY11" fmla="*/ 237445 h 340638"/>
              <a:gd name="connsiteX12" fmla="*/ 256409 w 288540"/>
              <a:gd name="connsiteY12" fmla="*/ 313373 h 340638"/>
              <a:gd name="connsiteX13" fmla="*/ 164952 w 288540"/>
              <a:gd name="connsiteY13" fmla="*/ 340639 h 340638"/>
              <a:gd name="connsiteX14" fmla="*/ 12166 w 288540"/>
              <a:gd name="connsiteY14" fmla="*/ 340639 h 340638"/>
              <a:gd name="connsiteX15" fmla="*/ 3650 w 288540"/>
              <a:gd name="connsiteY15" fmla="*/ 336989 h 340638"/>
              <a:gd name="connsiteX16" fmla="*/ 150854 w 288540"/>
              <a:gd name="connsiteY16" fmla="*/ 135325 h 340638"/>
              <a:gd name="connsiteX17" fmla="*/ 180553 w 288540"/>
              <a:gd name="connsiteY17" fmla="*/ 125378 h 340638"/>
              <a:gd name="connsiteX18" fmla="*/ 190786 w 288540"/>
              <a:gd name="connsiteY18" fmla="*/ 98828 h 340638"/>
              <a:gd name="connsiteX19" fmla="*/ 180553 w 288540"/>
              <a:gd name="connsiteY19" fmla="*/ 73066 h 340638"/>
              <a:gd name="connsiteX20" fmla="*/ 150854 w 288540"/>
              <a:gd name="connsiteY20" fmla="*/ 63333 h 340638"/>
              <a:gd name="connsiteX21" fmla="*/ 87593 w 288540"/>
              <a:gd name="connsiteY21" fmla="*/ 63333 h 340638"/>
              <a:gd name="connsiteX22" fmla="*/ 87593 w 288540"/>
              <a:gd name="connsiteY22" fmla="*/ 135325 h 340638"/>
              <a:gd name="connsiteX23" fmla="*/ 150854 w 288540"/>
              <a:gd name="connsiteY23" fmla="*/ 135325 h 340638"/>
              <a:gd name="connsiteX24" fmla="*/ 155220 w 288540"/>
              <a:gd name="connsiteY24" fmla="*/ 277377 h 340638"/>
              <a:gd name="connsiteX25" fmla="*/ 186349 w 288540"/>
              <a:gd name="connsiteY25" fmla="*/ 265713 h 340638"/>
              <a:gd name="connsiteX26" fmla="*/ 197513 w 288540"/>
              <a:gd name="connsiteY26" fmla="*/ 237517 h 340638"/>
              <a:gd name="connsiteX27" fmla="*/ 186349 w 288540"/>
              <a:gd name="connsiteY27" fmla="*/ 208534 h 340638"/>
              <a:gd name="connsiteX28" fmla="*/ 155220 w 288540"/>
              <a:gd name="connsiteY28" fmla="*/ 197084 h 340638"/>
              <a:gd name="connsiteX29" fmla="*/ 87593 w 288540"/>
              <a:gd name="connsiteY29" fmla="*/ 197084 h 340638"/>
              <a:gd name="connsiteX30" fmla="*/ 87593 w 288540"/>
              <a:gd name="connsiteY30" fmla="*/ 277377 h 340638"/>
              <a:gd name="connsiteX31" fmla="*/ 155220 w 288540"/>
              <a:gd name="connsiteY31" fmla="*/ 277377 h 34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88540" h="340638" fill="norm" stroke="1" extrusionOk="0">
                <a:moveTo>
                  <a:pt x="3650" y="336989"/>
                </a:moveTo>
                <a:cubicBezTo>
                  <a:pt x="1217" y="334556"/>
                  <a:pt x="0" y="331693"/>
                  <a:pt x="0" y="328473"/>
                </a:cubicBezTo>
                <a:lnTo>
                  <a:pt x="0" y="12166"/>
                </a:lnTo>
                <a:cubicBezTo>
                  <a:pt x="0" y="8588"/>
                  <a:pt x="1217" y="5653"/>
                  <a:pt x="3650" y="3435"/>
                </a:cubicBezTo>
                <a:cubicBezTo>
                  <a:pt x="6083" y="1145"/>
                  <a:pt x="8945" y="0"/>
                  <a:pt x="12166" y="0"/>
                </a:cubicBezTo>
                <a:lnTo>
                  <a:pt x="160587" y="0"/>
                </a:lnTo>
                <a:cubicBezTo>
                  <a:pt x="201449" y="0"/>
                  <a:pt x="231863" y="8373"/>
                  <a:pt x="251829" y="25047"/>
                </a:cubicBezTo>
                <a:cubicBezTo>
                  <a:pt x="271795" y="41793"/>
                  <a:pt x="281742" y="65552"/>
                  <a:pt x="281742" y="96324"/>
                </a:cubicBezTo>
                <a:cubicBezTo>
                  <a:pt x="281742" y="112568"/>
                  <a:pt x="277592" y="126237"/>
                  <a:pt x="269362" y="137472"/>
                </a:cubicBezTo>
                <a:cubicBezTo>
                  <a:pt x="261061" y="148636"/>
                  <a:pt x="251758" y="156866"/>
                  <a:pt x="241381" y="162018"/>
                </a:cubicBezTo>
                <a:cubicBezTo>
                  <a:pt x="254692" y="168173"/>
                  <a:pt x="265856" y="178048"/>
                  <a:pt x="274944" y="191717"/>
                </a:cubicBezTo>
                <a:cubicBezTo>
                  <a:pt x="284032" y="205314"/>
                  <a:pt x="288541" y="220628"/>
                  <a:pt x="288541" y="237445"/>
                </a:cubicBezTo>
                <a:cubicBezTo>
                  <a:pt x="288541" y="269863"/>
                  <a:pt x="277807" y="295196"/>
                  <a:pt x="256409" y="313373"/>
                </a:cubicBezTo>
                <a:cubicBezTo>
                  <a:pt x="235012" y="331550"/>
                  <a:pt x="204526" y="340639"/>
                  <a:pt x="164952" y="340639"/>
                </a:cubicBezTo>
                <a:lnTo>
                  <a:pt x="12166" y="340639"/>
                </a:lnTo>
                <a:cubicBezTo>
                  <a:pt x="8945" y="340639"/>
                  <a:pt x="6083" y="339422"/>
                  <a:pt x="3650" y="336989"/>
                </a:cubicBezTo>
                <a:close/>
                <a:moveTo>
                  <a:pt x="150854" y="135325"/>
                </a:moveTo>
                <a:cubicBezTo>
                  <a:pt x="163807" y="135325"/>
                  <a:pt x="173754" y="132033"/>
                  <a:pt x="180553" y="125378"/>
                </a:cubicBezTo>
                <a:cubicBezTo>
                  <a:pt x="187351" y="118723"/>
                  <a:pt x="190786" y="109920"/>
                  <a:pt x="190786" y="98828"/>
                </a:cubicBezTo>
                <a:cubicBezTo>
                  <a:pt x="190786" y="87736"/>
                  <a:pt x="187351" y="79506"/>
                  <a:pt x="180553" y="73066"/>
                </a:cubicBezTo>
                <a:cubicBezTo>
                  <a:pt x="173754" y="66553"/>
                  <a:pt x="163879" y="63333"/>
                  <a:pt x="150854" y="63333"/>
                </a:cubicBezTo>
                <a:lnTo>
                  <a:pt x="87593" y="63333"/>
                </a:lnTo>
                <a:lnTo>
                  <a:pt x="87593" y="135325"/>
                </a:lnTo>
                <a:lnTo>
                  <a:pt x="150854" y="135325"/>
                </a:lnTo>
                <a:close/>
                <a:moveTo>
                  <a:pt x="155220" y="277377"/>
                </a:moveTo>
                <a:cubicBezTo>
                  <a:pt x="168530" y="277377"/>
                  <a:pt x="178907" y="273513"/>
                  <a:pt x="186349" y="265713"/>
                </a:cubicBezTo>
                <a:cubicBezTo>
                  <a:pt x="193792" y="257912"/>
                  <a:pt x="197513" y="248538"/>
                  <a:pt x="197513" y="237517"/>
                </a:cubicBezTo>
                <a:cubicBezTo>
                  <a:pt x="197513" y="225852"/>
                  <a:pt x="193792" y="216191"/>
                  <a:pt x="186349" y="208534"/>
                </a:cubicBezTo>
                <a:cubicBezTo>
                  <a:pt x="178907" y="200948"/>
                  <a:pt x="168530" y="197084"/>
                  <a:pt x="155220" y="197084"/>
                </a:cubicBezTo>
                <a:lnTo>
                  <a:pt x="87593" y="197084"/>
                </a:lnTo>
                <a:lnTo>
                  <a:pt x="87593" y="277377"/>
                </a:lnTo>
                <a:lnTo>
                  <a:pt x="155220" y="277377"/>
                </a:ln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7" name="Forma Livre: Forma 76"/>
          <p:cNvSpPr/>
          <p:nvPr/>
        </p:nvSpPr>
        <p:spPr bwMode="auto">
          <a:xfrm>
            <a:off x="5521136" y="-4123252"/>
            <a:ext cx="301279" cy="350371"/>
          </a:xfrm>
          <a:custGeom>
            <a:avLst/>
            <a:gdLst>
              <a:gd name="connsiteX0" fmla="*/ 42365 w 301279"/>
              <a:gd name="connsiteY0" fmla="*/ 316808 h 350371"/>
              <a:gd name="connsiteX1" fmla="*/ 501 w 301279"/>
              <a:gd name="connsiteY1" fmla="*/ 218052 h 350371"/>
              <a:gd name="connsiteX2" fmla="*/ 0 w 301279"/>
              <a:gd name="connsiteY2" fmla="*/ 176188 h 350371"/>
              <a:gd name="connsiteX3" fmla="*/ 501 w 301279"/>
              <a:gd name="connsiteY3" fmla="*/ 133822 h 350371"/>
              <a:gd name="connsiteX4" fmla="*/ 43081 w 301279"/>
              <a:gd name="connsiteY4" fmla="*/ 34780 h 350371"/>
              <a:gd name="connsiteX5" fmla="*/ 150353 w 301279"/>
              <a:gd name="connsiteY5" fmla="*/ 0 h 350371"/>
              <a:gd name="connsiteX6" fmla="*/ 257912 w 301279"/>
              <a:gd name="connsiteY6" fmla="*/ 34780 h 350371"/>
              <a:gd name="connsiteX7" fmla="*/ 300277 w 301279"/>
              <a:gd name="connsiteY7" fmla="*/ 133822 h 350371"/>
              <a:gd name="connsiteX8" fmla="*/ 301279 w 301279"/>
              <a:gd name="connsiteY8" fmla="*/ 176188 h 350371"/>
              <a:gd name="connsiteX9" fmla="*/ 300277 w 301279"/>
              <a:gd name="connsiteY9" fmla="*/ 218052 h 350371"/>
              <a:gd name="connsiteX10" fmla="*/ 258413 w 301279"/>
              <a:gd name="connsiteY10" fmla="*/ 316808 h 350371"/>
              <a:gd name="connsiteX11" fmla="*/ 150353 w 301279"/>
              <a:gd name="connsiteY11" fmla="*/ 350371 h 350371"/>
              <a:gd name="connsiteX12" fmla="*/ 42294 w 301279"/>
              <a:gd name="connsiteY12" fmla="*/ 316808 h 350371"/>
              <a:gd name="connsiteX13" fmla="*/ 193005 w 301279"/>
              <a:gd name="connsiteY13" fmla="*/ 264281 h 350371"/>
              <a:gd name="connsiteX14" fmla="*/ 209822 w 301279"/>
              <a:gd name="connsiteY14" fmla="*/ 215118 h 350371"/>
              <a:gd name="connsiteX15" fmla="*/ 210824 w 301279"/>
              <a:gd name="connsiteY15" fmla="*/ 175186 h 350371"/>
              <a:gd name="connsiteX16" fmla="*/ 209822 w 301279"/>
              <a:gd name="connsiteY16" fmla="*/ 135254 h 350371"/>
              <a:gd name="connsiteX17" fmla="*/ 192790 w 301279"/>
              <a:gd name="connsiteY17" fmla="*/ 86090 h 350371"/>
              <a:gd name="connsiteX18" fmla="*/ 150425 w 301279"/>
              <a:gd name="connsiteY18" fmla="*/ 70060 h 350371"/>
              <a:gd name="connsiteX19" fmla="*/ 108346 w 301279"/>
              <a:gd name="connsiteY19" fmla="*/ 86090 h 350371"/>
              <a:gd name="connsiteX20" fmla="*/ 91099 w 301279"/>
              <a:gd name="connsiteY20" fmla="*/ 135254 h 350371"/>
              <a:gd name="connsiteX21" fmla="*/ 90598 w 301279"/>
              <a:gd name="connsiteY21" fmla="*/ 175186 h 350371"/>
              <a:gd name="connsiteX22" fmla="*/ 91099 w 301279"/>
              <a:gd name="connsiteY22" fmla="*/ 215118 h 350371"/>
              <a:gd name="connsiteX23" fmla="*/ 108131 w 301279"/>
              <a:gd name="connsiteY23" fmla="*/ 264281 h 350371"/>
              <a:gd name="connsiteX24" fmla="*/ 150496 w 301279"/>
              <a:gd name="connsiteY24" fmla="*/ 280311 h 350371"/>
              <a:gd name="connsiteX25" fmla="*/ 193076 w 301279"/>
              <a:gd name="connsiteY25" fmla="*/ 264281 h 35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1279" h="350371" fill="norm" stroke="1" extrusionOk="0">
                <a:moveTo>
                  <a:pt x="42365" y="316808"/>
                </a:moveTo>
                <a:cubicBezTo>
                  <a:pt x="16102" y="294409"/>
                  <a:pt x="2147" y="261490"/>
                  <a:pt x="501" y="218052"/>
                </a:cubicBezTo>
                <a:cubicBezTo>
                  <a:pt x="143" y="208677"/>
                  <a:pt x="0" y="194722"/>
                  <a:pt x="0" y="176188"/>
                </a:cubicBezTo>
                <a:cubicBezTo>
                  <a:pt x="0" y="157653"/>
                  <a:pt x="143" y="143269"/>
                  <a:pt x="501" y="133822"/>
                </a:cubicBezTo>
                <a:cubicBezTo>
                  <a:pt x="2147" y="91028"/>
                  <a:pt x="16316" y="57966"/>
                  <a:pt x="43081" y="34780"/>
                </a:cubicBezTo>
                <a:cubicBezTo>
                  <a:pt x="69845" y="11593"/>
                  <a:pt x="105627" y="0"/>
                  <a:pt x="150353" y="0"/>
                </a:cubicBezTo>
                <a:cubicBezTo>
                  <a:pt x="195080" y="0"/>
                  <a:pt x="230933" y="11593"/>
                  <a:pt x="257912" y="34780"/>
                </a:cubicBezTo>
                <a:cubicBezTo>
                  <a:pt x="284820" y="57966"/>
                  <a:pt x="298918" y="90956"/>
                  <a:pt x="300277" y="133822"/>
                </a:cubicBezTo>
                <a:cubicBezTo>
                  <a:pt x="300921" y="152643"/>
                  <a:pt x="301279" y="166741"/>
                  <a:pt x="301279" y="176188"/>
                </a:cubicBezTo>
                <a:cubicBezTo>
                  <a:pt x="301279" y="185634"/>
                  <a:pt x="300921" y="199231"/>
                  <a:pt x="300277" y="218052"/>
                </a:cubicBezTo>
                <a:cubicBezTo>
                  <a:pt x="298631" y="261562"/>
                  <a:pt x="284677" y="294481"/>
                  <a:pt x="258413" y="316808"/>
                </a:cubicBezTo>
                <a:cubicBezTo>
                  <a:pt x="232150" y="339208"/>
                  <a:pt x="196153" y="350371"/>
                  <a:pt x="150353" y="350371"/>
                </a:cubicBezTo>
                <a:cubicBezTo>
                  <a:pt x="104553" y="350371"/>
                  <a:pt x="68629" y="339208"/>
                  <a:pt x="42294" y="316808"/>
                </a:cubicBezTo>
                <a:close/>
                <a:moveTo>
                  <a:pt x="193005" y="264281"/>
                </a:moveTo>
                <a:cubicBezTo>
                  <a:pt x="203524" y="253547"/>
                  <a:pt x="209106" y="237231"/>
                  <a:pt x="209822" y="215118"/>
                </a:cubicBezTo>
                <a:cubicBezTo>
                  <a:pt x="210466" y="196297"/>
                  <a:pt x="210824" y="182986"/>
                  <a:pt x="210824" y="175186"/>
                </a:cubicBezTo>
                <a:cubicBezTo>
                  <a:pt x="210824" y="166741"/>
                  <a:pt x="210466" y="153431"/>
                  <a:pt x="209822" y="135254"/>
                </a:cubicBezTo>
                <a:cubicBezTo>
                  <a:pt x="209178" y="113212"/>
                  <a:pt x="203524" y="96824"/>
                  <a:pt x="192790" y="86090"/>
                </a:cubicBezTo>
                <a:cubicBezTo>
                  <a:pt x="182056" y="75356"/>
                  <a:pt x="167958" y="70060"/>
                  <a:pt x="150425" y="70060"/>
                </a:cubicBezTo>
                <a:cubicBezTo>
                  <a:pt x="132892" y="70060"/>
                  <a:pt x="118866" y="75427"/>
                  <a:pt x="108346" y="86090"/>
                </a:cubicBezTo>
                <a:cubicBezTo>
                  <a:pt x="97826" y="96824"/>
                  <a:pt x="92030" y="113212"/>
                  <a:pt x="91099" y="135254"/>
                </a:cubicBezTo>
                <a:cubicBezTo>
                  <a:pt x="90742" y="144342"/>
                  <a:pt x="90598" y="157653"/>
                  <a:pt x="90598" y="175186"/>
                </a:cubicBezTo>
                <a:cubicBezTo>
                  <a:pt x="90598" y="192719"/>
                  <a:pt x="90742" y="205671"/>
                  <a:pt x="91099" y="215118"/>
                </a:cubicBezTo>
                <a:cubicBezTo>
                  <a:pt x="92101" y="237159"/>
                  <a:pt x="97755" y="253547"/>
                  <a:pt x="108131" y="264281"/>
                </a:cubicBezTo>
                <a:cubicBezTo>
                  <a:pt x="118508" y="275016"/>
                  <a:pt x="132606" y="280311"/>
                  <a:pt x="150496" y="280311"/>
                </a:cubicBezTo>
                <a:cubicBezTo>
                  <a:pt x="168387" y="280311"/>
                  <a:pt x="182556" y="274944"/>
                  <a:pt x="193076" y="264281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8" name="Forma Livre: Forma 77"/>
          <p:cNvSpPr/>
          <p:nvPr/>
        </p:nvSpPr>
        <p:spPr bwMode="auto">
          <a:xfrm>
            <a:off x="6220017" y="-4118386"/>
            <a:ext cx="287682" cy="340710"/>
          </a:xfrm>
          <a:custGeom>
            <a:avLst/>
            <a:gdLst>
              <a:gd name="connsiteX0" fmla="*/ 3650 w 287682"/>
              <a:gd name="connsiteY0" fmla="*/ 336989 h 340710"/>
              <a:gd name="connsiteX1" fmla="*/ 0 w 287682"/>
              <a:gd name="connsiteY1" fmla="*/ 328473 h 340710"/>
              <a:gd name="connsiteX2" fmla="*/ 0 w 287682"/>
              <a:gd name="connsiteY2" fmla="*/ 12166 h 340710"/>
              <a:gd name="connsiteX3" fmla="*/ 3650 w 287682"/>
              <a:gd name="connsiteY3" fmla="*/ 3435 h 340710"/>
              <a:gd name="connsiteX4" fmla="*/ 12166 w 287682"/>
              <a:gd name="connsiteY4" fmla="*/ 0 h 340710"/>
              <a:gd name="connsiteX5" fmla="*/ 144557 w 287682"/>
              <a:gd name="connsiteY5" fmla="*/ 0 h 340710"/>
              <a:gd name="connsiteX6" fmla="*/ 244100 w 287682"/>
              <a:gd name="connsiteY6" fmla="*/ 28983 h 340710"/>
              <a:gd name="connsiteX7" fmla="*/ 279882 w 287682"/>
              <a:gd name="connsiteY7" fmla="*/ 110994 h 340710"/>
              <a:gd name="connsiteX8" fmla="*/ 263852 w 287682"/>
              <a:gd name="connsiteY8" fmla="*/ 168888 h 340710"/>
              <a:gd name="connsiteX9" fmla="*/ 219555 w 287682"/>
              <a:gd name="connsiteY9" fmla="*/ 205385 h 340710"/>
              <a:gd name="connsiteX10" fmla="*/ 286251 w 287682"/>
              <a:gd name="connsiteY10" fmla="*/ 325110 h 340710"/>
              <a:gd name="connsiteX11" fmla="*/ 287682 w 287682"/>
              <a:gd name="connsiteY11" fmla="*/ 330477 h 340710"/>
              <a:gd name="connsiteX12" fmla="*/ 284533 w 287682"/>
              <a:gd name="connsiteY12" fmla="*/ 337562 h 340710"/>
              <a:gd name="connsiteX13" fmla="*/ 277449 w 287682"/>
              <a:gd name="connsiteY13" fmla="*/ 340710 h 340710"/>
              <a:gd name="connsiteX14" fmla="*/ 212756 w 287682"/>
              <a:gd name="connsiteY14" fmla="*/ 340710 h 340710"/>
              <a:gd name="connsiteX15" fmla="*/ 192790 w 287682"/>
              <a:gd name="connsiteY15" fmla="*/ 327543 h 340710"/>
              <a:gd name="connsiteX16" fmla="*/ 137329 w 287682"/>
              <a:gd name="connsiteY16" fmla="*/ 220485 h 340710"/>
              <a:gd name="connsiteX17" fmla="*/ 87664 w 287682"/>
              <a:gd name="connsiteY17" fmla="*/ 220485 h 340710"/>
              <a:gd name="connsiteX18" fmla="*/ 87664 w 287682"/>
              <a:gd name="connsiteY18" fmla="*/ 328545 h 340710"/>
              <a:gd name="connsiteX19" fmla="*/ 84015 w 287682"/>
              <a:gd name="connsiteY19" fmla="*/ 337275 h 340710"/>
              <a:gd name="connsiteX20" fmla="*/ 74998 w 287682"/>
              <a:gd name="connsiteY20" fmla="*/ 340710 h 340710"/>
              <a:gd name="connsiteX21" fmla="*/ 12237 w 287682"/>
              <a:gd name="connsiteY21" fmla="*/ 340710 h 340710"/>
              <a:gd name="connsiteX22" fmla="*/ 3721 w 287682"/>
              <a:gd name="connsiteY22" fmla="*/ 337061 h 340710"/>
              <a:gd name="connsiteX23" fmla="*/ 143555 w 287682"/>
              <a:gd name="connsiteY23" fmla="*/ 151355 h 340710"/>
              <a:gd name="connsiteX24" fmla="*/ 177619 w 287682"/>
              <a:gd name="connsiteY24" fmla="*/ 140406 h 340710"/>
              <a:gd name="connsiteX25" fmla="*/ 189283 w 287682"/>
              <a:gd name="connsiteY25" fmla="*/ 109992 h 340710"/>
              <a:gd name="connsiteX26" fmla="*/ 177833 w 287682"/>
              <a:gd name="connsiteY26" fmla="*/ 79077 h 340710"/>
              <a:gd name="connsiteX27" fmla="*/ 143555 w 287682"/>
              <a:gd name="connsiteY27" fmla="*/ 67627 h 340710"/>
              <a:gd name="connsiteX28" fmla="*/ 87593 w 287682"/>
              <a:gd name="connsiteY28" fmla="*/ 67627 h 340710"/>
              <a:gd name="connsiteX29" fmla="*/ 87593 w 287682"/>
              <a:gd name="connsiteY29" fmla="*/ 151355 h 340710"/>
              <a:gd name="connsiteX30" fmla="*/ 143555 w 287682"/>
              <a:gd name="connsiteY30" fmla="*/ 151355 h 34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87682" h="340710" fill="norm" stroke="1" extrusionOk="0">
                <a:moveTo>
                  <a:pt x="3650" y="336989"/>
                </a:moveTo>
                <a:cubicBezTo>
                  <a:pt x="1217" y="334556"/>
                  <a:pt x="0" y="331693"/>
                  <a:pt x="0" y="328473"/>
                </a:cubicBezTo>
                <a:lnTo>
                  <a:pt x="0" y="12166"/>
                </a:lnTo>
                <a:cubicBezTo>
                  <a:pt x="0" y="8588"/>
                  <a:pt x="1217" y="5653"/>
                  <a:pt x="3650" y="3435"/>
                </a:cubicBezTo>
                <a:cubicBezTo>
                  <a:pt x="6083" y="1145"/>
                  <a:pt x="8945" y="0"/>
                  <a:pt x="12166" y="0"/>
                </a:cubicBezTo>
                <a:lnTo>
                  <a:pt x="144557" y="0"/>
                </a:lnTo>
                <a:cubicBezTo>
                  <a:pt x="187065" y="0"/>
                  <a:pt x="220199" y="9661"/>
                  <a:pt x="244100" y="28983"/>
                </a:cubicBezTo>
                <a:cubicBezTo>
                  <a:pt x="267931" y="48305"/>
                  <a:pt x="279882" y="75642"/>
                  <a:pt x="279882" y="110994"/>
                </a:cubicBezTo>
                <a:cubicBezTo>
                  <a:pt x="279882" y="133679"/>
                  <a:pt x="274515" y="153001"/>
                  <a:pt x="263852" y="168888"/>
                </a:cubicBezTo>
                <a:cubicBezTo>
                  <a:pt x="253117" y="184775"/>
                  <a:pt x="238376" y="196941"/>
                  <a:pt x="219555" y="205385"/>
                </a:cubicBezTo>
                <a:lnTo>
                  <a:pt x="286251" y="325110"/>
                </a:lnTo>
                <a:cubicBezTo>
                  <a:pt x="287253" y="327042"/>
                  <a:pt x="287682" y="328831"/>
                  <a:pt x="287682" y="330477"/>
                </a:cubicBezTo>
                <a:cubicBezTo>
                  <a:pt x="287682" y="333053"/>
                  <a:pt x="286609" y="335415"/>
                  <a:pt x="284533" y="337562"/>
                </a:cubicBezTo>
                <a:cubicBezTo>
                  <a:pt x="282458" y="339709"/>
                  <a:pt x="280097" y="340710"/>
                  <a:pt x="277449" y="340710"/>
                </a:cubicBezTo>
                <a:lnTo>
                  <a:pt x="212756" y="340710"/>
                </a:lnTo>
                <a:cubicBezTo>
                  <a:pt x="203310" y="340710"/>
                  <a:pt x="196726" y="336345"/>
                  <a:pt x="192790" y="327543"/>
                </a:cubicBezTo>
                <a:lnTo>
                  <a:pt x="137329" y="220485"/>
                </a:lnTo>
                <a:lnTo>
                  <a:pt x="87664" y="220485"/>
                </a:lnTo>
                <a:lnTo>
                  <a:pt x="87664" y="328545"/>
                </a:lnTo>
                <a:cubicBezTo>
                  <a:pt x="87664" y="332123"/>
                  <a:pt x="86448" y="335057"/>
                  <a:pt x="84015" y="337275"/>
                </a:cubicBezTo>
                <a:cubicBezTo>
                  <a:pt x="81581" y="339565"/>
                  <a:pt x="78576" y="340710"/>
                  <a:pt x="74998" y="340710"/>
                </a:cubicBezTo>
                <a:lnTo>
                  <a:pt x="12237" y="340710"/>
                </a:lnTo>
                <a:cubicBezTo>
                  <a:pt x="9017" y="340710"/>
                  <a:pt x="6154" y="339494"/>
                  <a:pt x="3721" y="337061"/>
                </a:cubicBezTo>
                <a:close/>
                <a:moveTo>
                  <a:pt x="143555" y="151355"/>
                </a:moveTo>
                <a:cubicBezTo>
                  <a:pt x="158440" y="151355"/>
                  <a:pt x="169818" y="147706"/>
                  <a:pt x="177619" y="140406"/>
                </a:cubicBezTo>
                <a:cubicBezTo>
                  <a:pt x="185419" y="133107"/>
                  <a:pt x="189283" y="122945"/>
                  <a:pt x="189283" y="109992"/>
                </a:cubicBezTo>
                <a:cubicBezTo>
                  <a:pt x="189283" y="97039"/>
                  <a:pt x="185491" y="86734"/>
                  <a:pt x="177833" y="79077"/>
                </a:cubicBezTo>
                <a:cubicBezTo>
                  <a:pt x="170176" y="71491"/>
                  <a:pt x="158798" y="67627"/>
                  <a:pt x="143555" y="67627"/>
                </a:cubicBezTo>
                <a:lnTo>
                  <a:pt x="87593" y="67627"/>
                </a:lnTo>
                <a:lnTo>
                  <a:pt x="87593" y="151355"/>
                </a:lnTo>
                <a:lnTo>
                  <a:pt x="143555" y="151355"/>
                </a:ln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79" name="Forma Livre: Forma 78"/>
          <p:cNvSpPr/>
          <p:nvPr/>
        </p:nvSpPr>
        <p:spPr bwMode="auto">
          <a:xfrm>
            <a:off x="6556219" y="-4118386"/>
            <a:ext cx="291475" cy="340638"/>
          </a:xfrm>
          <a:custGeom>
            <a:avLst/>
            <a:gdLst>
              <a:gd name="connsiteX0" fmla="*/ 3650 w 291475"/>
              <a:gd name="connsiteY0" fmla="*/ 336989 h 340638"/>
              <a:gd name="connsiteX1" fmla="*/ 0 w 291475"/>
              <a:gd name="connsiteY1" fmla="*/ 328473 h 340638"/>
              <a:gd name="connsiteX2" fmla="*/ 0 w 291475"/>
              <a:gd name="connsiteY2" fmla="*/ 12166 h 340638"/>
              <a:gd name="connsiteX3" fmla="*/ 3650 w 291475"/>
              <a:gd name="connsiteY3" fmla="*/ 3435 h 340638"/>
              <a:gd name="connsiteX4" fmla="*/ 12166 w 291475"/>
              <a:gd name="connsiteY4" fmla="*/ 0 h 340638"/>
              <a:gd name="connsiteX5" fmla="*/ 138689 w 291475"/>
              <a:gd name="connsiteY5" fmla="*/ 0 h 340638"/>
              <a:gd name="connsiteX6" fmla="*/ 249611 w 291475"/>
              <a:gd name="connsiteY6" fmla="*/ 34064 h 340638"/>
              <a:gd name="connsiteX7" fmla="*/ 290974 w 291475"/>
              <a:gd name="connsiteY7" fmla="*/ 132821 h 340638"/>
              <a:gd name="connsiteX8" fmla="*/ 291475 w 291475"/>
              <a:gd name="connsiteY8" fmla="*/ 170319 h 340638"/>
              <a:gd name="connsiteX9" fmla="*/ 290974 w 291475"/>
              <a:gd name="connsiteY9" fmla="*/ 207317 h 340638"/>
              <a:gd name="connsiteX10" fmla="*/ 250827 w 291475"/>
              <a:gd name="connsiteY10" fmla="*/ 307792 h 340638"/>
              <a:gd name="connsiteX11" fmla="*/ 141122 w 291475"/>
              <a:gd name="connsiteY11" fmla="*/ 340639 h 340638"/>
              <a:gd name="connsiteX12" fmla="*/ 12166 w 291475"/>
              <a:gd name="connsiteY12" fmla="*/ 340639 h 340638"/>
              <a:gd name="connsiteX13" fmla="*/ 3650 w 291475"/>
              <a:gd name="connsiteY13" fmla="*/ 336989 h 340638"/>
              <a:gd name="connsiteX14" fmla="*/ 138689 w 291475"/>
              <a:gd name="connsiteY14" fmla="*/ 270579 h 340638"/>
              <a:gd name="connsiteX15" fmla="*/ 185920 w 291475"/>
              <a:gd name="connsiteY15" fmla="*/ 255264 h 340638"/>
              <a:gd name="connsiteX16" fmla="*/ 201950 w 291475"/>
              <a:gd name="connsiteY16" fmla="*/ 206387 h 340638"/>
              <a:gd name="connsiteX17" fmla="*/ 202952 w 291475"/>
              <a:gd name="connsiteY17" fmla="*/ 169890 h 340638"/>
              <a:gd name="connsiteX18" fmla="*/ 201950 w 291475"/>
              <a:gd name="connsiteY18" fmla="*/ 133894 h 340638"/>
              <a:gd name="connsiteX19" fmla="*/ 184703 w 291475"/>
              <a:gd name="connsiteY19" fmla="*/ 85732 h 340638"/>
              <a:gd name="connsiteX20" fmla="*/ 136256 w 291475"/>
              <a:gd name="connsiteY20" fmla="*/ 70132 h 340638"/>
              <a:gd name="connsiteX21" fmla="*/ 87593 w 291475"/>
              <a:gd name="connsiteY21" fmla="*/ 70132 h 340638"/>
              <a:gd name="connsiteX22" fmla="*/ 87593 w 291475"/>
              <a:gd name="connsiteY22" fmla="*/ 270650 h 340638"/>
              <a:gd name="connsiteX23" fmla="*/ 138689 w 291475"/>
              <a:gd name="connsiteY23" fmla="*/ 270650 h 34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91475" h="340638" fill="norm" stroke="1" extrusionOk="0">
                <a:moveTo>
                  <a:pt x="3650" y="336989"/>
                </a:moveTo>
                <a:cubicBezTo>
                  <a:pt x="1217" y="334556"/>
                  <a:pt x="0" y="331693"/>
                  <a:pt x="0" y="328473"/>
                </a:cubicBezTo>
                <a:lnTo>
                  <a:pt x="0" y="12166"/>
                </a:lnTo>
                <a:cubicBezTo>
                  <a:pt x="0" y="8588"/>
                  <a:pt x="1217" y="5653"/>
                  <a:pt x="3650" y="3435"/>
                </a:cubicBezTo>
                <a:cubicBezTo>
                  <a:pt x="6083" y="1145"/>
                  <a:pt x="8945" y="0"/>
                  <a:pt x="12166" y="0"/>
                </a:cubicBezTo>
                <a:lnTo>
                  <a:pt x="138689" y="0"/>
                </a:lnTo>
                <a:cubicBezTo>
                  <a:pt x="186349" y="0"/>
                  <a:pt x="223347" y="11378"/>
                  <a:pt x="249611" y="34064"/>
                </a:cubicBezTo>
                <a:cubicBezTo>
                  <a:pt x="275874" y="56749"/>
                  <a:pt x="289686" y="89740"/>
                  <a:pt x="290974" y="132821"/>
                </a:cubicBezTo>
                <a:cubicBezTo>
                  <a:pt x="291260" y="142267"/>
                  <a:pt x="291475" y="154719"/>
                  <a:pt x="291475" y="170319"/>
                </a:cubicBezTo>
                <a:cubicBezTo>
                  <a:pt x="291475" y="185920"/>
                  <a:pt x="291332" y="198229"/>
                  <a:pt x="290974" y="207317"/>
                </a:cubicBezTo>
                <a:cubicBezTo>
                  <a:pt x="289328" y="252402"/>
                  <a:pt x="275946" y="285893"/>
                  <a:pt x="250827" y="307792"/>
                </a:cubicBezTo>
                <a:cubicBezTo>
                  <a:pt x="225709" y="329690"/>
                  <a:pt x="189069" y="340639"/>
                  <a:pt x="141122" y="340639"/>
                </a:cubicBezTo>
                <a:lnTo>
                  <a:pt x="12166" y="340639"/>
                </a:lnTo>
                <a:cubicBezTo>
                  <a:pt x="8945" y="340639"/>
                  <a:pt x="6083" y="339422"/>
                  <a:pt x="3650" y="336989"/>
                </a:cubicBezTo>
                <a:close/>
                <a:moveTo>
                  <a:pt x="138689" y="270579"/>
                </a:moveTo>
                <a:cubicBezTo>
                  <a:pt x="160086" y="270579"/>
                  <a:pt x="175830" y="265498"/>
                  <a:pt x="185920" y="255264"/>
                </a:cubicBezTo>
                <a:cubicBezTo>
                  <a:pt x="195939" y="245031"/>
                  <a:pt x="201306" y="228715"/>
                  <a:pt x="201950" y="206387"/>
                </a:cubicBezTo>
                <a:cubicBezTo>
                  <a:pt x="202594" y="197012"/>
                  <a:pt x="202952" y="184847"/>
                  <a:pt x="202952" y="169890"/>
                </a:cubicBezTo>
                <a:cubicBezTo>
                  <a:pt x="202952" y="154933"/>
                  <a:pt x="202594" y="142982"/>
                  <a:pt x="201950" y="133894"/>
                </a:cubicBezTo>
                <a:cubicBezTo>
                  <a:pt x="201306" y="112139"/>
                  <a:pt x="195509" y="96109"/>
                  <a:pt x="184703" y="85732"/>
                </a:cubicBezTo>
                <a:cubicBezTo>
                  <a:pt x="173826" y="75356"/>
                  <a:pt x="157724" y="70132"/>
                  <a:pt x="136256" y="70132"/>
                </a:cubicBezTo>
                <a:lnTo>
                  <a:pt x="87593" y="70132"/>
                </a:lnTo>
                <a:lnTo>
                  <a:pt x="87593" y="270650"/>
                </a:lnTo>
                <a:lnTo>
                  <a:pt x="138689" y="270650"/>
                </a:ln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80" name="Forma Livre: Forma 79"/>
          <p:cNvSpPr/>
          <p:nvPr/>
        </p:nvSpPr>
        <p:spPr bwMode="auto">
          <a:xfrm>
            <a:off x="6904658" y="-4118386"/>
            <a:ext cx="90025" cy="340638"/>
          </a:xfrm>
          <a:custGeom>
            <a:avLst/>
            <a:gdLst>
              <a:gd name="connsiteX0" fmla="*/ 3650 w 90025"/>
              <a:gd name="connsiteY0" fmla="*/ 336989 h 340638"/>
              <a:gd name="connsiteX1" fmla="*/ 0 w 90025"/>
              <a:gd name="connsiteY1" fmla="*/ 328473 h 340638"/>
              <a:gd name="connsiteX2" fmla="*/ 0 w 90025"/>
              <a:gd name="connsiteY2" fmla="*/ 12166 h 340638"/>
              <a:gd name="connsiteX3" fmla="*/ 3650 w 90025"/>
              <a:gd name="connsiteY3" fmla="*/ 3435 h 340638"/>
              <a:gd name="connsiteX4" fmla="*/ 12166 w 90025"/>
              <a:gd name="connsiteY4" fmla="*/ 0 h 340638"/>
              <a:gd name="connsiteX5" fmla="*/ 77359 w 90025"/>
              <a:gd name="connsiteY5" fmla="*/ 0 h 340638"/>
              <a:gd name="connsiteX6" fmla="*/ 86376 w 90025"/>
              <a:gd name="connsiteY6" fmla="*/ 3435 h 340638"/>
              <a:gd name="connsiteX7" fmla="*/ 90026 w 90025"/>
              <a:gd name="connsiteY7" fmla="*/ 12166 h 340638"/>
              <a:gd name="connsiteX8" fmla="*/ 90026 w 90025"/>
              <a:gd name="connsiteY8" fmla="*/ 328473 h 340638"/>
              <a:gd name="connsiteX9" fmla="*/ 86376 w 90025"/>
              <a:gd name="connsiteY9" fmla="*/ 337204 h 340638"/>
              <a:gd name="connsiteX10" fmla="*/ 77359 w 90025"/>
              <a:gd name="connsiteY10" fmla="*/ 340639 h 340638"/>
              <a:gd name="connsiteX11" fmla="*/ 12166 w 90025"/>
              <a:gd name="connsiteY11" fmla="*/ 340639 h 340638"/>
              <a:gd name="connsiteX12" fmla="*/ 3650 w 90025"/>
              <a:gd name="connsiteY12" fmla="*/ 336989 h 34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025" h="340638" fill="norm" stroke="1" extrusionOk="0">
                <a:moveTo>
                  <a:pt x="3650" y="336989"/>
                </a:moveTo>
                <a:cubicBezTo>
                  <a:pt x="1217" y="334556"/>
                  <a:pt x="0" y="331693"/>
                  <a:pt x="0" y="328473"/>
                </a:cubicBezTo>
                <a:lnTo>
                  <a:pt x="0" y="12166"/>
                </a:lnTo>
                <a:cubicBezTo>
                  <a:pt x="0" y="8588"/>
                  <a:pt x="1217" y="5653"/>
                  <a:pt x="3650" y="3435"/>
                </a:cubicBezTo>
                <a:cubicBezTo>
                  <a:pt x="6083" y="1145"/>
                  <a:pt x="8945" y="0"/>
                  <a:pt x="12166" y="0"/>
                </a:cubicBezTo>
                <a:lnTo>
                  <a:pt x="77359" y="0"/>
                </a:lnTo>
                <a:cubicBezTo>
                  <a:pt x="80937" y="0"/>
                  <a:pt x="83943" y="1145"/>
                  <a:pt x="86376" y="3435"/>
                </a:cubicBezTo>
                <a:cubicBezTo>
                  <a:pt x="88809" y="5725"/>
                  <a:pt x="90026" y="8659"/>
                  <a:pt x="90026" y="12166"/>
                </a:cubicBezTo>
                <a:lnTo>
                  <a:pt x="90026" y="328473"/>
                </a:lnTo>
                <a:cubicBezTo>
                  <a:pt x="90026" y="332051"/>
                  <a:pt x="88809" y="334985"/>
                  <a:pt x="86376" y="337204"/>
                </a:cubicBezTo>
                <a:cubicBezTo>
                  <a:pt x="83943" y="339494"/>
                  <a:pt x="80937" y="340639"/>
                  <a:pt x="77359" y="340639"/>
                </a:cubicBezTo>
                <a:lnTo>
                  <a:pt x="12166" y="340639"/>
                </a:lnTo>
                <a:cubicBezTo>
                  <a:pt x="8945" y="340639"/>
                  <a:pt x="6083" y="339422"/>
                  <a:pt x="3650" y="336989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81" name="Forma Livre: Forma 80"/>
          <p:cNvSpPr/>
          <p:nvPr/>
        </p:nvSpPr>
        <p:spPr bwMode="auto">
          <a:xfrm>
            <a:off x="7062310" y="-4118386"/>
            <a:ext cx="281742" cy="340638"/>
          </a:xfrm>
          <a:custGeom>
            <a:avLst/>
            <a:gdLst>
              <a:gd name="connsiteX0" fmla="*/ 3650 w 281742"/>
              <a:gd name="connsiteY0" fmla="*/ 336989 h 340638"/>
              <a:gd name="connsiteX1" fmla="*/ 0 w 281742"/>
              <a:gd name="connsiteY1" fmla="*/ 328473 h 340638"/>
              <a:gd name="connsiteX2" fmla="*/ 0 w 281742"/>
              <a:gd name="connsiteY2" fmla="*/ 12166 h 340638"/>
              <a:gd name="connsiteX3" fmla="*/ 3650 w 281742"/>
              <a:gd name="connsiteY3" fmla="*/ 3435 h 340638"/>
              <a:gd name="connsiteX4" fmla="*/ 12166 w 281742"/>
              <a:gd name="connsiteY4" fmla="*/ 0 h 340638"/>
              <a:gd name="connsiteX5" fmla="*/ 63762 w 281742"/>
              <a:gd name="connsiteY5" fmla="*/ 0 h 340638"/>
              <a:gd name="connsiteX6" fmla="*/ 80293 w 281742"/>
              <a:gd name="connsiteY6" fmla="*/ 9232 h 340638"/>
              <a:gd name="connsiteX7" fmla="*/ 199016 w 281742"/>
              <a:gd name="connsiteY7" fmla="*/ 196082 h 340638"/>
              <a:gd name="connsiteX8" fmla="*/ 199016 w 281742"/>
              <a:gd name="connsiteY8" fmla="*/ 12166 h 340638"/>
              <a:gd name="connsiteX9" fmla="*/ 202666 w 281742"/>
              <a:gd name="connsiteY9" fmla="*/ 3435 h 340638"/>
              <a:gd name="connsiteX10" fmla="*/ 211182 w 281742"/>
              <a:gd name="connsiteY10" fmla="*/ 0 h 340638"/>
              <a:gd name="connsiteX11" fmla="*/ 269577 w 281742"/>
              <a:gd name="connsiteY11" fmla="*/ 0 h 340638"/>
              <a:gd name="connsiteX12" fmla="*/ 278308 w 281742"/>
              <a:gd name="connsiteY12" fmla="*/ 3435 h 340638"/>
              <a:gd name="connsiteX13" fmla="*/ 281742 w 281742"/>
              <a:gd name="connsiteY13" fmla="*/ 12166 h 340638"/>
              <a:gd name="connsiteX14" fmla="*/ 281742 w 281742"/>
              <a:gd name="connsiteY14" fmla="*/ 327972 h 340638"/>
              <a:gd name="connsiteX15" fmla="*/ 278308 w 281742"/>
              <a:gd name="connsiteY15" fmla="*/ 336989 h 340638"/>
              <a:gd name="connsiteX16" fmla="*/ 269577 w 281742"/>
              <a:gd name="connsiteY16" fmla="*/ 340639 h 340638"/>
              <a:gd name="connsiteX17" fmla="*/ 217479 w 281742"/>
              <a:gd name="connsiteY17" fmla="*/ 340639 h 340638"/>
              <a:gd name="connsiteX18" fmla="*/ 201449 w 281742"/>
              <a:gd name="connsiteY18" fmla="*/ 331407 h 340638"/>
              <a:gd name="connsiteX19" fmla="*/ 82726 w 281742"/>
              <a:gd name="connsiteY19" fmla="*/ 151355 h 340638"/>
              <a:gd name="connsiteX20" fmla="*/ 82726 w 281742"/>
              <a:gd name="connsiteY20" fmla="*/ 328473 h 340638"/>
              <a:gd name="connsiteX21" fmla="*/ 79291 w 281742"/>
              <a:gd name="connsiteY21" fmla="*/ 336989 h 340638"/>
              <a:gd name="connsiteX22" fmla="*/ 70561 w 281742"/>
              <a:gd name="connsiteY22" fmla="*/ 340639 h 340638"/>
              <a:gd name="connsiteX23" fmla="*/ 12166 w 281742"/>
              <a:gd name="connsiteY23" fmla="*/ 340639 h 340638"/>
              <a:gd name="connsiteX24" fmla="*/ 3650 w 281742"/>
              <a:gd name="connsiteY24" fmla="*/ 336989 h 34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1742" h="340638" fill="norm" stroke="1" extrusionOk="0">
                <a:moveTo>
                  <a:pt x="3650" y="336989"/>
                </a:moveTo>
                <a:cubicBezTo>
                  <a:pt x="1217" y="334556"/>
                  <a:pt x="0" y="331693"/>
                  <a:pt x="0" y="328473"/>
                </a:cubicBezTo>
                <a:lnTo>
                  <a:pt x="0" y="12166"/>
                </a:lnTo>
                <a:cubicBezTo>
                  <a:pt x="0" y="8588"/>
                  <a:pt x="1217" y="5653"/>
                  <a:pt x="3650" y="3435"/>
                </a:cubicBezTo>
                <a:cubicBezTo>
                  <a:pt x="6083" y="1145"/>
                  <a:pt x="8945" y="0"/>
                  <a:pt x="12166" y="0"/>
                </a:cubicBezTo>
                <a:lnTo>
                  <a:pt x="63762" y="0"/>
                </a:lnTo>
                <a:cubicBezTo>
                  <a:pt x="71849" y="0"/>
                  <a:pt x="77359" y="3077"/>
                  <a:pt x="80293" y="9232"/>
                </a:cubicBezTo>
                <a:lnTo>
                  <a:pt x="199016" y="196082"/>
                </a:lnTo>
                <a:lnTo>
                  <a:pt x="199016" y="12166"/>
                </a:lnTo>
                <a:cubicBezTo>
                  <a:pt x="199016" y="8588"/>
                  <a:pt x="200233" y="5653"/>
                  <a:pt x="202666" y="3435"/>
                </a:cubicBezTo>
                <a:cubicBezTo>
                  <a:pt x="205099" y="1145"/>
                  <a:pt x="207961" y="0"/>
                  <a:pt x="211182" y="0"/>
                </a:cubicBezTo>
                <a:lnTo>
                  <a:pt x="269577" y="0"/>
                </a:lnTo>
                <a:cubicBezTo>
                  <a:pt x="273155" y="0"/>
                  <a:pt x="276089" y="1145"/>
                  <a:pt x="278308" y="3435"/>
                </a:cubicBezTo>
                <a:cubicBezTo>
                  <a:pt x="280597" y="5725"/>
                  <a:pt x="281742" y="8659"/>
                  <a:pt x="281742" y="12166"/>
                </a:cubicBezTo>
                <a:lnTo>
                  <a:pt x="281742" y="327972"/>
                </a:lnTo>
                <a:cubicBezTo>
                  <a:pt x="281742" y="331550"/>
                  <a:pt x="280597" y="334556"/>
                  <a:pt x="278308" y="336989"/>
                </a:cubicBezTo>
                <a:cubicBezTo>
                  <a:pt x="276018" y="339422"/>
                  <a:pt x="273083" y="340639"/>
                  <a:pt x="269577" y="340639"/>
                </a:cubicBezTo>
                <a:lnTo>
                  <a:pt x="217479" y="340639"/>
                </a:lnTo>
                <a:cubicBezTo>
                  <a:pt x="210323" y="340639"/>
                  <a:pt x="204956" y="337562"/>
                  <a:pt x="201449" y="331407"/>
                </a:cubicBezTo>
                <a:lnTo>
                  <a:pt x="82726" y="151355"/>
                </a:lnTo>
                <a:lnTo>
                  <a:pt x="82726" y="328473"/>
                </a:lnTo>
                <a:cubicBezTo>
                  <a:pt x="82726" y="331693"/>
                  <a:pt x="81581" y="334556"/>
                  <a:pt x="79291" y="336989"/>
                </a:cubicBezTo>
                <a:cubicBezTo>
                  <a:pt x="77002" y="339422"/>
                  <a:pt x="74067" y="340639"/>
                  <a:pt x="70561" y="340639"/>
                </a:cubicBezTo>
                <a:lnTo>
                  <a:pt x="12166" y="340639"/>
                </a:lnTo>
                <a:cubicBezTo>
                  <a:pt x="8945" y="340639"/>
                  <a:pt x="6083" y="339422"/>
                  <a:pt x="3650" y="336989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82" name="Forma Livre: Forma 81"/>
          <p:cNvSpPr/>
          <p:nvPr/>
        </p:nvSpPr>
        <p:spPr bwMode="auto">
          <a:xfrm>
            <a:off x="7400945" y="-4123252"/>
            <a:ext cx="305643" cy="350514"/>
          </a:xfrm>
          <a:custGeom>
            <a:avLst/>
            <a:gdLst>
              <a:gd name="connsiteX0" fmla="*/ 42365 w 305644"/>
              <a:gd name="connsiteY0" fmla="*/ 316093 h 350514"/>
              <a:gd name="connsiteX1" fmla="*/ 501 w 305644"/>
              <a:gd name="connsiteY1" fmla="*/ 218553 h 350514"/>
              <a:gd name="connsiteX2" fmla="*/ 0 w 305644"/>
              <a:gd name="connsiteY2" fmla="*/ 173754 h 350514"/>
              <a:gd name="connsiteX3" fmla="*/ 501 w 305644"/>
              <a:gd name="connsiteY3" fmla="*/ 128956 h 350514"/>
              <a:gd name="connsiteX4" fmla="*/ 43081 w 305644"/>
              <a:gd name="connsiteY4" fmla="*/ 33563 h 350514"/>
              <a:gd name="connsiteX5" fmla="*/ 151856 w 305644"/>
              <a:gd name="connsiteY5" fmla="*/ 0 h 350514"/>
              <a:gd name="connsiteX6" fmla="*/ 232364 w 305644"/>
              <a:gd name="connsiteY6" fmla="*/ 15100 h 350514"/>
              <a:gd name="connsiteX7" fmla="*/ 284891 w 305644"/>
              <a:gd name="connsiteY7" fmla="*/ 53529 h 350514"/>
              <a:gd name="connsiteX8" fmla="*/ 304142 w 305644"/>
              <a:gd name="connsiteY8" fmla="*/ 101691 h 350514"/>
              <a:gd name="connsiteX9" fmla="*/ 300993 w 305644"/>
              <a:gd name="connsiteY9" fmla="*/ 108990 h 350514"/>
              <a:gd name="connsiteX10" fmla="*/ 293479 w 305644"/>
              <a:gd name="connsiteY10" fmla="*/ 111924 h 350514"/>
              <a:gd name="connsiteX11" fmla="*/ 222417 w 305644"/>
              <a:gd name="connsiteY11" fmla="*/ 111924 h 350514"/>
              <a:gd name="connsiteX12" fmla="*/ 214617 w 305644"/>
              <a:gd name="connsiteY12" fmla="*/ 110493 h 350514"/>
              <a:gd name="connsiteX13" fmla="*/ 209750 w 305644"/>
              <a:gd name="connsiteY13" fmla="*/ 105126 h 350514"/>
              <a:gd name="connsiteX14" fmla="*/ 189784 w 305644"/>
              <a:gd name="connsiteY14" fmla="*/ 80580 h 350514"/>
              <a:gd name="connsiteX15" fmla="*/ 151856 w 305644"/>
              <a:gd name="connsiteY15" fmla="*/ 70132 h 350514"/>
              <a:gd name="connsiteX16" fmla="*/ 91028 w 305644"/>
              <a:gd name="connsiteY16" fmla="*/ 131461 h 350514"/>
              <a:gd name="connsiteX17" fmla="*/ 90527 w 305644"/>
              <a:gd name="connsiteY17" fmla="*/ 173826 h 350514"/>
              <a:gd name="connsiteX18" fmla="*/ 91028 w 305644"/>
              <a:gd name="connsiteY18" fmla="*/ 216191 h 350514"/>
              <a:gd name="connsiteX19" fmla="*/ 153287 w 305644"/>
              <a:gd name="connsiteY19" fmla="*/ 280455 h 350514"/>
              <a:gd name="connsiteX20" fmla="*/ 199302 w 305644"/>
              <a:gd name="connsiteY20" fmla="*/ 265641 h 350514"/>
              <a:gd name="connsiteX21" fmla="*/ 216549 w 305644"/>
              <a:gd name="connsiteY21" fmla="*/ 220127 h 350514"/>
              <a:gd name="connsiteX22" fmla="*/ 216549 w 305644"/>
              <a:gd name="connsiteY22" fmla="*/ 210896 h 350514"/>
              <a:gd name="connsiteX23" fmla="*/ 170820 w 305644"/>
              <a:gd name="connsiteY23" fmla="*/ 210896 h 350514"/>
              <a:gd name="connsiteX24" fmla="*/ 162090 w 305644"/>
              <a:gd name="connsiteY24" fmla="*/ 207246 h 350514"/>
              <a:gd name="connsiteX25" fmla="*/ 158654 w 305644"/>
              <a:gd name="connsiteY25" fmla="*/ 198229 h 350514"/>
              <a:gd name="connsiteX26" fmla="*/ 158654 w 305644"/>
              <a:gd name="connsiteY26" fmla="*/ 162233 h 350514"/>
              <a:gd name="connsiteX27" fmla="*/ 162090 w 305644"/>
              <a:gd name="connsiteY27" fmla="*/ 153216 h 350514"/>
              <a:gd name="connsiteX28" fmla="*/ 170820 w 305644"/>
              <a:gd name="connsiteY28" fmla="*/ 149566 h 350514"/>
              <a:gd name="connsiteX29" fmla="*/ 293479 w 305644"/>
              <a:gd name="connsiteY29" fmla="*/ 149566 h 350514"/>
              <a:gd name="connsiteX30" fmla="*/ 302209 w 305644"/>
              <a:gd name="connsiteY30" fmla="*/ 153216 h 350514"/>
              <a:gd name="connsiteX31" fmla="*/ 305644 w 305644"/>
              <a:gd name="connsiteY31" fmla="*/ 162233 h 350514"/>
              <a:gd name="connsiteX32" fmla="*/ 305644 w 305644"/>
              <a:gd name="connsiteY32" fmla="*/ 217694 h 350514"/>
              <a:gd name="connsiteX33" fmla="*/ 286680 w 305644"/>
              <a:gd name="connsiteY33" fmla="*/ 288971 h 350514"/>
              <a:gd name="connsiteX34" fmla="*/ 232937 w 305644"/>
              <a:gd name="connsiteY34" fmla="*/ 334699 h 350514"/>
              <a:gd name="connsiteX35" fmla="*/ 151928 w 305644"/>
              <a:gd name="connsiteY35" fmla="*/ 350514 h 350514"/>
              <a:gd name="connsiteX36" fmla="*/ 42437 w 305644"/>
              <a:gd name="connsiteY36" fmla="*/ 316236 h 35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05644" h="350514" fill="norm" stroke="1" extrusionOk="0">
                <a:moveTo>
                  <a:pt x="42365" y="316093"/>
                </a:moveTo>
                <a:cubicBezTo>
                  <a:pt x="16102" y="293193"/>
                  <a:pt x="2147" y="260703"/>
                  <a:pt x="501" y="218553"/>
                </a:cubicBezTo>
                <a:cubicBezTo>
                  <a:pt x="143" y="209178"/>
                  <a:pt x="0" y="194221"/>
                  <a:pt x="0" y="173754"/>
                </a:cubicBezTo>
                <a:cubicBezTo>
                  <a:pt x="0" y="153287"/>
                  <a:pt x="143" y="138402"/>
                  <a:pt x="501" y="128956"/>
                </a:cubicBezTo>
                <a:cubicBezTo>
                  <a:pt x="2147" y="87736"/>
                  <a:pt x="16316" y="55962"/>
                  <a:pt x="43081" y="33563"/>
                </a:cubicBezTo>
                <a:cubicBezTo>
                  <a:pt x="69845" y="11164"/>
                  <a:pt x="106127" y="0"/>
                  <a:pt x="151856" y="0"/>
                </a:cubicBezTo>
                <a:cubicBezTo>
                  <a:pt x="182700" y="0"/>
                  <a:pt x="209536" y="5009"/>
                  <a:pt x="232364" y="15100"/>
                </a:cubicBezTo>
                <a:cubicBezTo>
                  <a:pt x="255264" y="25190"/>
                  <a:pt x="272725" y="38000"/>
                  <a:pt x="284891" y="53529"/>
                </a:cubicBezTo>
                <a:cubicBezTo>
                  <a:pt x="297057" y="69130"/>
                  <a:pt x="303426" y="85160"/>
                  <a:pt x="304142" y="101691"/>
                </a:cubicBezTo>
                <a:cubicBezTo>
                  <a:pt x="304142" y="104625"/>
                  <a:pt x="303068" y="107058"/>
                  <a:pt x="300993" y="108990"/>
                </a:cubicBezTo>
                <a:cubicBezTo>
                  <a:pt x="298846" y="110922"/>
                  <a:pt x="296341" y="111924"/>
                  <a:pt x="293479" y="111924"/>
                </a:cubicBezTo>
                <a:lnTo>
                  <a:pt x="222417" y="111924"/>
                </a:lnTo>
                <a:cubicBezTo>
                  <a:pt x="219197" y="111924"/>
                  <a:pt x="216549" y="111423"/>
                  <a:pt x="214617" y="110493"/>
                </a:cubicBezTo>
                <a:cubicBezTo>
                  <a:pt x="212684" y="109491"/>
                  <a:pt x="211038" y="107774"/>
                  <a:pt x="209750" y="105126"/>
                </a:cubicBezTo>
                <a:cubicBezTo>
                  <a:pt x="205528" y="95751"/>
                  <a:pt x="198873" y="87521"/>
                  <a:pt x="189784" y="80580"/>
                </a:cubicBezTo>
                <a:cubicBezTo>
                  <a:pt x="180696" y="73638"/>
                  <a:pt x="168029" y="70132"/>
                  <a:pt x="151856" y="70132"/>
                </a:cubicBezTo>
                <a:cubicBezTo>
                  <a:pt x="113212" y="70132"/>
                  <a:pt x="92960" y="90598"/>
                  <a:pt x="91028" y="131461"/>
                </a:cubicBezTo>
                <a:cubicBezTo>
                  <a:pt x="90670" y="140549"/>
                  <a:pt x="90527" y="154647"/>
                  <a:pt x="90527" y="173826"/>
                </a:cubicBezTo>
                <a:cubicBezTo>
                  <a:pt x="90527" y="193005"/>
                  <a:pt x="90670" y="206745"/>
                  <a:pt x="91028" y="216191"/>
                </a:cubicBezTo>
                <a:cubicBezTo>
                  <a:pt x="92960" y="258986"/>
                  <a:pt x="113713" y="280455"/>
                  <a:pt x="153287" y="280455"/>
                </a:cubicBezTo>
                <a:cubicBezTo>
                  <a:pt x="172395" y="280455"/>
                  <a:pt x="187781" y="275517"/>
                  <a:pt x="199302" y="265641"/>
                </a:cubicBezTo>
                <a:cubicBezTo>
                  <a:pt x="210824" y="255765"/>
                  <a:pt x="216549" y="240594"/>
                  <a:pt x="216549" y="220127"/>
                </a:cubicBezTo>
                <a:lnTo>
                  <a:pt x="216549" y="210896"/>
                </a:lnTo>
                <a:lnTo>
                  <a:pt x="170820" y="210896"/>
                </a:lnTo>
                <a:cubicBezTo>
                  <a:pt x="167242" y="210896"/>
                  <a:pt x="164308" y="209679"/>
                  <a:pt x="162090" y="207246"/>
                </a:cubicBezTo>
                <a:cubicBezTo>
                  <a:pt x="159799" y="204813"/>
                  <a:pt x="158654" y="201807"/>
                  <a:pt x="158654" y="198229"/>
                </a:cubicBezTo>
                <a:lnTo>
                  <a:pt x="158654" y="162233"/>
                </a:lnTo>
                <a:cubicBezTo>
                  <a:pt x="158654" y="158655"/>
                  <a:pt x="159799" y="155649"/>
                  <a:pt x="162090" y="153216"/>
                </a:cubicBezTo>
                <a:cubicBezTo>
                  <a:pt x="164380" y="150783"/>
                  <a:pt x="167242" y="149566"/>
                  <a:pt x="170820" y="149566"/>
                </a:cubicBezTo>
                <a:lnTo>
                  <a:pt x="293479" y="149566"/>
                </a:lnTo>
                <a:cubicBezTo>
                  <a:pt x="297057" y="149566"/>
                  <a:pt x="299991" y="150783"/>
                  <a:pt x="302209" y="153216"/>
                </a:cubicBezTo>
                <a:cubicBezTo>
                  <a:pt x="304499" y="155649"/>
                  <a:pt x="305644" y="158655"/>
                  <a:pt x="305644" y="162233"/>
                </a:cubicBezTo>
                <a:lnTo>
                  <a:pt x="305644" y="217694"/>
                </a:lnTo>
                <a:cubicBezTo>
                  <a:pt x="305644" y="245246"/>
                  <a:pt x="299347" y="269004"/>
                  <a:pt x="286680" y="288971"/>
                </a:cubicBezTo>
                <a:cubicBezTo>
                  <a:pt x="274014" y="308937"/>
                  <a:pt x="256123" y="324179"/>
                  <a:pt x="232937" y="334699"/>
                </a:cubicBezTo>
                <a:cubicBezTo>
                  <a:pt x="209750" y="345219"/>
                  <a:pt x="182700" y="350514"/>
                  <a:pt x="151928" y="350514"/>
                </a:cubicBezTo>
                <a:cubicBezTo>
                  <a:pt x="105197" y="350514"/>
                  <a:pt x="68700" y="339064"/>
                  <a:pt x="42437" y="316236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2" name="Título 1"/>
          <p:cNvSpPr txBox="1"/>
          <p:nvPr/>
        </p:nvSpPr>
        <p:spPr bwMode="auto">
          <a:xfrm>
            <a:off x="1087575" y="3937530"/>
            <a:ext cx="4390765" cy="187695"/>
          </a:xfrm>
          <a:prstGeom prst="rect">
            <a:avLst/>
          </a:prstGeom>
        </p:spPr>
        <p:txBody>
          <a:bodyPr vert="horz" wrap="square" lIns="0" tIns="10620" rIns="0" bIns="0" rtlCol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0620" marR="4248">
              <a:spcBef>
                <a:spcPts val="84"/>
              </a:spcBef>
              <a:defRPr sz="1600" spc="105">
                <a:latin typeface="Trebuchet MS"/>
                <a:cs typeface="Trebuchet MS"/>
              </a:defRPr>
            </a:lvl1pPr>
          </a:lstStyle>
          <a:p>
            <a:pPr>
              <a:defRPr/>
            </a:pPr>
            <a:r>
              <a:rPr lang="pt-BR" sz="1150">
                <a:solidFill>
                  <a:schemeClr val="bg1"/>
                </a:solidFill>
              </a:rPr>
              <a:t>A excelência do varejo farmacêutico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áfico 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-849185" y="225874"/>
            <a:ext cx="2399574" cy="3149802"/>
          </a:xfrm>
          <a:prstGeom prst="rect">
            <a:avLst/>
          </a:prstGeom>
        </p:spPr>
      </p:pic>
      <p:graphicFrame>
        <p:nvGraphicFramePr>
          <p:cNvPr id="283" name="Google Shape;283;p34"/>
          <p:cNvGraphicFramePr>
            <a:graphicFrameLocks xmlns:a="http://schemas.openxmlformats.org/drawingml/2006/main"/>
          </p:cNvGraphicFramePr>
          <p:nvPr/>
        </p:nvGraphicFramePr>
        <p:xfrm>
          <a:off x="2775402" y="2016971"/>
          <a:ext cx="8771124" cy="380008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192781"/>
                <a:gridCol w="2192781"/>
                <a:gridCol w="2192781"/>
                <a:gridCol w="2192781"/>
              </a:tblGrid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1.0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2.0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3.0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674E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4.0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0070C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Multitarefa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Funcional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Entusiasta</a:t>
                      </a:r>
                      <a:endParaRPr sz="12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674E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Estruturativa</a:t>
                      </a:r>
                      <a:endParaRPr sz="12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0070C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rgbClr val="FF674E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rgbClr val="0070C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Todos fazem de tudo o que for preciso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Papéis razoavelmente definidos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 estratégia é crescer</a:t>
                      </a:r>
                      <a:endParaRPr sz="6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674E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Organizando a casa</a:t>
                      </a:r>
                      <a:endParaRPr sz="6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0070C0"/>
                    </a:solidFill>
                  </a:tcPr>
                </a:tc>
              </a:tr>
              <a:tr h="102996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O mundo da multitarefa é a confusão dos papéis.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Nem sempre as pessoas certas estão nas posições corretas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Metas traçadas, muitas vezes, sem fundamentação. Frases muito utilizadas: “Vamos acreditar" e “Vamos pra cima"</a:t>
                      </a:r>
                      <a:endParaRPr sz="11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674E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Mapeando e estruturando processos e procedimentos. Implantação de indicadores e construção de políticas</a:t>
                      </a:r>
                      <a:endParaRPr sz="11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0070C0"/>
                    </a:solidFill>
                  </a:tcPr>
                </a:tc>
              </a:tr>
              <a:tr h="84269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Organograma definido, papéis, responsabilidades e </a:t>
                      </a:r>
                      <a:r>
                        <a:rPr lang="pt-BR" sz="1100">
                          <a:latin typeface="Calibri"/>
                          <a:cs typeface="Calibri"/>
                        </a:rPr>
                        <a:t>reponsogramas</a:t>
                      </a:r>
                      <a:r>
                        <a:rPr lang="pt-BR" sz="1100">
                          <a:latin typeface="Calibri"/>
                          <a:cs typeface="Calibri"/>
                        </a:rPr>
                        <a:t> claros em todos os níveis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-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-</a:t>
                      </a:r>
                      <a:endParaRPr sz="11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F674E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-</a:t>
                      </a:r>
                      <a:endParaRPr sz="11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286" name="Google Shape;286;p34"/>
          <p:cNvSpPr txBox="1"/>
          <p:nvPr/>
        </p:nvSpPr>
        <p:spPr bwMode="auto">
          <a:xfrm>
            <a:off x="1354439" y="1574084"/>
            <a:ext cx="5186611" cy="34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>
              <a:defRPr/>
            </a:pPr>
            <a:r>
              <a:rPr lang="pt-BR" sz="1600">
                <a:latin typeface="Calibri"/>
                <a:ea typeface="Roboto Light"/>
                <a:cs typeface="Calibri"/>
              </a:rPr>
              <a:t>Análise de </a:t>
            </a:r>
            <a:r>
              <a:rPr lang="pt-BR" sz="1600" b="1">
                <a:latin typeface="Calibri"/>
                <a:ea typeface="Roboto"/>
                <a:cs typeface="Calibri"/>
              </a:rPr>
              <a:t>versionamento do negócio</a:t>
            </a:r>
            <a:endParaRPr sz="1600" b="1">
              <a:latin typeface="Calibri"/>
              <a:ea typeface="Roboto"/>
              <a:cs typeface="Calibri"/>
            </a:endParaRPr>
          </a:p>
        </p:txBody>
      </p:sp>
      <p:sp>
        <p:nvSpPr>
          <p:cNvPr id="5" name="Triângulo isósceles 4"/>
          <p:cNvSpPr/>
          <p:nvPr/>
        </p:nvSpPr>
        <p:spPr bwMode="auto">
          <a:xfrm>
            <a:off x="8261651" y="6010402"/>
            <a:ext cx="105371" cy="94163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graphicFrame>
        <p:nvGraphicFramePr>
          <p:cNvPr id="6" name="Google Shape;283;p34"/>
          <p:cNvGraphicFramePr>
            <a:graphicFrameLocks xmlns:a="http://schemas.openxmlformats.org/drawingml/2006/main"/>
          </p:cNvGraphicFramePr>
          <p:nvPr/>
        </p:nvGraphicFramePr>
        <p:xfrm>
          <a:off x="570781" y="2005954"/>
          <a:ext cx="2192781" cy="380008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192781"/>
              </a:tblGrid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Versão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Identidade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Período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Modelo atual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9525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</a:tr>
              <a:tr h="102996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Características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9525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4269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Foco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9525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oogle Shape;283;p34"/>
          <p:cNvGraphicFramePr>
            <a:graphicFrameLocks xmlns:a="http://schemas.openxmlformats.org/drawingml/2006/main"/>
          </p:cNvGraphicFramePr>
          <p:nvPr/>
        </p:nvGraphicFramePr>
        <p:xfrm>
          <a:off x="11569854" y="2008523"/>
          <a:ext cx="8771124" cy="380008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192781"/>
                <a:gridCol w="2192781"/>
                <a:gridCol w="2192781"/>
                <a:gridCol w="2192781"/>
              </a:tblGrid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5.0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6.0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4.0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8.0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Incremental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Colaborativa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Integrativa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Orgânica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Tudo pode ser melhorado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Orgulho de Pertencer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Integrando tudo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Organização auto organizadora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</a:tr>
              <a:tr h="102996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Diminuir o tempo, baixar os custos e melhorar a qualidade de todos os processos. O cliente no centro da mesa.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Propósito e valores inspiradores e cultura de inovação. </a:t>
                      </a: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Mindfulness</a:t>
                      </a: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 e sustentabilidade. Alto nível de colaboração. Marketing de significado.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Tecnologia, cultura, estrutura e pessoas alinhadas com a direção estratégica da organização. Máxima fluidez e zero desperdício.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Visão sistêmica e capacidade de ajustar a organização aos contextos políticos, econômicos, sociais e ambientais.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4269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?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?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?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?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" name="Google Shape;272;p25"/>
          <p:cNvSpPr/>
          <p:nvPr/>
        </p:nvSpPr>
        <p:spPr bwMode="auto">
          <a:xfrm>
            <a:off x="-290063" y="-15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0" name="Google Shape;273;p25"/>
          <p:cNvPicPr/>
          <p:nvPr/>
        </p:nvPicPr>
        <p:blipFill>
          <a:blip r:embed="rId5">
            <a:alphaModFix/>
          </a:blip>
          <a:stretch/>
        </p:blipFill>
        <p:spPr bwMode="auto">
          <a:xfrm rot="10800000" flipH="1">
            <a:off x="8961710" y="-1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74;p25"/>
          <p:cNvPicPr/>
          <p:nvPr/>
        </p:nvPicPr>
        <p:blipFill>
          <a:blip r:embed="rId5">
            <a:alphaModFix/>
          </a:blip>
          <a:stretch/>
        </p:blipFill>
        <p:spPr bwMode="auto">
          <a:xfrm flipH="1">
            <a:off x="10721878" y="0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 bwMode="auto">
          <a:xfrm>
            <a:off x="2515667" y="100052"/>
            <a:ext cx="648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Jornada e Desenvolvimento da empresa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CaixaDeTexto 12"/>
          <p:cNvSpPr txBox="1"/>
          <p:nvPr/>
        </p:nvSpPr>
        <p:spPr bwMode="auto">
          <a:xfrm>
            <a:off x="8909092" y="6229451"/>
            <a:ext cx="1374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400" b="1"/>
              <a:t>Estado atual</a:t>
            </a:r>
            <a:endParaRPr/>
          </a:p>
        </p:txBody>
      </p:sp>
      <p:cxnSp>
        <p:nvCxnSpPr>
          <p:cNvPr id="3" name="Conector reto 26"/>
          <p:cNvCxnSpPr>
            <a:cxnSpLocks/>
          </p:cNvCxnSpPr>
          <p:nvPr/>
        </p:nvCxnSpPr>
        <p:spPr bwMode="auto">
          <a:xfrm>
            <a:off x="8305719" y="6229451"/>
            <a:ext cx="229403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30"/>
          <p:cNvCxnSpPr>
            <a:cxnSpLocks/>
          </p:cNvCxnSpPr>
          <p:nvPr/>
        </p:nvCxnSpPr>
        <p:spPr bwMode="auto">
          <a:xfrm>
            <a:off x="8311937" y="6104565"/>
            <a:ext cx="0" cy="124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riângulo isósceles 4"/>
          <p:cNvSpPr/>
          <p:nvPr/>
        </p:nvSpPr>
        <p:spPr bwMode="auto">
          <a:xfrm>
            <a:off x="10562343" y="6019581"/>
            <a:ext cx="105371" cy="94163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9" name="Conector reto 30"/>
          <p:cNvCxnSpPr>
            <a:cxnSpLocks/>
          </p:cNvCxnSpPr>
          <p:nvPr/>
        </p:nvCxnSpPr>
        <p:spPr bwMode="auto">
          <a:xfrm>
            <a:off x="10612629" y="6113744"/>
            <a:ext cx="0" cy="124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Google Shape;283;p34"/>
          <p:cNvGraphicFramePr>
            <a:graphicFrameLocks xmlns:a="http://schemas.openxmlformats.org/drawingml/2006/main"/>
          </p:cNvGraphicFramePr>
          <p:nvPr/>
        </p:nvGraphicFramePr>
        <p:xfrm>
          <a:off x="-9110966" y="2005954"/>
          <a:ext cx="8771124" cy="380008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192781"/>
                <a:gridCol w="2192781"/>
                <a:gridCol w="2192781"/>
                <a:gridCol w="2192781"/>
              </a:tblGrid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1.0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2.0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3.0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4.0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Multitarefa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Funcional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Entusiasta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Estruturativa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Todos fazem de tudo o que for preciso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Papéis razoavelmente definidos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A estratégia é crescer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Organizando a casa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</a:tr>
              <a:tr h="102996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O mundo da multitarefa é a confusão dos papéis.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Nem sempre as pessoas certas estão nas posições corretas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Metas traçadas muitas vezes sem fundamentação. Frases muitas vezes utilizada "Vamos acreditar" e "Vamos pra cima"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Mapeando e estruturando processos e procedimentos. Implantação de indicadores e construção de políticas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4269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Organograma definido, papéis, responsabilidades e </a:t>
                      </a:r>
                      <a:r>
                        <a:rPr lang="pt-BR" sz="1100">
                          <a:latin typeface="Calibri"/>
                          <a:cs typeface="Calibri"/>
                        </a:rPr>
                        <a:t>reponsogramas</a:t>
                      </a:r>
                      <a:r>
                        <a:rPr lang="pt-BR" sz="1100">
                          <a:latin typeface="Calibri"/>
                          <a:cs typeface="Calibri"/>
                        </a:rPr>
                        <a:t> claros em todos os níveis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?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?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?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Google Shape;283;p34"/>
          <p:cNvGraphicFramePr>
            <a:graphicFrameLocks xmlns:a="http://schemas.openxmlformats.org/drawingml/2006/main"/>
          </p:cNvGraphicFramePr>
          <p:nvPr/>
        </p:nvGraphicFramePr>
        <p:xfrm>
          <a:off x="2795503" y="2008523"/>
          <a:ext cx="8771124" cy="380008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192781"/>
                <a:gridCol w="2192781"/>
                <a:gridCol w="2192781"/>
                <a:gridCol w="2192781"/>
              </a:tblGrid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5.0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6.0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7.0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8.0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Incremental</a:t>
                      </a:r>
                      <a:endParaRPr sz="11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Colaborativa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Integrativa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>
                          <a:latin typeface="Calibri"/>
                          <a:cs typeface="Calibri"/>
                        </a:rPr>
                        <a:t>Orgânica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>
                          <a:solidFill>
                            <a:srgbClr val="FF5510"/>
                          </a:solidFill>
                          <a:latin typeface="Calibri"/>
                          <a:cs typeface="Calibri"/>
                        </a:rPr>
                        <a:t>período?</a:t>
                      </a:r>
                      <a:endParaRPr sz="1100" b="1">
                        <a:solidFill>
                          <a:srgbClr val="FF5510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Tudo pode ser melhorado</a:t>
                      </a:r>
                      <a:endParaRPr sz="60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Orgulho de pertencer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Integrando tudo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Organização </a:t>
                      </a:r>
                      <a:r>
                        <a:rPr lang="pt-BR" sz="1100" b="1">
                          <a:solidFill>
                            <a:schemeClr val="dk1"/>
                          </a:solidFill>
                          <a:latin typeface="Calibri"/>
                          <a:cs typeface="Calibri"/>
                        </a:rPr>
                        <a:t>auto-organizadora</a:t>
                      </a:r>
                      <a:endParaRPr sz="6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</a:tcPr>
                </a:tc>
              </a:tr>
              <a:tr h="102996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bg1"/>
                          </a:solidFill>
                          <a:latin typeface="Calibri"/>
                          <a:ea typeface="Arial"/>
                          <a:cs typeface="Calibri"/>
                        </a:rPr>
                        <a:t>Diminuir o tempo, baixar os custos e melhorar a qualidade de todos os processos. O cliente no centro da mesa.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Propósito e valores inspiradores e cultura de inovação. </a:t>
                      </a: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Mindfulness</a:t>
                      </a: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 e sustentabilidade. Alto nível de colaboração. Marketing de significado.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Tecnologia, cultura, estrutura e pessoas alinhadas com a direção estratégica da organização. Máxima fluidez e zero desperdício.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Calibri"/>
                        </a:rPr>
                        <a:t>Visão sistêmica e capacidade de ajustar a organização aos contextos políticos, econômicos, sociais e ambientais.</a:t>
                      </a:r>
                      <a:endParaRPr/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4269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1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8" name="Gráfico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849185" y="225874"/>
            <a:ext cx="2399574" cy="3149802"/>
          </a:xfrm>
          <a:prstGeom prst="rect">
            <a:avLst/>
          </a:prstGeom>
        </p:spPr>
      </p:pic>
      <p:sp>
        <p:nvSpPr>
          <p:cNvPr id="9" name="Google Shape;286;p34"/>
          <p:cNvSpPr txBox="1"/>
          <p:nvPr/>
        </p:nvSpPr>
        <p:spPr bwMode="auto">
          <a:xfrm>
            <a:off x="1354439" y="1574084"/>
            <a:ext cx="5186611" cy="34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>
              <a:defRPr/>
            </a:pPr>
            <a:r>
              <a:rPr lang="pt-BR" sz="1600">
                <a:latin typeface="Calibri"/>
                <a:ea typeface="Roboto Light"/>
                <a:cs typeface="Calibri"/>
              </a:rPr>
              <a:t>Análise de </a:t>
            </a:r>
            <a:r>
              <a:rPr lang="pt-BR" sz="1600" b="1">
                <a:latin typeface="Calibri"/>
                <a:ea typeface="Roboto"/>
                <a:cs typeface="Calibri"/>
              </a:rPr>
              <a:t>versionamento do negócio</a:t>
            </a:r>
            <a:endParaRPr sz="1600" b="1">
              <a:latin typeface="Calibri"/>
              <a:ea typeface="Roboto"/>
              <a:cs typeface="Calibri"/>
            </a:endParaRPr>
          </a:p>
        </p:txBody>
      </p:sp>
      <p:graphicFrame>
        <p:nvGraphicFramePr>
          <p:cNvPr id="10" name="Google Shape;283;p34"/>
          <p:cNvGraphicFramePr>
            <a:graphicFrameLocks xmlns:a="http://schemas.openxmlformats.org/drawingml/2006/main"/>
          </p:cNvGraphicFramePr>
          <p:nvPr/>
        </p:nvGraphicFramePr>
        <p:xfrm>
          <a:off x="570781" y="2005954"/>
          <a:ext cx="2192781" cy="380008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192781"/>
              </a:tblGrid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</a:rPr>
                        <a:t>Versão</a:t>
                      </a:r>
                      <a:endParaRPr sz="1200" b="1">
                        <a:solidFill>
                          <a:schemeClr val="bg1"/>
                        </a:solidFill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5510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Identidade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Período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85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Foco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9525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</a:tr>
              <a:tr h="1029965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Características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9525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42696">
                <a:tc>
                  <a:txBody>
                    <a:bodyPr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Calibri"/>
                          <a:cs typeface="Calibri"/>
                        </a:rPr>
                        <a:t>Foco</a:t>
                      </a:r>
                      <a:endParaRPr sz="1200" b="1">
                        <a:latin typeface="Calibri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9525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sp>
        <p:nvSpPr>
          <p:cNvPr id="11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2" name="Google Shape;272;p25"/>
          <p:cNvSpPr/>
          <p:nvPr/>
        </p:nvSpPr>
        <p:spPr bwMode="auto">
          <a:xfrm>
            <a:off x="-290063" y="-10301"/>
            <a:ext cx="9781200" cy="66180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3" name="Google Shape;273;p25"/>
          <p:cNvPicPr/>
          <p:nvPr/>
        </p:nvPicPr>
        <p:blipFill>
          <a:blip r:embed="rId4">
            <a:alphaModFix/>
          </a:blip>
          <a:stretch/>
        </p:blipFill>
        <p:spPr bwMode="auto">
          <a:xfrm rot="10800000" flipH="1">
            <a:off x="8961710" y="-10287"/>
            <a:ext cx="1760184" cy="66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74;p25"/>
          <p:cNvPicPr/>
          <p:nvPr/>
        </p:nvPicPr>
        <p:blipFill>
          <a:blip r:embed="rId4">
            <a:alphaModFix/>
          </a:blip>
          <a:stretch/>
        </p:blipFill>
        <p:spPr bwMode="auto">
          <a:xfrm flipH="1">
            <a:off x="10721878" y="-10286"/>
            <a:ext cx="1760184" cy="66178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aixaDeTexto 14"/>
          <p:cNvSpPr txBox="1"/>
          <p:nvPr/>
        </p:nvSpPr>
        <p:spPr bwMode="auto">
          <a:xfrm>
            <a:off x="2515667" y="89766"/>
            <a:ext cx="648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2400" b="1" i="0">
                <a:solidFill>
                  <a:schemeClr val="bg1"/>
                </a:solidFill>
                <a:latin typeface="Calibri"/>
                <a:cs typeface="Calibri"/>
              </a:rPr>
              <a:t>Jornada e Desenvolvimento da empresa</a:t>
            </a:r>
            <a:endParaRPr lang="pt-BR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Triângulo isósceles 4"/>
          <p:cNvSpPr/>
          <p:nvPr/>
        </p:nvSpPr>
        <p:spPr bwMode="auto">
          <a:xfrm>
            <a:off x="2719494" y="5897153"/>
            <a:ext cx="105371" cy="94163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3366935" y="6116202"/>
            <a:ext cx="1374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400" b="1"/>
              <a:t>Estado atual</a:t>
            </a:r>
            <a:endParaRPr/>
          </a:p>
        </p:txBody>
      </p:sp>
      <p:cxnSp>
        <p:nvCxnSpPr>
          <p:cNvPr id="4" name="Conector reto 26"/>
          <p:cNvCxnSpPr>
            <a:cxnSpLocks/>
          </p:cNvCxnSpPr>
          <p:nvPr/>
        </p:nvCxnSpPr>
        <p:spPr bwMode="auto">
          <a:xfrm>
            <a:off x="2763562" y="6116202"/>
            <a:ext cx="229403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30"/>
          <p:cNvCxnSpPr>
            <a:cxnSpLocks/>
          </p:cNvCxnSpPr>
          <p:nvPr/>
        </p:nvCxnSpPr>
        <p:spPr bwMode="auto">
          <a:xfrm>
            <a:off x="2769780" y="5991316"/>
            <a:ext cx="0" cy="124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riângulo isósceles 4"/>
          <p:cNvSpPr/>
          <p:nvPr/>
        </p:nvSpPr>
        <p:spPr bwMode="auto">
          <a:xfrm>
            <a:off x="5020186" y="5906332"/>
            <a:ext cx="105371" cy="94163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8" name="Conector reto 30"/>
          <p:cNvCxnSpPr>
            <a:cxnSpLocks/>
          </p:cNvCxnSpPr>
          <p:nvPr/>
        </p:nvCxnSpPr>
        <p:spPr bwMode="auto">
          <a:xfrm>
            <a:off x="5070472" y="6000495"/>
            <a:ext cx="0" cy="124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m 1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829045" y="6338208"/>
            <a:ext cx="1248894" cy="416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0000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6" name="Imagem 5" descr="Grupo de pessoas em pé posando para foto&#10;&#10;Descrição gerada automaticamente"/>
          <p:cNvPicPr>
            <a:picLocks noChangeAspect="1"/>
          </p:cNvPicPr>
          <p:nvPr/>
        </p:nvPicPr>
        <p:blipFill>
          <a:blip r:embed="rId3">
            <a:alphaModFix amt="50000"/>
          </a:blip>
          <a:srcRect l="0" t="17377" r="0" b="7623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1524000" y="4068766"/>
            <a:ext cx="9144000" cy="290051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t-BR" b="1">
                <a:solidFill>
                  <a:srgbClr val="FFFFFF"/>
                </a:solidFill>
              </a:rPr>
              <a:t>Promover um ambiente seguro e acolhedor onde cada pessoa possa ser sua melhor versão, valorizando cada contribuição singular.</a:t>
            </a:r>
            <a:br>
              <a:rPr lang="pt-BR" b="1">
                <a:solidFill>
                  <a:srgbClr val="FFFFFF"/>
                </a:solidFill>
              </a:rPr>
            </a:br>
            <a:endParaRPr lang="pt-BR" b="1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_rels/theme4.xml.rels><?xml version="1.0" encoding="UTF-8" standalone="yes"?><Relationships xmlns="http://schemas.openxmlformats.org/package/2006/relationships"></Relationships>
</file>

<file path=ppt/theme/_rels/theme5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2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4.xml><?xml version="1.0" encoding="utf-8"?>
<a:theme xmlns:a="http://schemas.openxmlformats.org/drawingml/2006/main" xmlns:r="http://schemas.openxmlformats.org/officeDocument/2006/relationships" xmlns:p="http://schemas.openxmlformats.org/presentation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5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ONLYOFFICE/8.1.3.4</Application>
  <DocSecurity>0</DocSecurity>
  <PresentationFormat>Widescreen</PresentationFormat>
  <Paragraphs>0</Paragraphs>
  <Slides>79</Slides>
  <Notes>79</Notes>
  <HiddenSlides>0</HiddenSlides>
  <MMClips>2</MMClips>
  <ScaleCrop>0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Theme 1</vt:lpstr>
      <vt:lpstr>Theme 2</vt:lpstr>
      <vt:lpstr>Theme 3</vt:lpstr>
      <vt:lpstr>Theme 4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Lucas Moreira</dc:creator>
  <cp:keywords/>
  <dc:description/>
  <dc:identifier/>
  <dc:language/>
  <cp:lastModifiedBy>Bruna Carmo</cp:lastModifiedBy>
  <cp:revision>857</cp:revision>
  <dcterms:created xsi:type="dcterms:W3CDTF">2021-05-03T13:04:57Z</dcterms:created>
  <dcterms:modified xsi:type="dcterms:W3CDTF">2025-01-29T12:36:53Z</dcterms:modified>
  <cp:category/>
  <cp:contentStatus/>
  <cp:version/>
</cp:coreProperties>
</file>