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Default Extension="wmf" ContentType="image/x-wmf"/>
  <Default Extension="png" ContentType="image/png"/>
  <Default Extension="jpg" ContentType="image/jpeg"/>
  <Default Extension="gif" ContentType="image/gif"/>
  <Default Extension="svg" ContentType="image/svg+xml"/>
  <Default Extension="xlsx" ContentType="application/vnd.openxmlformats-officedocument.spreadsheetml.sheet"/>
  <Default Extension="emf" ContentType="image/x-emf"/>
  <Override PartName="/ppt/notesSlides/notesSlide63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60.xml" ContentType="application/vnd.openxmlformats-officedocument.presentationml.slide+xml"/>
  <Override PartName="/ppt/slides/slide58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57.xml" ContentType="application/vnd.openxmlformats-officedocument.presentationml.slide+xml"/>
  <Override PartName="/ppt/slides/slide54.xml" ContentType="application/vnd.openxmlformats-officedocument.presentationml.slide+xml"/>
  <Override PartName="/ppt/slides/slide48.xml" ContentType="application/vnd.openxmlformats-officedocument.presentationml.slide+xml"/>
  <Override PartName="/ppt/slides/slide53.xml" ContentType="application/vnd.openxmlformats-officedocument.presentationml.slide+xml"/>
  <Override PartName="/ppt/slides/slide46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1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charts/style2.xml" ContentType="application/vnd.ms-office.chartstyl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29.xml" ContentType="application/vnd.openxmlformats-officedocument.presentationml.slide+xml"/>
  <Override PartName="/ppt/charts/chart1.xml" ContentType="application/vnd.openxmlformats-officedocument.drawingml.chart+xml"/>
  <Override PartName="/ppt/slideLayouts/slideLayout5.xml" ContentType="application/vnd.openxmlformats-officedocument.presentationml.slideLayout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5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theme/theme1.xml" ContentType="application/vnd.openxmlformats-officedocument.theme+xml"/>
  <Override PartName="/ppt/charts/colors4.xml" ContentType="application/vnd.ms-office.chartcolorstyle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diagrams/layout1.xml" ContentType="application/vnd.openxmlformats-officedocument.drawingml.diagram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diagrams/data1.xml" ContentType="application/vnd.openxmlformats-officedocument.drawingml.diagramData+xml"/>
  <Override PartName="/ppt/slides/slide42.xml" ContentType="application/vnd.openxmlformats-officedocument.presentationml.slide+xml"/>
  <Override PartName="/ppt/presentation.xml" ContentType="application/vnd.openxmlformats-officedocument.presentationml.presentation.main+xml"/>
  <Override PartName="/ppt/charts/chart4.xml" ContentType="application/vnd.openxmlformats-officedocument.drawingml.chart+xml"/>
  <Override PartName="/ppt/notesSlides/notesSlide53.xml" ContentType="application/vnd.openxmlformats-officedocument.presentationml.notesSlide+xml"/>
  <Override PartName="/ppt/slides/slide3.xml" ContentType="application/vnd.openxmlformats-officedocument.presentationml.slide+xml"/>
  <Override PartName="/ppt/slides/slide59.xml" ContentType="application/vnd.openxmlformats-officedocument.presentationml.slid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9.xml" ContentType="application/vnd.openxmlformats-officedocument.drawingml.chart+xml"/>
  <Override PartName="/ppt/charts/style3.xml" ContentType="application/vnd.ms-office.chartstyl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olors3.xml" ContentType="application/vnd.ms-office.chartcolor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1.xml" ContentType="application/vnd.ms-office.chartstyle+xml"/>
  <Override PartName="/ppt/charts/chart6.xml" ContentType="application/vnd.openxmlformats-officedocument.drawingml.chart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slides/slide49.xml" ContentType="application/vnd.openxmlformats-officedocument.presentationml.slide+xml"/>
  <Override PartName="/ppt/charts/chart11.xml" ContentType="application/vnd.openxmlformats-officedocument.drawingml.chart+xml"/>
  <Override PartName="/ppt/charts/colors5.xml" ContentType="application/vnd.ms-office.chartcolorstyle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32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56.xml" ContentType="application/vnd.openxmlformats-officedocument.presentationml.slide+xml"/>
  <Override PartName="/ppt/diagrams/drawing1.xml" ContentType="application/vnd.openxmlformats-officedocument.drawingml.diagramDrawing+xml"/>
  <Override PartName="/ppt/charts/chart5.xml" ContentType="application/vnd.openxmlformats-officedocument.drawingml.chart+xml"/>
  <Override PartName="/ppt/charts/chart10.xml" ContentType="application/vnd.openxmlformats-officedocument.drawingml.chart+xml"/>
  <Override PartName="/ppt/slideLayouts/slideLayout8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quickStyle1.xml" ContentType="application/vnd.openxmlformats-officedocument.drawingml.diagramQuickStyle+xml"/>
  <Override PartName="/ppt/slideLayouts/slideLayout1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31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7.xml" ContentType="application/vnd.openxmlformats-officedocument.drawingml.chart+xml"/>
  <Override PartName="/ppt/slides/slide30.xml" ContentType="application/vnd.openxmlformats-officedocument.presentationml.slide+xml"/>
  <Override PartName="/ppt/notesSlides/notesSlide55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style5.xml" ContentType="application/vnd.ms-office.chartstyle+xml"/>
  <Override PartName="/ppt/slideLayouts/slideLayout23.xml" ContentType="application/vnd.openxmlformats-officedocument.presentationml.slideLayout+xml"/>
  <Override PartName="/ppt/slides/slide2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19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51.xml" ContentType="application/vnd.openxmlformats-officedocument.presentationml.slide+xml"/>
  <Override PartName="/ppt/slides/slide8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50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charts/style4.xml" ContentType="application/vnd.ms-office.chartstyle+xml"/>
  <Override PartName="/ppt/slides/slide28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slideLayouts/slideLayout24.xml" ContentType="application/vnd.openxmlformats-officedocument.presentationml.slideLayout+xml"/>
  <Override PartName="/ppt/slides/slide23.xml" ContentType="application/vnd.openxmlformats-officedocument.presentationml.slide+xml"/>
  <Override PartName="/ppt/slides/slide40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slides/slide63.xml" ContentType="application/vnd.openxmlformats-officedocument.presentationml.slide+xml"/>
  <Override PartName="/ppt/slides/slide33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trictFirstAndLastChars="0">
  <p:sldMasterIdLst>
    <p:sldMasterId id="2147483648" r:id="rId1"/>
  </p:sldMasterIdLst>
  <p:notesMasterIdLst>
    <p:notesMasterId r:id="rId6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91" d="100"/>
          <a:sy n="91" d="100"/>
        </p:scale>
        <p:origin x="1236" y="84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notesMaster" Target="notesMasters/notesMaster1.xml"/><Relationship Id="rId68" Type="http://schemas.openxmlformats.org/officeDocument/2006/relationships/presProps" Target="presProps.xml" /><Relationship Id="rId69" Type="http://schemas.openxmlformats.org/officeDocument/2006/relationships/tableStyles" Target="tableStyles.xml" /><Relationship Id="rId70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oleObject" Target="file:/Y:/Drives%20compartilhados/COM%20-%20Trade/01%20-%20Trade%20Marketing/2025/06%20-%20Apresenta&#231;&#245;es/02.%20Associados/S&#201;RGIO%20ANT&#212;NIO%20VIEIRA%20SILVA.xlsx" TargetMode="External"/><Relationship Id="rId2" Type="http://schemas.microsoft.com/office/2011/relationships/chartStyle" Target="style1.xml" /><Relationship Id="rId3" Type="http://schemas.microsoft.com/office/2011/relationships/chartColorStyle" Target="colors1.xml" 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oleObject" Target="file:/Y:/Drives%20compartilhados/COM%20-%20Trade/01%20-%20Trade%20Marketing/2025/06%20-%20Apresenta&#231;&#245;es/02.%20Associados/S&#201;RGIO%20ANT&#212;NIO%20VIEIRA%20SILVA.xlsx" TargetMode="External"/><Relationship Id="rId2" Type="http://schemas.microsoft.com/office/2011/relationships/chartStyle" Target="style2.xml" /><Relationship Id="rId3" Type="http://schemas.microsoft.com/office/2011/relationships/chartColorStyle" Target="colors2.xml" 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oleObject" Target="file:/Y:/Drives%20compartilhados/COM%20-%20Trade/01%20-%20Trade%20Marketing/2025/06%20-%20Apresenta&#231;&#245;es/02.%20Associados/S&#201;RGIO%20ANT&#212;NIO%20VIEIRA%20SILVA.xlsx" TargetMode="Externa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oleObject" Target="file:/Y:/Drives%20compartilhados/COM%20-%20Trade/01%20-%20Trade%20Marketing/2025/06%20-%20Apresenta&#231;&#245;es/02.%20Associados/S&#201;RGIO%20ANT&#212;NIO%20VIEIRA%20SILVA.xlsx" TargetMode="Externa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oleObject" Target="file:/Y:/Drives%20compartilhados/COM%20-%20Trade/01%20-%20Trade%20Marketing/2025/06%20-%20Apresenta&#231;&#245;es/02.%20Associados/S&#201;RGIO%20ANT&#212;NIO%20VIEIRA%20SILVA.xlsx" TargetMode="Externa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oleObject" Target="file:/Y:/Drives%20compartilhados/COM%20-%20Trade/01%20-%20Trade%20Marketing/2025/06%20-%20Apresenta&#231;&#245;es/02.%20Associados/S&#201;RGIO%20ANT&#212;NIO%20VIEIRA%20SILVA.xlsx" TargetMode="Externa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microsoft.com/office/2011/relationships/chartStyle" Target="style3.xml" /><Relationship Id="rId3" Type="http://schemas.microsoft.com/office/2011/relationships/chartColorStyle" Target="colors3.xml" 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microsoft.com/office/2011/relationships/chartStyle" Target="style4.xml" /><Relationship Id="rId3" Type="http://schemas.microsoft.com/office/2011/relationships/chartColorStyle" Target="colors4.xml" 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microsoft.com/office/2011/relationships/chartStyle" Target="style5.xml" /><Relationship Id="rId3" Type="http://schemas.microsoft.com/office/2011/relationships/chartColorStyle" Target="colors5.xml" 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oleObject" Target="file:/Y:/Drives%20compartilhados/COM%20-%20Trade/01%20-%20Trade%20Marketing/2025/06%20-%20Apresenta&#231;&#245;es/02.%20Associados/S&#201;RGIO%20ANT&#212;NIO%20VIEIRA%20SILVA.xlsx" TargetMode="External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oleObject" Target="file:/Y:/Drives%20compartilhados/COM%20-%20Trade/01%20-%20Trade%20Marketing/2025/06%20-%20Apresenta&#231;&#245;es/02.%20Associados/S&#201;RGIO%20ANT&#212;NIO%20VIEIRA%20SILV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 bwMode="auto"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 bwMode="auto">
              <a:prstGeom prst="rect">
                <a:avLst/>
              </a:prstGeom>
              <a:solidFill>
                <a:srgbClr val="FF5510"/>
              </a:solidFill>
              <a:ln>
                <a:noFill/>
              </a:ln>
              <a:effectLst/>
            </c:spPr>
          </c:dPt>
          <c:dLbls>
            <c:dLbl>
              <c:idx val="0"/>
              <c:dLblPos val="outEnd"/>
              <c:layout>
                <c:manualLayout>
                  <c:x val="0.005559"/>
                  <c:y val="-0.069444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Pos val="outEnd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trendline>
            <c:spPr bwMode="auto">
              <a:prstGeom prst="rect">
                <a:avLst/>
              </a:prstGeom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 bwMode="auto">
              <a:prstGeom prst="rect">
                <a:avLst/>
              </a:prstGeom>
              <a:ln w="19050" cap="rnd">
                <a:solidFill>
                  <a:srgbClr val="FF551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RESUMO!$A$39:$A$40</c:f>
              <c:numCache>
                <c:formatCode>0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RESUMO!$B$39:$B$40</c:f>
              <c:numCache>
                <c:formatCode>"R$"\ #,##0.00</c:formatCode>
                <c:ptCount val="2"/>
                <c:pt idx="0">
                  <c:v>61923.375</c:v>
                </c:pt>
                <c:pt idx="1">
                  <c:v>62172.75</c:v>
                </c:pt>
              </c:numCache>
            </c:numRef>
          </c:val>
        </c:ser>
        <c:dLbls>
          <c:dLblPos val="outEnd"/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219"/>
        <c:overlap val="-27"/>
        <c:axId val="1534186399"/>
        <c:axId val="1534194559"/>
      </c:barChart>
      <c:catAx>
        <c:axId val="1534186399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534194559"/>
        <c:crosses val="autoZero"/>
        <c:auto val="1"/>
        <c:lblAlgn val="ctr"/>
        <c:lblOffset val="100"/>
        <c:noMultiLvlLbl val="0"/>
      </c:catAx>
      <c:valAx>
        <c:axId val="1534194559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1534186399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846011" y="2768717"/>
      <a:ext cx="4568825" cy="2743200"/>
    </a:xfrm>
    <a:prstGeom prst="rect">
      <a:avLst/>
    </a:prstGeom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 bwMode="auto"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 bwMode="auto">
              <a:prstGeom prst="rect">
                <a:avLst/>
              </a:prstGeom>
              <a:solidFill>
                <a:srgbClr val="FF5510"/>
              </a:solidFill>
              <a:ln>
                <a:noFill/>
              </a:ln>
              <a:effectLst/>
            </c:spPr>
          </c:dPt>
          <c:dLbls>
            <c:dLblPos val="outEnd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trendline>
            <c:spPr bwMode="auto">
              <a:prstGeom prst="rect">
                <a:avLst/>
              </a:prstGeom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 bwMode="auto">
              <a:prstGeom prst="rect">
                <a:avLst/>
              </a:prstGeom>
              <a:ln w="19050" cap="rnd">
                <a:solidFill>
                  <a:srgbClr val="FF551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RESUMO!$A$39:$A$40</c:f>
              <c:numCache>
                <c:formatCode>0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RESUMO!$C$39:$C$40</c:f>
              <c:numCache>
                <c:formatCode>0</c:formatCode>
                <c:ptCount val="2"/>
                <c:pt idx="0">
                  <c:v>545</c:v>
                </c:pt>
                <c:pt idx="1">
                  <c:v>350</c:v>
                </c:pt>
              </c:numCache>
            </c:numRef>
          </c:val>
        </c:ser>
        <c:dLbls>
          <c:dLblPos val="outEnd"/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219"/>
        <c:overlap val="-27"/>
        <c:axId val="1534153759"/>
        <c:axId val="1534160959"/>
      </c:barChart>
      <c:catAx>
        <c:axId val="1534153759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534160959"/>
        <c:crosses val="autoZero"/>
        <c:auto val="1"/>
        <c:lblAlgn val="ctr"/>
        <c:lblOffset val="100"/>
        <c:noMultiLvlLbl val="0"/>
      </c:catAx>
      <c:valAx>
        <c:axId val="1534160959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1534153759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7239179" y="2749577"/>
      <a:ext cx="4572000" cy="2736850"/>
    </a:xfrm>
    <a:prstGeom prst="rect">
      <a:avLst/>
    </a:prstGeom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 bwMode="auto">
            <a:prstGeom prst="rect">
              <a:avLst/>
            </a:prstGeom>
            <a:solidFill>
              <a:srgbClr val="FF5510"/>
            </a:solidFill>
            <a:ln>
              <a:noFill/>
            </a:ln>
            <a:effectLst/>
          </c:spPr>
          <c:invertIfNegative val="0"/>
          <c:dLbls>
            <c:dLblPos val="outEnd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cat>
            <c:strRef>
              <c:f>RESUMO!$A$4:$A$15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RESUMO!$B$4:$B$15</c:f>
              <c:numCache>
                <c:formatCode>"R$"\ #,##0.00</c:formatCode>
                <c:ptCount val="12"/>
                <c:pt idx="0">
                  <c:v>5208.75</c:v>
                </c:pt>
                <c:pt idx="1">
                  <c:v>2871</c:v>
                </c:pt>
                <c:pt idx="2">
                  <c:v>2847</c:v>
                </c:pt>
                <c:pt idx="3">
                  <c:v>2847</c:v>
                </c:pt>
                <c:pt idx="4">
                  <c:v>2769</c:v>
                </c:pt>
                <c:pt idx="5">
                  <c:v>2535</c:v>
                </c:pt>
                <c:pt idx="6">
                  <c:v>4095</c:v>
                </c:pt>
                <c:pt idx="7">
                  <c:v>6045</c:v>
                </c:pt>
                <c:pt idx="8">
                  <c:v>6045</c:v>
                </c:pt>
                <c:pt idx="9">
                  <c:v>5889</c:v>
                </c:pt>
                <c:pt idx="10">
                  <c:v>8073</c:v>
                </c:pt>
                <c:pt idx="11">
                  <c:v>6045</c:v>
                </c:pt>
              </c:numCache>
            </c:numRef>
          </c:val>
        </c:ser>
        <c:dLbls>
          <c:dLblPos val="outEnd"/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50"/>
        <c:overlap val="-27"/>
        <c:axId val="1259780832"/>
        <c:axId val="1259791392"/>
      </c:barChart>
      <c:catAx>
        <c:axId val="125978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259791392"/>
        <c:crosses val="autoZero"/>
        <c:auto val="1"/>
        <c:lblAlgn val="ctr"/>
        <c:lblOffset val="100"/>
        <c:noMultiLvlLbl val="0"/>
      </c:catAx>
      <c:valAx>
        <c:axId val="1259791392"/>
        <c:scaling>
          <c:orientation val="minMax"/>
        </c:scaling>
        <c:delete val="1"/>
        <c:axPos val="l"/>
        <c:numFmt formatCode="&quot;R$&quot;\ #,##0.00" sourceLinked="1"/>
        <c:majorTickMark val="none"/>
        <c:minorTickMark val="none"/>
        <c:tickLblPos val="nextTo"/>
        <c:crossAx val="1259780832"/>
        <c:crosses val="autoZero"/>
        <c:crossBetween val="between"/>
      </c:valAx>
    </c:plotArea>
    <c:plotVisOnly val="1"/>
    <c:dispBlanksAs val="gap"/>
    <c:showDLblsOverMax val="0"/>
  </c:chart>
  <c:spPr bwMode="auto">
    <a:xfrm rot="0">
      <a:off x="832581" y="1581364"/>
      <a:ext cx="10666692" cy="1646280"/>
    </a:xfrm>
    <a:prstGeom prst="rect">
      <a:avLst/>
    </a:prstGeom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 bwMode="auto">
            <a:prstGeom prst="rect">
              <a:avLst/>
            </a:prstGeom>
            <a:solidFill>
              <a:srgbClr val="FF5510"/>
            </a:solidFill>
            <a:ln>
              <a:noFill/>
            </a:ln>
            <a:effectLst/>
          </c:spPr>
          <c:invertIfNegative val="0"/>
          <c:dLbls>
            <c:dLblPos val="outEnd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cat>
            <c:strRef>
              <c:f>RESUMO!$A$23:$A$34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RESUMO!$B$23:$B$34</c:f>
              <c:numCache>
                <c:formatCode>General</c:formatCode>
                <c:ptCount val="12"/>
                <c:pt idx="0">
                  <c:v>40</c:v>
                </c:pt>
                <c:pt idx="1">
                  <c:v>19</c:v>
                </c:pt>
                <c:pt idx="2">
                  <c:v>22</c:v>
                </c:pt>
                <c:pt idx="3">
                  <c:v>24</c:v>
                </c:pt>
                <c:pt idx="4">
                  <c:v>23</c:v>
                </c:pt>
                <c:pt idx="5">
                  <c:v>18</c:v>
                </c:pt>
                <c:pt idx="6">
                  <c:v>22</c:v>
                </c:pt>
                <c:pt idx="7">
                  <c:v>27</c:v>
                </c:pt>
                <c:pt idx="8">
                  <c:v>27</c:v>
                </c:pt>
                <c:pt idx="9">
                  <c:v>31</c:v>
                </c:pt>
                <c:pt idx="10">
                  <c:v>41</c:v>
                </c:pt>
                <c:pt idx="11">
                  <c:v>28</c:v>
                </c:pt>
              </c:numCache>
            </c:numRef>
          </c:val>
        </c:ser>
        <c:dLbls>
          <c:dLblPos val="outEnd"/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50"/>
        <c:overlap val="-27"/>
        <c:axId val="1259780832"/>
        <c:axId val="1259791392"/>
      </c:barChart>
      <c:catAx>
        <c:axId val="125978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259791392"/>
        <c:crosses val="autoZero"/>
        <c:auto val="1"/>
        <c:lblAlgn val="ctr"/>
        <c:lblOffset val="100"/>
        <c:noMultiLvlLbl val="0"/>
      </c:catAx>
      <c:valAx>
        <c:axId val="1259791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59780832"/>
        <c:crosses val="autoZero"/>
        <c:crossBetween val="between"/>
      </c:valAx>
    </c:plotArea>
    <c:plotVisOnly val="1"/>
    <c:dispBlanksAs val="gap"/>
    <c:showDLblsOverMax val="0"/>
  </c:chart>
  <c:spPr bwMode="auto">
    <a:xfrm rot="0">
      <a:off x="832581" y="3955039"/>
      <a:ext cx="10526838" cy="1646280"/>
    </a:xfrm>
    <a:prstGeom prst="rect">
      <a:avLst/>
    </a:prstGeom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3849"/>
          <c:y val="0.024501"/>
          <c:w val="0.972303"/>
          <c:h val="0.849490"/>
        </c:manualLayout>
      </c:layout>
      <c:barChart>
        <c:barDir val="col"/>
        <c:grouping val="clustered"/>
        <c:varyColors val="0"/>
        <c:ser>
          <c:idx val="0"/>
          <c:order val="0"/>
          <c:spPr bwMode="auto">
            <a:prstGeom prst="rect">
              <a:avLst/>
            </a:prstGeom>
            <a:solidFill>
              <a:schemeClr val="tx1"/>
            </a:solidFill>
          </c:spPr>
          <c:invertIfNegative val="0"/>
          <c:dLbls>
            <c:dLblPos val="outEnd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ysClr val="windowText" lastClr="000000"/>
                    </a:solidFill>
                  </a:defRPr>
                </a:pPr>
                <a:endParaRPr lang="pt-BR"/>
              </a:p>
            </c:txPr>
          </c:dLbls>
          <c:cat>
            <c:strRef>
              <c:f>RESUMO!$A$4:$A$15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RESUMO!$F$4:$F$15</c:f>
              <c:numCache>
                <c:formatCode>_("R$"* #,##0.00_);_("R$"* \(#,##0.00\);_("R$"* "-"??_);_(@_)</c:formatCode>
                <c:ptCount val="12"/>
                <c:pt idx="0">
                  <c:v>0</c:v>
                </c:pt>
                <c:pt idx="1">
                  <c:v>273</c:v>
                </c:pt>
                <c:pt idx="2">
                  <c:v>273</c:v>
                </c:pt>
                <c:pt idx="3">
                  <c:v>273</c:v>
                </c:pt>
                <c:pt idx="4">
                  <c:v>1599</c:v>
                </c:pt>
                <c:pt idx="5">
                  <c:v>1365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858</c:v>
                </c:pt>
                <c:pt idx="10">
                  <c:v>351</c:v>
                </c:pt>
                <c:pt idx="11">
                  <c:v>1911</c:v>
                </c:pt>
              </c:numCache>
            </c:numRef>
          </c:val>
        </c:ser>
        <c:dLbls>
          <c:dLblPos val="outEnd"/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50"/>
        <c:overlap val="-27"/>
        <c:axId val="1259780832"/>
        <c:axId val="1259791392"/>
      </c:barChart>
      <c:catAx>
        <c:axId val="125978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259791392"/>
        <c:crosses val="autoZero"/>
        <c:auto val="1"/>
        <c:lblAlgn val="ctr"/>
        <c:lblOffset val="100"/>
        <c:noMultiLvlLbl val="0"/>
      </c:catAx>
      <c:valAx>
        <c:axId val="1259791392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259780832"/>
        <c:crosses val="autoZero"/>
        <c:crossBetween val="between"/>
      </c:valAx>
    </c:plotArea>
    <c:plotVisOnly val="1"/>
    <c:dispBlanksAs val="gap"/>
    <c:showDLblsOverMax val="0"/>
  </c:chart>
  <c:spPr bwMode="auto">
    <a:xfrm rot="0">
      <a:off x="832582" y="1548824"/>
      <a:ext cx="10734338" cy="1711359"/>
    </a:xfrm>
    <a:prstGeom prst="rect">
      <a:avLst/>
    </a:prstGeom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 bwMode="auto">
            <a:prstGeom prst="rect">
              <a:avLst/>
            </a:prstGeom>
            <a:solidFill>
              <a:schemeClr val="tx1"/>
            </a:solidFill>
          </c:spPr>
          <c:invertIfNegative val="0"/>
          <c:dLbls>
            <c:dLblPos val="outEnd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cat>
            <c:strRef>
              <c:f>RESUMO!$A$23:$A$34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RESUMO!$E$23:$E$34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6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9</c:v>
                </c:pt>
              </c:numCache>
            </c:numRef>
          </c:val>
        </c:ser>
        <c:dLbls>
          <c:dLblPos val="outEnd"/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50"/>
        <c:overlap val="-27"/>
        <c:axId val="1259780832"/>
        <c:axId val="1259791392"/>
      </c:barChart>
      <c:catAx>
        <c:axId val="125978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259791392"/>
        <c:crosses val="autoZero"/>
        <c:auto val="1"/>
        <c:lblAlgn val="ctr"/>
        <c:lblOffset val="100"/>
        <c:noMultiLvlLbl val="0"/>
      </c:catAx>
      <c:valAx>
        <c:axId val="1259791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59780832"/>
        <c:crosses val="autoZero"/>
        <c:crossBetween val="between"/>
      </c:valAx>
    </c:plotArea>
    <c:plotVisOnly val="1"/>
    <c:dispBlanksAs val="gap"/>
    <c:showDLblsOverMax val="0"/>
  </c:chart>
  <c:spPr bwMode="auto">
    <a:xfrm rot="0">
      <a:off x="801278" y="3979059"/>
      <a:ext cx="10558141" cy="1711359"/>
    </a:xfrm>
    <a:prstGeom prst="rect">
      <a:avLst/>
    </a:prstGeom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 bwMode="auto">
              <a:prstGeom prst="rect">
                <a:avLst/>
              </a:prstGeom>
              <a:solidFill>
                <a:srgbClr val="FF551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100</c:v>
                </c:pt>
                <c:pt idx="1">
                  <c:v>18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  <c:holeSize val="75"/>
      </c:doughnutChart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893637" y="1705243"/>
      <a:ext cx="2523819" cy="294851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 bwMode="auto">
              <a:prstGeom prst="rect">
                <a:avLst/>
              </a:prstGeom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10</c:v>
                </c:pt>
                <c:pt idx="1">
                  <c:v>100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  <c:holeSize val="75"/>
      </c:doughnutChart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4764018" y="1702372"/>
      <a:ext cx="2523819" cy="294851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 bwMode="auto"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Planilha1!$A$2:$A$3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3</c:v>
                </c:pt>
                <c:pt idx="1">
                  <c:v>100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  <c:holeSize val="75"/>
      </c:doughnutChart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8453244" y="1699498"/>
      <a:ext cx="2523819" cy="294851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3616"/>
          <c:y val="0.156122"/>
          <c:w val="0.976957"/>
          <c:h val="0.698483"/>
        </c:manualLayout>
      </c:layout>
      <c:lineChart>
        <c:grouping val="standard"/>
        <c:varyColors val="0"/>
        <c:ser>
          <c:idx val="1"/>
          <c:order val="0"/>
          <c:spPr bwMode="auto">
            <a:prstGeom prst="rect">
              <a:avLst/>
            </a:prstGeom>
            <a:ln w="28575" cap="rnd">
              <a:solidFill>
                <a:srgbClr val="FF5510"/>
              </a:solidFill>
              <a:round/>
            </a:ln>
            <a:effectLst/>
          </c:spPr>
          <c:cat>
            <c:strRef>
              <c:f>RESUMO!$A$23:$A$34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RESUMO!$G$23:$G$34</c:f>
              <c:numCache>
                <c:formatCode>0%</c:formatCode>
                <c:ptCount val="12"/>
                <c:pt idx="0">
                  <c:v>1</c:v>
                </c:pt>
                <c:pt idx="1">
                  <c:v>0.95</c:v>
                </c:pt>
                <c:pt idx="2">
                  <c:v>0.9565217391304348</c:v>
                </c:pt>
                <c:pt idx="3">
                  <c:v>0.96</c:v>
                </c:pt>
                <c:pt idx="4">
                  <c:v>0.7931034482758621</c:v>
                </c:pt>
                <c:pt idx="5">
                  <c:v>0.782608695652174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0.9117647058823529</c:v>
                </c:pt>
                <c:pt idx="10">
                  <c:v>0.9534883720930233</c:v>
                </c:pt>
                <c:pt idx="11">
                  <c:v>0.7567567567567568</c:v>
                </c:pt>
              </c:numCache>
            </c:numRef>
          </c:val>
          <c:smooth val="0"/>
        </c:ser>
        <c:ser>
          <c:idx val="0"/>
          <c:order val="1"/>
          <c:spPr bwMode="auto">
            <a:prstGeom prst="rect">
              <a:avLst/>
            </a:prstGeom>
            <a:ln w="28575" cap="rnd">
              <a:solidFill>
                <a:srgbClr val="FF5510"/>
              </a:solidFill>
              <a:round/>
            </a:ln>
            <a:effectLst/>
          </c:spPr>
          <c:marker>
            <c:symbol val="circle"/>
            <c:size val="35"/>
            <c:spPr bwMode="auto">
              <a:prstGeom prst="rect">
                <a:avLst/>
              </a:prstGeom>
              <a:solidFill>
                <a:srgbClr val="FF5510"/>
              </a:solidFill>
              <a:ln w="9525">
                <a:noFill/>
              </a:ln>
              <a:effectLst/>
            </c:spPr>
          </c:marker>
          <c:dLbls>
            <c:dLblPos val="ctr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cat>
            <c:strRef>
              <c:f>RESUMO!$A$23:$A$34</c:f>
              <c:strCache>
                <c:ptCount val="12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  <c:pt idx="8">
                  <c:v>Setembro</c:v>
                </c:pt>
                <c:pt idx="9">
                  <c:v>Outubro</c:v>
                </c:pt>
                <c:pt idx="10">
                  <c:v>Novembro</c:v>
                </c:pt>
                <c:pt idx="11">
                  <c:v>Dezembro</c:v>
                </c:pt>
              </c:strCache>
            </c:strRef>
          </c:cat>
          <c:val>
            <c:numRef>
              <c:f>RESUMO!$G$23:$G$34</c:f>
              <c:numCache>
                <c:formatCode>0%</c:formatCode>
                <c:ptCount val="12"/>
                <c:pt idx="0">
                  <c:v>1</c:v>
                </c:pt>
                <c:pt idx="1">
                  <c:v>0.95</c:v>
                </c:pt>
                <c:pt idx="2">
                  <c:v>0.9565217391304348</c:v>
                </c:pt>
                <c:pt idx="3">
                  <c:v>0.96</c:v>
                </c:pt>
                <c:pt idx="4">
                  <c:v>0.7931034482758621</c:v>
                </c:pt>
                <c:pt idx="5">
                  <c:v>0.782608695652174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0.9117647058823529</c:v>
                </c:pt>
                <c:pt idx="10">
                  <c:v>0.9534883720930233</c:v>
                </c:pt>
                <c:pt idx="11">
                  <c:v>0.7567567567567568</c:v>
                </c:pt>
              </c:numCache>
            </c:numRef>
          </c:val>
          <c:smooth val="0"/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marker val="1"/>
        <c:smooth val="0"/>
        <c:axId val="257872144"/>
        <c:axId val="257859664"/>
      </c:lineChart>
      <c:catAx>
        <c:axId val="25787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57859664"/>
        <c:crosses val="autoZero"/>
        <c:auto val="1"/>
        <c:lblAlgn val="ctr"/>
        <c:lblOffset val="100"/>
        <c:noMultiLvlLbl val="0"/>
      </c:catAx>
      <c:valAx>
        <c:axId val="2578596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57872144"/>
        <c:crosses val="autoZero"/>
        <c:crossBetween val="between"/>
      </c:valAx>
    </c:plotArea>
    <c:plotVisOnly val="1"/>
    <c:dispBlanksAs val="gap"/>
    <c:showDLblsOverMax val="0"/>
  </c:chart>
  <c:spPr bwMode="auto">
    <a:xfrm rot="0">
      <a:off x="387928" y="2216727"/>
      <a:ext cx="11600872" cy="3038764"/>
    </a:xfrm>
    <a:prstGeom prst="rect">
      <a:avLst/>
    </a:prstGeom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pt-BR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3616"/>
          <c:y val="0.156122"/>
          <c:w val="0.976957"/>
          <c:h val="0.698483"/>
        </c:manualLayout>
      </c:layout>
      <c:lineChart>
        <c:grouping val="standard"/>
        <c:varyColors val="0"/>
        <c:ser>
          <c:idx val="0"/>
          <c:order val="0"/>
          <c:spPr bwMode="auto">
            <a:prstGeom prst="rect">
              <a:avLst/>
            </a:prstGeom>
            <a:ln w="28575" cap="rnd">
              <a:solidFill>
                <a:srgbClr val="FF5510"/>
              </a:solidFill>
              <a:round/>
            </a:ln>
            <a:effectLst/>
          </c:spPr>
          <c:marker>
            <c:symbol val="circle"/>
            <c:size val="35"/>
            <c:spPr bwMode="auto">
              <a:prstGeom prst="rect">
                <a:avLst/>
              </a:prstGeom>
              <a:solidFill>
                <a:srgbClr val="FF5510"/>
              </a:solidFill>
              <a:ln w="9525">
                <a:noFill/>
              </a:ln>
              <a:effectLst/>
            </c:spPr>
          </c:marker>
          <c:dLbls>
            <c:dLblPos val="ctr"/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Lbls>
          <c:cat>
            <c:strRef>
              <c:f>RESUMO!$A$83:$A$87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</c:strCache>
            </c:strRef>
          </c:cat>
          <c:val>
            <c:numRef>
              <c:f>RESUMO!$G$83:$G$87</c:f>
              <c:numCache>
                <c:formatCode>0%</c:formatCode>
                <c:ptCount val="5"/>
                <c:pt idx="0">
                  <c:v>1</c:v>
                </c:pt>
                <c:pt idx="1">
                  <c:v>0.9444444444444444</c:v>
                </c:pt>
                <c:pt idx="2">
                  <c:v>1</c:v>
                </c:pt>
                <c:pt idx="3">
                  <c:v>0.975609756097561</c:v>
                </c:pt>
                <c:pt idx="4">
                  <c:v>0.9791666666666666</c:v>
                </c:pt>
              </c:numCache>
            </c:numRef>
          </c:val>
          <c:smooth val="0"/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marker val="1"/>
        <c:smooth val="0"/>
        <c:axId val="257872144"/>
        <c:axId val="257859664"/>
      </c:lineChart>
      <c:catAx>
        <c:axId val="25787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57859664"/>
        <c:crosses val="autoZero"/>
        <c:auto val="1"/>
        <c:lblAlgn val="ctr"/>
        <c:lblOffset val="100"/>
        <c:noMultiLvlLbl val="0"/>
      </c:catAx>
      <c:valAx>
        <c:axId val="2578596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57872144"/>
        <c:crosses val="autoZero"/>
        <c:crossBetween val="between"/>
      </c:valAx>
    </c:plotArea>
    <c:plotVisOnly val="1"/>
    <c:dispBlanksAs val="gap"/>
    <c:showDLblsOverMax val="0"/>
  </c:chart>
  <c:spPr bwMode="auto">
    <a:xfrm rot="0">
      <a:off x="212437" y="2262909"/>
      <a:ext cx="11720946" cy="2530763"/>
    </a:xfrm>
    <a:prstGeom prst="rect">
      <a:avLst/>
    </a:prstGeom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diagrams/_rels/data1.xml.rels><?xml version="1.0" encoding="UTF-8" standalone="yes"?><Relationships xmlns="http://schemas.openxmlformats.org/package/2006/relationships"></Relationships>
</file>

<file path=ppt/diagrams/_rels/drawing1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repeat">
      <a:schemeClr val="accent2"/>
    </dgm:fillClrLst>
    <dgm:linClrLst hueDir="cw" meth="repeat">
      <a:schemeClr val="accent2"/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repeat">
      <a:schemeClr val="accent2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repeat">
      <a:schemeClr val="accent2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repeat">
      <a:schemeClr val="accent2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repeat">
      <a:schemeClr val="accent2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repeat">
      <a:schemeClr val="accent2">
        <a:tint val="60000"/>
      </a:schemeClr>
    </dgm:fillClrLst>
    <dgm:linClrLst hueDir="cw" meth="repeat">
      <a:schemeClr val="accent2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repeat">
      <a:schemeClr val="accent2">
        <a:tint val="60000"/>
      </a:schemeClr>
    </dgm:fillClrLst>
    <dgm:linClrLst hueDir="cw" meth="repeat">
      <a:schemeClr val="accent2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repeat">
      <a:schemeClr val="accent2">
        <a:tint val="60000"/>
      </a:schemeClr>
    </dgm:fillClrLst>
    <dgm:linClrLst hueDir="cw" meth="repeat">
      <a:schemeClr val="accent2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repeat">
      <a:schemeClr val="accent2"/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2"/>
    </dgm:fillClrLst>
    <dgm:linClrLst hueDir="cw" meth="repeat">
      <a:schemeClr val="accent2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repeat">
      <a:schemeClr val="accent2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2">
        <a:tint val="60000"/>
      </a:schemeClr>
    </dgm:fillClrLst>
    <dgm:linClrLst hueDir="cw" meth="repeat">
      <a:schemeClr val="accent2">
        <a:tint val="60000"/>
      </a:schemeClr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2">
    <dgm:fillClrLst hueDir="cw" meth="repeat">
      <a:schemeClr val="accent2"/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3">
    <dgm:fillClrLst hueDir="cw" meth="repeat">
      <a:schemeClr val="accent2"/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4">
    <dgm:fillClrLst hueDir="cw" meth="repeat">
      <a:schemeClr val="accent2"/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1D1">
    <dgm:fillClrLst hueDir="cw" meth="repeat">
      <a:schemeClr val="accent2"/>
    </dgm:fillClrLst>
    <dgm:linClrLst hueDir="cw" meth="repeat">
      <a:schemeClr val="accent2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2"/>
    </dgm:fillClrLst>
    <dgm:linClrLst hueDir="cw" meth="repeat">
      <a:schemeClr val="accent2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2"/>
    </dgm:fillClrLst>
    <dgm:linClrLst hueDir="cw" meth="repeat">
      <a:schemeClr val="accent2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2"/>
    </dgm:fillClrLst>
    <dgm:linClrLst hueDir="cw" meth="repeat">
      <a:schemeClr val="accent2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repeat">
      <a:schemeClr val="accent2">
        <a:alpha val="90000"/>
        <a:tint val="40000"/>
      </a:schemeClr>
    </dgm:fillClrLst>
    <dgm:linClrLst hueDir="cw" meth="repeat">
      <a:schemeClr val="accent2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2">
        <a:alpha val="90000"/>
        <a:tint val="40000"/>
      </a:schemeClr>
    </dgm:fillClrLst>
    <dgm:linClrLst hueDir="cw" meth="repeat">
      <a:schemeClr val="accent2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2">
        <a:alpha val="90000"/>
        <a:tint val="40000"/>
      </a:schemeClr>
    </dgm:fillClrLst>
    <dgm:linClrLst hueDir="cw" meth="repeat">
      <a:schemeClr val="accent2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2">
        <a:tint val="4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2">
        <a:shade val="8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2">
        <a:tint val="50000"/>
        <a:alpha val="40000"/>
      </a:schemeClr>
    </dgm:fillClrLst>
    <dgm:linClrLst hueDir="cw" meth="repeat">
      <a:schemeClr val="accent2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2">
        <a:tint val="6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71E7482D-D376-4131-85F1-F1EC2237342D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 phldr="1"/>
      <dgm:spPr bwMode="auto"/>
      <dgm:t>
        <a:bodyPr/>
        <a:lstStyle/>
        <a:p>
          <a:pPr>
            <a:defRPr/>
          </a:pPr>
          <a:endParaRPr lang="pt-BR"/>
        </a:p>
      </dgm:t>
    </dgm:pt>
    <dgm:pt modelId="{CC711FF0-FAEB-49DB-9545-634127E13D0F}" type="node">
      <dgm:prSet phldrT="[Texto]" custT="1"/>
      <dgm:spPr bwMode="auto"/>
      <dgm:t>
        <a:bodyPr/>
        <a:lstStyle/>
        <a:p>
          <a:pPr>
            <a:defRPr/>
          </a:pPr>
          <a:r>
            <a:rPr lang="pt-BR" sz="1200" b="1"/>
            <a:t>ADMINISTRADORAS</a:t>
          </a:r>
          <a:endParaRPr/>
        </a:p>
      </dgm:t>
    </dgm:pt>
    <dgm:pt modelId="{43B047A6-CD4C-400D-B113-239DF6756D96}" type="parTrans" cxnId="{A6DF7125-3417-4F74-B4A4-4BD1630F0797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7ACC8D0B-0E6B-4081-A6B0-3E0A59FB1022}" type="sibTrans" cxnId="{A6DF7125-3417-4F74-B4A4-4BD1630F0797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670EB80A-0F25-4BD1-9242-0DCC53C8AB54}" type="node">
      <dgm:prSet phldrT="[Texto]" custT="1"/>
      <dgm:spPr bwMode="auto"/>
      <dgm:t>
        <a:bodyPr/>
        <a:lstStyle/>
        <a:p>
          <a:pPr>
            <a:defRPr/>
          </a:pPr>
          <a:r>
            <a:rPr lang="pt-BR" sz="1000" b="1"/>
            <a:t>CENTRAL</a:t>
          </a:r>
          <a:r>
            <a:rPr lang="pt-BR" sz="900"/>
            <a:t> </a:t>
          </a:r>
          <a:endParaRPr lang="pt-BR" sz="900"/>
        </a:p>
      </dgm:t>
    </dgm:pt>
    <dgm:pt modelId="{0B4918BB-EE3F-44CB-8518-EEA8CF91BA79}" type="parTrans" cxnId="{E9164645-0961-4567-83F7-9C16F2EA63A7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E830BEF8-879B-40D4-8771-E2B805E0B250}" type="sibTrans" cxnId="{E9164645-0961-4567-83F7-9C16F2EA63A7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77BF80CC-E40B-4ED9-A2B2-575E295285F6}" type="node">
      <dgm:prSet phldrT="[Texto]" custT="1"/>
      <dgm:spPr bwMode="auto"/>
      <dgm:t>
        <a:bodyPr/>
        <a:lstStyle/>
        <a:p>
          <a:pPr>
            <a:defRPr/>
          </a:pPr>
          <a:r>
            <a:rPr lang="pt-BR" sz="1000" b="1"/>
            <a:t>LOJAS</a:t>
          </a:r>
          <a:endParaRPr/>
        </a:p>
      </dgm:t>
    </dgm:pt>
    <dgm:pt modelId="{364CD11B-44AC-44BD-9703-0410D0A131AF}" type="parTrans" cxnId="{A99AB6C7-420A-4B7B-804C-16695A5C0F35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0C1ED766-AC20-4E65-9455-8A7D30591348}" type="sibTrans" cxnId="{A99AB6C7-420A-4B7B-804C-16695A5C0F35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CB5E1CEB-4825-4DA5-81CC-4468EEB6F644}" type="node">
      <dgm:prSet phldrT="[Texto]" custT="1"/>
      <dgm:spPr bwMode="auto"/>
      <dgm:t>
        <a:bodyPr/>
        <a:lstStyle/>
        <a:p>
          <a:pPr>
            <a:defRPr/>
          </a:pPr>
          <a:r>
            <a:rPr lang="pt-BR" sz="1400" b="1"/>
            <a:t>DIRETORIA</a:t>
          </a:r>
          <a:endParaRPr/>
        </a:p>
      </dgm:t>
    </dgm:pt>
    <dgm:pt modelId="{D9ECB7C0-7974-49EF-8FBF-ADBF4F0C8B57}" type="sibTrans" cxnId="{FD8DA7C4-6C26-477F-9045-C2237921C9E1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8C721EC5-7E2F-4D6B-93FA-E2D0BE5EF3D5}" type="parTrans" cxnId="{FD8DA7C4-6C26-477F-9045-C2237921C9E1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8B120D69-13A5-4253-AD51-65EF818AE6E2}" type="node">
      <dgm:prSet custT="1"/>
      <dgm:spPr bwMode="auto"/>
      <dgm:t>
        <a:bodyPr/>
        <a:lstStyle/>
        <a:p>
          <a:pPr>
            <a:defRPr/>
          </a:pPr>
          <a:r>
            <a:rPr lang="pt-BR" sz="1000" b="1"/>
            <a:t>MANIPULAÇÃO</a:t>
          </a:r>
          <a:endParaRPr lang="pt-BR" sz="1000" b="1"/>
        </a:p>
      </dgm:t>
    </dgm:pt>
    <dgm:pt modelId="{3FCB7989-4DBD-4C3E-A1A3-80A59E2F2C70}" type="parTrans" cxnId="{1FC7EE96-52A0-4662-A2BE-347C32D1C489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9436E6B7-F6D4-4A65-A24A-D819C8CE2A1B}" type="sibTrans" cxnId="{1FC7EE96-52A0-4662-A2BE-347C32D1C489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AFF7F935-8872-47E1-BAB8-E838B0938092}" type="node">
      <dgm:prSet custT="1"/>
      <dgm:spPr bwMode="auto"/>
      <dgm:t>
        <a:bodyPr/>
        <a:lstStyle/>
        <a:p>
          <a:pPr>
            <a:defRPr/>
          </a:pPr>
          <a:r>
            <a:rPr lang="pt-BR" sz="1000" b="1"/>
            <a:t>FARMACÊUTICOS</a:t>
          </a:r>
          <a:endParaRPr/>
        </a:p>
      </dgm:t>
    </dgm:pt>
    <dgm:pt modelId="{97F2B3DC-F3FA-4AFD-A6C1-782AF72F99F1}" type="parTrans" cxnId="{DD8BEC22-EC25-4AE3-BCCE-6DE0ED8C50AE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1ABCA941-9ADD-496F-92A7-761A36C6DDB9}" type="sibTrans" cxnId="{DD8BEC22-EC25-4AE3-BCCE-6DE0ED8C50AE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D2CD6CDC-16EA-4341-BA2B-35F05AE983B8}" type="node">
      <dgm:prSet custT="1"/>
      <dgm:spPr bwMode="auto"/>
      <dgm:t>
        <a:bodyPr/>
        <a:lstStyle/>
        <a:p>
          <a:pPr>
            <a:defRPr/>
          </a:pPr>
          <a:r>
            <a:rPr lang="pt-BR" sz="1000" b="1"/>
            <a:t>FUNCIONÁRIOS DA MANIPULAÇÃO</a:t>
          </a:r>
          <a:endParaRPr/>
        </a:p>
      </dgm:t>
    </dgm:pt>
    <dgm:pt modelId="{01FF352C-3FE0-403E-81EE-81ECFDBDE4C7}" type="parTrans" cxnId="{321CBCF5-3FCE-4CC6-B57F-3B14DE00706D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B960116E-E717-4F65-83D9-C01E5B86449D}" type="sibTrans" cxnId="{321CBCF5-3FCE-4CC6-B57F-3B14DE00706D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0F8433DD-3185-4E0D-BBE0-D9FDB462BAA0}" type="node">
      <dgm:prSet custT="1"/>
      <dgm:spPr bwMode="auto"/>
      <dgm:t>
        <a:bodyPr/>
        <a:lstStyle/>
        <a:p>
          <a:pPr>
            <a:defRPr/>
          </a:pPr>
          <a:r>
            <a:rPr lang="pt-BR" sz="1000" b="1"/>
            <a:t>Financeiro</a:t>
          </a:r>
          <a:endParaRPr/>
        </a:p>
      </dgm:t>
    </dgm:pt>
    <dgm:pt modelId="{4B46BCF2-0D56-4F81-88EE-2A2AED4390AF}" type="parTrans" cxnId="{828F17D4-1F7B-4298-83F2-3F604D2BEF1D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BB9D946D-F44B-43DF-8872-F34EF174212F}" type="sibTrans" cxnId="{828F17D4-1F7B-4298-83F2-3F604D2BEF1D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676C839F-DD46-4D24-B2CF-182C63C15567}" type="node">
      <dgm:prSet custT="1"/>
      <dgm:spPr bwMode="auto"/>
      <dgm:t>
        <a:bodyPr/>
        <a:lstStyle/>
        <a:p>
          <a:pPr>
            <a:defRPr/>
          </a:pPr>
          <a:r>
            <a:rPr lang="pt-BR" sz="1000" b="1"/>
            <a:t>Compras / </a:t>
          </a:r>
          <a:r>
            <a:rPr lang="pt-BR" sz="1000" b="1"/>
            <a:t>Aux</a:t>
          </a:r>
          <a:r>
            <a:rPr lang="pt-BR" sz="1000" b="1"/>
            <a:t> Escritório</a:t>
          </a:r>
          <a:endParaRPr/>
        </a:p>
      </dgm:t>
    </dgm:pt>
    <dgm:pt modelId="{2CCACD51-C84D-40A2-BB96-F998FBB3EAE4}" type="parTrans" cxnId="{CED388F0-5DAF-4519-BE29-0C64BACFC139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8562C2C1-71F5-4097-94A3-09A7F71B4906}" type="sibTrans" cxnId="{CED388F0-5DAF-4519-BE29-0C64BACFC139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A863A008-182E-4E0D-B3F5-3FC71B23EEC9}" type="node">
      <dgm:prSet custT="1"/>
      <dgm:spPr bwMode="auto"/>
      <dgm:t>
        <a:bodyPr/>
        <a:lstStyle/>
        <a:p>
          <a:pPr>
            <a:defRPr/>
          </a:pPr>
          <a:r>
            <a:rPr lang="pt-BR" sz="1200" b="1"/>
            <a:t>VENDEDORES  / PERFUMISTA / OP DE TV / AUXILIAR DE LOJAS</a:t>
          </a:r>
          <a:endParaRPr/>
        </a:p>
      </dgm:t>
    </dgm:pt>
    <dgm:pt modelId="{C10BD412-C5E2-4D78-84FD-33B709BF674B}" type="parTrans" cxnId="{0F8E8EAB-3F6A-4C6E-B7EE-262B5453511D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7653084C-A4F9-454C-B0C2-B9A548B76C2B}" type="sibTrans" cxnId="{0F8E8EAB-3F6A-4C6E-B7EE-262B5453511D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D4336EBB-806D-4063-B63F-0E820C22A169}" type="node">
      <dgm:prSet custT="1"/>
      <dgm:spPr bwMode="auto"/>
      <dgm:t>
        <a:bodyPr/>
        <a:lstStyle/>
        <a:p>
          <a:pPr>
            <a:defRPr/>
          </a:pPr>
          <a:r>
            <a:rPr lang="pt-BR" sz="1100" b="1"/>
            <a:t>SUPERVISORA</a:t>
          </a:r>
          <a:endParaRPr/>
        </a:p>
      </dgm:t>
    </dgm:pt>
    <dgm:pt modelId="{8C2D8B27-FD52-416E-9613-BB1553E2845B}" type="parTrans" cxnId="{1943345E-23E1-49B9-9C46-07416FB872D8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D589E9E0-5A1D-4029-9158-160F5F5BC216}" type="sibTrans" cxnId="{1943345E-23E1-49B9-9C46-07416FB872D8}">
      <dgm:prSet/>
      <dgm:spPr bwMode="auto"/>
      <dgm:t>
        <a:bodyPr/>
        <a:lstStyle/>
        <a:p>
          <a:pPr>
            <a:defRPr/>
          </a:pPr>
          <a:endParaRPr lang="pt-BR"/>
        </a:p>
      </dgm:t>
    </dgm:pt>
    <dgm:pt modelId="{6D743E0B-4E48-4886-B112-4DDB290C029D}" type="pres">
      <dgm:prSet presAssocID="{71E7482D-D376-4131-85F1-F1EC2237342D}" presName="hierChild1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F02901DA-8FE8-4E44-9152-733264B0BEFA}" type="pres">
      <dgm:prSet presAssocID="{CB5E1CEB-4825-4DA5-81CC-4468EEB6F644}" presName="hierRoot1" presStyleCnt="0"/>
      <dgm:spPr bwMode="auto"/>
    </dgm:pt>
    <dgm:pt modelId="{D603662E-2D72-49AA-8324-56F583526A5E}" type="pres">
      <dgm:prSet presAssocID="{CB5E1CEB-4825-4DA5-81CC-4468EEB6F644}" presName="composite" presStyleCnt="0"/>
      <dgm:spPr bwMode="auto"/>
    </dgm:pt>
    <dgm:pt modelId="{E818AB26-353B-4786-BE04-728A63BE7B6E}" type="pres">
      <dgm:prSet presAssocID="{CB5E1CEB-4825-4DA5-81CC-4468EEB6F644}" presName="background" presStyleLbl="node0" presStyleIdx="0" presStyleCnt="1"/>
      <dgm:spPr bwMode="auto"/>
    </dgm:pt>
    <dgm:pt modelId="{089466A9-E8F1-4615-B9BA-281292092C0D}" type="pres">
      <dgm:prSet custScaleX="78520" custScaleY="35490" presAssocID="{CB5E1CEB-4825-4DA5-81CC-4468EEB6F644}" presName="text" presStyleLbl="fgAcc0" presStyleIdx="0" presStyleCnt="1">
        <dgm:presLayoutVars>
          <dgm:chPref val="3"/>
        </dgm:presLayoutVars>
      </dgm:prSet>
      <dgm:spPr bwMode="auto"/>
    </dgm:pt>
    <dgm:pt modelId="{60A4BF9F-9693-4138-9A9B-8CF321EF97B1}" type="pres">
      <dgm:prSet presAssocID="{CB5E1CEB-4825-4DA5-81CC-4468EEB6F644}" presName="hierChild2" presStyleCnt="0"/>
      <dgm:spPr bwMode="auto"/>
    </dgm:pt>
    <dgm:pt modelId="{7299C02A-5631-481D-81F7-753EAF7C108E}" type="pres">
      <dgm:prSet presAssocID="{43B047A6-CD4C-400D-B113-239DF6756D96}" presName="Name10" presStyleLbl="parChTrans1D2" presStyleIdx="0" presStyleCnt="1"/>
      <dgm:spPr bwMode="auto"/>
    </dgm:pt>
    <dgm:pt modelId="{DBE4644F-C809-4BBF-9708-D25FEDFB93FC}" type="pres">
      <dgm:prSet presAssocID="{CC711FF0-FAEB-49DB-9545-634127E13D0F}" presName="hierRoot2" presStyleCnt="0"/>
      <dgm:spPr bwMode="auto"/>
    </dgm:pt>
    <dgm:pt modelId="{B08439E2-A6F9-4550-9EA2-A62CB70E2473}" type="pres">
      <dgm:prSet presAssocID="{CC711FF0-FAEB-49DB-9545-634127E13D0F}" presName="composite2" presStyleCnt="0"/>
      <dgm:spPr bwMode="auto"/>
    </dgm:pt>
    <dgm:pt modelId="{F2BF7F09-910B-42C6-A050-3E0DBFF42131}" type="pres">
      <dgm:prSet presAssocID="{CC711FF0-FAEB-49DB-9545-634127E13D0F}" presName="background2" presStyleLbl="node2" presStyleIdx="0" presStyleCnt="1"/>
      <dgm:spPr bwMode="auto"/>
    </dgm:pt>
    <dgm:pt modelId="{9143AC01-C8C9-4647-B328-6881DFA3EB7F}" type="pres">
      <dgm:prSet custScaleX="125482" custScaleY="40228" presAssocID="{CC711FF0-FAEB-49DB-9545-634127E13D0F}" presName="text2" presStyleLbl="fgAcc2" presStyleIdx="0" presStyleCnt="1">
        <dgm:presLayoutVars>
          <dgm:chPref val="3"/>
        </dgm:presLayoutVars>
      </dgm:prSet>
      <dgm:spPr bwMode="auto"/>
    </dgm:pt>
    <dgm:pt modelId="{A80EAA0E-2960-48AC-8117-3AEBCD162A3A}" type="pres">
      <dgm:prSet presAssocID="{CC711FF0-FAEB-49DB-9545-634127E13D0F}" presName="hierChild3" presStyleCnt="0"/>
      <dgm:spPr bwMode="auto"/>
    </dgm:pt>
    <dgm:pt modelId="{70FB5EF3-3BF1-449A-A86F-12BE9BDAF5D3}" type="pres">
      <dgm:prSet presAssocID="{0B4918BB-EE3F-44CB-8518-EEA8CF91BA79}" presName="Name17" presStyleLbl="parChTrans1D3" presStyleIdx="0" presStyleCnt="3"/>
      <dgm:spPr bwMode="auto"/>
    </dgm:pt>
    <dgm:pt modelId="{7089AA30-6974-46A4-AF2D-7404D04D1B4C}" type="pres">
      <dgm:prSet presAssocID="{670EB80A-0F25-4BD1-9242-0DCC53C8AB54}" presName="hierRoot3" presStyleCnt="0"/>
      <dgm:spPr bwMode="auto"/>
    </dgm:pt>
    <dgm:pt modelId="{1F327A9E-AFF9-4003-A882-B53C730ABE74}" type="pres">
      <dgm:prSet presAssocID="{670EB80A-0F25-4BD1-9242-0DCC53C8AB54}" presName="composite3" presStyleCnt="0"/>
      <dgm:spPr bwMode="auto"/>
    </dgm:pt>
    <dgm:pt modelId="{D5A16D42-C702-48C8-8D0A-167B3408DA2A}" type="pres">
      <dgm:prSet presAssocID="{670EB80A-0F25-4BD1-9242-0DCC53C8AB54}" presName="background3" presStyleLbl="node3" presStyleIdx="0" presStyleCnt="3"/>
      <dgm:spPr bwMode="auto"/>
    </dgm:pt>
    <dgm:pt modelId="{0207EE3C-08E5-48DC-87D8-5ED9C686A33D}" type="pres">
      <dgm:prSet custScaleX="70467" custScaleY="39469" presAssocID="{670EB80A-0F25-4BD1-9242-0DCC53C8AB54}" presName="text3" presStyleLbl="fgAcc3" presStyleIdx="0" presStyleCnt="3">
        <dgm:presLayoutVars>
          <dgm:chPref val="3"/>
        </dgm:presLayoutVars>
      </dgm:prSet>
      <dgm:spPr bwMode="auto"/>
    </dgm:pt>
    <dgm:pt modelId="{F35231BC-D7C6-404B-A4AB-B6F1D8C6855D}" type="pres">
      <dgm:prSet presAssocID="{670EB80A-0F25-4BD1-9242-0DCC53C8AB54}" presName="hierChild4" presStyleCnt="0"/>
      <dgm:spPr bwMode="auto"/>
    </dgm:pt>
    <dgm:pt modelId="{DDF72717-F262-4BCA-B196-E046D6525959}" type="pres">
      <dgm:prSet presAssocID="{4B46BCF2-0D56-4F81-88EE-2A2AED4390AF}" presName="Name23" presStyleLbl="parChTrans1D4" presStyleIdx="0" presStyleCnt="6"/>
      <dgm:spPr bwMode="auto"/>
    </dgm:pt>
    <dgm:pt modelId="{3219772A-3E47-4C86-888B-1C8E1CC7F959}" type="pres">
      <dgm:prSet presAssocID="{0F8433DD-3185-4E0D-BBE0-D9FDB462BAA0}" presName="hierRoot4" presStyleCnt="0"/>
      <dgm:spPr bwMode="auto"/>
    </dgm:pt>
    <dgm:pt modelId="{8948C6C1-190E-4A0C-B5CF-107EB9583CC9}" type="pres">
      <dgm:prSet presAssocID="{0F8433DD-3185-4E0D-BBE0-D9FDB462BAA0}" presName="composite4" presStyleCnt="0"/>
      <dgm:spPr bwMode="auto"/>
    </dgm:pt>
    <dgm:pt modelId="{66041EB2-6885-47B7-805D-139F0DE41C5A}" type="pres">
      <dgm:prSet presAssocID="{0F8433DD-3185-4E0D-BBE0-D9FDB462BAA0}" presName="background4" presStyleLbl="node4" presStyleIdx="0" presStyleCnt="6"/>
      <dgm:spPr bwMode="auto"/>
    </dgm:pt>
    <dgm:pt modelId="{6D34FABC-C042-44C8-8570-B657F924D756}" type="pres">
      <dgm:prSet custScaleX="72485" custScaleY="36403" presAssocID="{0F8433DD-3185-4E0D-BBE0-D9FDB462BAA0}" presName="text4" presStyleLbl="fgAcc4" presStyleIdx="0" presStyleCnt="6">
        <dgm:presLayoutVars>
          <dgm:chPref val="3"/>
        </dgm:presLayoutVars>
      </dgm:prSet>
      <dgm:spPr bwMode="auto"/>
    </dgm:pt>
    <dgm:pt modelId="{5DABA6E2-BB63-401C-8B4A-EDA182DD79D9}" type="pres">
      <dgm:prSet presAssocID="{0F8433DD-3185-4E0D-BBE0-D9FDB462BAA0}" presName="hierChild5" presStyleCnt="0"/>
      <dgm:spPr bwMode="auto"/>
    </dgm:pt>
    <dgm:pt modelId="{4DA13341-7E8B-4E84-BA87-17FEF62DF40E}" type="pres">
      <dgm:prSet presAssocID="{2CCACD51-C84D-40A2-BB96-F998FBB3EAE4}" presName="Name23" presStyleLbl="parChTrans1D4" presStyleIdx="1" presStyleCnt="6"/>
      <dgm:spPr bwMode="auto"/>
    </dgm:pt>
    <dgm:pt modelId="{3C4DD186-94FB-40CC-BDA5-561F44253000}" type="pres">
      <dgm:prSet presAssocID="{676C839F-DD46-4D24-B2CF-182C63C15567}" presName="hierRoot4" presStyleCnt="0"/>
      <dgm:spPr bwMode="auto"/>
    </dgm:pt>
    <dgm:pt modelId="{DAF67835-0D84-4C39-B09C-571D40B484CA}" type="pres">
      <dgm:prSet presAssocID="{676C839F-DD46-4D24-B2CF-182C63C15567}" presName="composite4" presStyleCnt="0"/>
      <dgm:spPr bwMode="auto"/>
    </dgm:pt>
    <dgm:pt modelId="{EE9DAE0D-583A-4D90-A34D-D391D5ACB929}" type="pres">
      <dgm:prSet presAssocID="{676C839F-DD46-4D24-B2CF-182C63C15567}" presName="background4" presStyleLbl="node4" presStyleIdx="1" presStyleCnt="6"/>
      <dgm:spPr bwMode="auto"/>
    </dgm:pt>
    <dgm:pt modelId="{B8D3F50C-569B-4A6D-ABD7-9C996DC2F8B0}" type="pres">
      <dgm:prSet custScaleX="72485" custScaleY="36403" presAssocID="{676C839F-DD46-4D24-B2CF-182C63C15567}" presName="text4" presStyleLbl="fgAcc4" presStyleIdx="1" presStyleCnt="6">
        <dgm:presLayoutVars>
          <dgm:chPref val="3"/>
        </dgm:presLayoutVars>
      </dgm:prSet>
      <dgm:spPr bwMode="auto"/>
    </dgm:pt>
    <dgm:pt modelId="{B369FEC4-8E7B-435F-B9C3-E9F1CF25A759}" type="pres">
      <dgm:prSet presAssocID="{676C839F-DD46-4D24-B2CF-182C63C15567}" presName="hierChild5" presStyleCnt="0"/>
      <dgm:spPr bwMode="auto"/>
    </dgm:pt>
    <dgm:pt modelId="{909A97A0-6F01-4164-9E84-25049EF94DD8}" type="pres">
      <dgm:prSet presAssocID="{8C2D8B27-FD52-416E-9613-BB1553E2845B}" presName="Name17" presStyleLbl="parChTrans1D3" presStyleIdx="1" presStyleCnt="3"/>
      <dgm:spPr bwMode="auto"/>
    </dgm:pt>
    <dgm:pt modelId="{0B95E0EA-310D-4619-B29E-998E8C97A232}" type="pres">
      <dgm:prSet presAssocID="{D4336EBB-806D-4063-B63F-0E820C22A169}" presName="hierRoot3" presStyleCnt="0"/>
      <dgm:spPr bwMode="auto"/>
    </dgm:pt>
    <dgm:pt modelId="{0DFC521C-E184-4950-9EFB-250364E8D18A}" type="pres">
      <dgm:prSet presAssocID="{D4336EBB-806D-4063-B63F-0E820C22A169}" presName="composite3" presStyleCnt="0"/>
      <dgm:spPr bwMode="auto"/>
    </dgm:pt>
    <dgm:pt modelId="{35D1E7ED-9AD1-44A4-9A58-90F26E50EF70}" type="pres">
      <dgm:prSet presAssocID="{D4336EBB-806D-4063-B63F-0E820C22A169}" presName="background3" presStyleLbl="node3" presStyleIdx="1" presStyleCnt="3"/>
      <dgm:spPr bwMode="auto"/>
    </dgm:pt>
    <dgm:pt modelId="{A7FA3495-836B-4479-A08C-2564C8DB3D21}" type="pres">
      <dgm:prSet custScaleX="82971" custScaleY="50913" presAssocID="{D4336EBB-806D-4063-B63F-0E820C22A169}" presName="text3" presStyleLbl="fgAcc3" presStyleIdx="1" presStyleCnt="3">
        <dgm:presLayoutVars>
          <dgm:chPref val="3"/>
        </dgm:presLayoutVars>
      </dgm:prSet>
      <dgm:spPr bwMode="auto"/>
    </dgm:pt>
    <dgm:pt modelId="{4C4747B7-969E-4B9A-AE10-521F332AA50E}" type="pres">
      <dgm:prSet presAssocID="{D4336EBB-806D-4063-B63F-0E820C22A169}" presName="hierChild4" presStyleCnt="0"/>
      <dgm:spPr bwMode="auto"/>
    </dgm:pt>
    <dgm:pt modelId="{87594687-FC23-4453-9BF7-17AFCF5B399C}" type="pres">
      <dgm:prSet presAssocID="{364CD11B-44AC-44BD-9703-0410D0A131AF}" presName="Name23" presStyleLbl="parChTrans1D4" presStyleIdx="2" presStyleCnt="6"/>
      <dgm:spPr bwMode="auto"/>
    </dgm:pt>
    <dgm:pt modelId="{C199C3F9-597C-4F4B-BB6B-56E6C7C4896A}" type="pres">
      <dgm:prSet presAssocID="{77BF80CC-E40B-4ED9-A2B2-575E295285F6}" presName="hierRoot4" presStyleCnt="0"/>
      <dgm:spPr bwMode="auto"/>
    </dgm:pt>
    <dgm:pt modelId="{14699087-A9A7-4AF7-AE9C-A96BC01EC0DC}" type="pres">
      <dgm:prSet presAssocID="{77BF80CC-E40B-4ED9-A2B2-575E295285F6}" presName="composite4" presStyleCnt="0"/>
      <dgm:spPr bwMode="auto"/>
    </dgm:pt>
    <dgm:pt modelId="{509E385B-AC15-4840-B8E3-F6AC058F3732}" type="pres">
      <dgm:prSet presAssocID="{77BF80CC-E40B-4ED9-A2B2-575E295285F6}" presName="background4" presStyleLbl="node4" presStyleIdx="2" presStyleCnt="6"/>
      <dgm:spPr bwMode="auto"/>
    </dgm:pt>
    <dgm:pt modelId="{3992BC6E-60BC-4F72-B9BF-288B651A4AF9}" type="pres">
      <dgm:prSet custScaleX="91155" custScaleY="41101" presAssocID="{77BF80CC-E40B-4ED9-A2B2-575E295285F6}" presName="text4" presStyleLbl="fgAcc4" presStyleIdx="2" presStyleCnt="6">
        <dgm:presLayoutVars>
          <dgm:chPref val="3"/>
        </dgm:presLayoutVars>
      </dgm:prSet>
      <dgm:spPr bwMode="auto"/>
    </dgm:pt>
    <dgm:pt modelId="{2FED3C29-C196-44DD-9595-437605A46C70}" type="pres">
      <dgm:prSet presAssocID="{77BF80CC-E40B-4ED9-A2B2-575E295285F6}" presName="hierChild5" presStyleCnt="0"/>
      <dgm:spPr bwMode="auto"/>
    </dgm:pt>
    <dgm:pt modelId="{C7C87128-21C0-45DE-824B-52B2A9329254}" type="pres">
      <dgm:prSet presAssocID="{97F2B3DC-F3FA-4AFD-A6C1-782AF72F99F1}" presName="Name23" presStyleLbl="parChTrans1D4" presStyleIdx="3" presStyleCnt="6"/>
      <dgm:spPr bwMode="auto"/>
    </dgm:pt>
    <dgm:pt modelId="{1AC265F3-CCDE-46E4-AF96-23B9BCEE16E9}" type="pres">
      <dgm:prSet presAssocID="{AFF7F935-8872-47E1-BAB8-E838B0938092}" presName="hierRoot4" presStyleCnt="0"/>
      <dgm:spPr bwMode="auto"/>
    </dgm:pt>
    <dgm:pt modelId="{34711D74-6898-41B3-BA42-7B28981F327A}" type="pres">
      <dgm:prSet presAssocID="{AFF7F935-8872-47E1-BAB8-E838B0938092}" presName="composite4" presStyleCnt="0"/>
      <dgm:spPr bwMode="auto"/>
    </dgm:pt>
    <dgm:pt modelId="{043AFE2D-1D58-46D9-BA68-65828908085A}" type="pres">
      <dgm:prSet presAssocID="{AFF7F935-8872-47E1-BAB8-E838B0938092}" presName="background4" presStyleLbl="node4" presStyleIdx="3" presStyleCnt="6"/>
      <dgm:spPr bwMode="auto"/>
    </dgm:pt>
    <dgm:pt modelId="{3B0C7F52-37AD-4CC3-8A7F-D8C567DF9723}" type="pres">
      <dgm:prSet custScaleX="101289" custScaleY="39469" presAssocID="{AFF7F935-8872-47E1-BAB8-E838B0938092}" presName="text4" presStyleLbl="fgAcc4" presStyleIdx="3" presStyleCnt="6">
        <dgm:presLayoutVars>
          <dgm:chPref val="3"/>
        </dgm:presLayoutVars>
      </dgm:prSet>
      <dgm:spPr bwMode="auto"/>
    </dgm:pt>
    <dgm:pt modelId="{C2AAC07A-675E-4E05-98DD-5BE5CC07E0FC}" type="pres">
      <dgm:prSet presAssocID="{AFF7F935-8872-47E1-BAB8-E838B0938092}" presName="hierChild5" presStyleCnt="0"/>
      <dgm:spPr bwMode="auto"/>
    </dgm:pt>
    <dgm:pt modelId="{91CFC5DE-1684-4CC4-8A5B-1CE1A785963A}" type="pres">
      <dgm:prSet presAssocID="{C10BD412-C5E2-4D78-84FD-33B709BF674B}" presName="Name23" presStyleLbl="parChTrans1D4" presStyleIdx="4" presStyleCnt="6"/>
      <dgm:spPr bwMode="auto"/>
    </dgm:pt>
    <dgm:pt modelId="{E259E06F-675B-48E5-B08B-E4526B312C20}" type="pres">
      <dgm:prSet presAssocID="{A863A008-182E-4E0D-B3F5-3FC71B23EEC9}" presName="hierRoot4" presStyleCnt="0"/>
      <dgm:spPr bwMode="auto"/>
    </dgm:pt>
    <dgm:pt modelId="{D382469D-A00C-4E8E-8CD8-FDFD518D5D82}" type="pres">
      <dgm:prSet presAssocID="{A863A008-182E-4E0D-B3F5-3FC71B23EEC9}" presName="composite4" presStyleCnt="0"/>
      <dgm:spPr bwMode="auto"/>
    </dgm:pt>
    <dgm:pt modelId="{AFF901E8-F3A7-49DA-9F64-A25CFCCB1E8D}" type="pres">
      <dgm:prSet presAssocID="{A863A008-182E-4E0D-B3F5-3FC71B23EEC9}" presName="background4" presStyleLbl="node4" presStyleIdx="4" presStyleCnt="6"/>
      <dgm:spPr bwMode="auto"/>
    </dgm:pt>
    <dgm:pt modelId="{EE4E46C1-367E-40E4-9D6B-4B36D19C8F79}" type="pres">
      <dgm:prSet custScaleX="166897" custScaleY="48326" presAssocID="{A863A008-182E-4E0D-B3F5-3FC71B23EEC9}" presName="text4" presStyleLbl="fgAcc4" presStyleIdx="4" presStyleCnt="6">
        <dgm:presLayoutVars>
          <dgm:chPref val="3"/>
        </dgm:presLayoutVars>
      </dgm:prSet>
      <dgm:spPr bwMode="auto"/>
    </dgm:pt>
    <dgm:pt modelId="{93CC6A3B-5013-4225-B84B-7E158D02C90B}" type="pres">
      <dgm:prSet presAssocID="{A863A008-182E-4E0D-B3F5-3FC71B23EEC9}" presName="hierChild5" presStyleCnt="0"/>
      <dgm:spPr bwMode="auto"/>
    </dgm:pt>
    <dgm:pt modelId="{01AC630C-7553-4C1C-B00A-4283DAD85801}" type="pres">
      <dgm:prSet presAssocID="{3FCB7989-4DBD-4C3E-A1A3-80A59E2F2C70}" presName="Name17" presStyleLbl="parChTrans1D3" presStyleIdx="2" presStyleCnt="3"/>
      <dgm:spPr bwMode="auto"/>
    </dgm:pt>
    <dgm:pt modelId="{EF951315-1CD6-4424-A006-038675155F9E}" type="pres">
      <dgm:prSet presAssocID="{8B120D69-13A5-4253-AD51-65EF818AE6E2}" presName="hierRoot3" presStyleCnt="0"/>
      <dgm:spPr bwMode="auto"/>
    </dgm:pt>
    <dgm:pt modelId="{6F104341-CA38-4069-9A04-01F76898FD7D}" type="pres">
      <dgm:prSet presAssocID="{8B120D69-13A5-4253-AD51-65EF818AE6E2}" presName="composite3" presStyleCnt="0"/>
      <dgm:spPr bwMode="auto"/>
    </dgm:pt>
    <dgm:pt modelId="{6BDBC802-293F-4617-BAA1-3640FE29330C}" type="pres">
      <dgm:prSet presAssocID="{8B120D69-13A5-4253-AD51-65EF818AE6E2}" presName="background3" presStyleLbl="node3" presStyleIdx="2" presStyleCnt="3"/>
      <dgm:spPr bwMode="auto"/>
    </dgm:pt>
    <dgm:pt modelId="{9D461705-7399-47A2-B258-5845AA398ADF}" type="pres">
      <dgm:prSet custScaleX="70467" custScaleY="39469" presAssocID="{8B120D69-13A5-4253-AD51-65EF818AE6E2}" presName="text3" presStyleLbl="fgAcc3" presStyleIdx="2" presStyleCnt="3">
        <dgm:presLayoutVars>
          <dgm:chPref val="3"/>
        </dgm:presLayoutVars>
      </dgm:prSet>
      <dgm:spPr bwMode="auto"/>
    </dgm:pt>
    <dgm:pt modelId="{93151650-437B-4BC1-9AF7-86A878D140AB}" type="pres">
      <dgm:prSet presAssocID="{8B120D69-13A5-4253-AD51-65EF818AE6E2}" presName="hierChild4" presStyleCnt="0"/>
      <dgm:spPr bwMode="auto"/>
    </dgm:pt>
    <dgm:pt modelId="{20CAC9DF-AE8A-409C-8398-012D848F8995}" type="pres">
      <dgm:prSet presAssocID="{01FF352C-3FE0-403E-81EE-81ECFDBDE4C7}" presName="Name23" presStyleLbl="parChTrans1D4" presStyleIdx="5" presStyleCnt="6"/>
      <dgm:spPr bwMode="auto"/>
    </dgm:pt>
    <dgm:pt modelId="{D0DB4D75-7181-4C98-8167-E9EFE2996C79}" type="pres">
      <dgm:prSet presAssocID="{D2CD6CDC-16EA-4341-BA2B-35F05AE983B8}" presName="hierRoot4" presStyleCnt="0"/>
      <dgm:spPr bwMode="auto"/>
    </dgm:pt>
    <dgm:pt modelId="{416E64AF-146E-46AE-A64F-5ECEAB3C92E5}" type="pres">
      <dgm:prSet presAssocID="{D2CD6CDC-16EA-4341-BA2B-35F05AE983B8}" presName="composite4" presStyleCnt="0"/>
      <dgm:spPr bwMode="auto"/>
    </dgm:pt>
    <dgm:pt modelId="{22678300-D4F8-4E1C-8520-BEFE5F84246D}" type="pres">
      <dgm:prSet presAssocID="{D2CD6CDC-16EA-4341-BA2B-35F05AE983B8}" presName="background4" presStyleLbl="node4" presStyleIdx="5" presStyleCnt="6"/>
      <dgm:spPr bwMode="auto"/>
    </dgm:pt>
    <dgm:pt modelId="{B2249F35-9A35-4833-BE25-919AA1725BB3}" type="pres">
      <dgm:prSet custScaleX="70467" custScaleY="71496" presAssocID="{D2CD6CDC-16EA-4341-BA2B-35F05AE983B8}" presName="text4" presStyleLbl="fgAcc4" presStyleIdx="5" presStyleCnt="6">
        <dgm:presLayoutVars>
          <dgm:chPref val="3"/>
        </dgm:presLayoutVars>
      </dgm:prSet>
      <dgm:spPr bwMode="auto"/>
    </dgm:pt>
    <dgm:pt modelId="{54C633A8-B496-4DC1-94A0-FB76D03722B2}" type="pres">
      <dgm:prSet presAssocID="{D2CD6CDC-16EA-4341-BA2B-35F05AE983B8}" presName="hierChild5" presStyleCnt="0"/>
      <dgm:spPr bwMode="auto"/>
    </dgm:pt>
  </dgm:ptLst>
  <dgm:cxnLst>
    <dgm:cxn modelId="{61A07607-45E5-48BA-8E8A-64974B020420}" type="presOf" srcId="{CC711FF0-FAEB-49DB-9545-634127E13D0F}" destId="{9143AC01-C8C9-4647-B328-6881DFA3EB7F}" srcOrd="0" destOrd="0" presId="urn:microsoft.com/office/officeart/2005/8/layout/hierarchy1"/>
    <dgm:cxn modelId="{F0A1D10A-7CC9-40D6-A275-9A4D6F28625A}" type="presOf" srcId="{8C2D8B27-FD52-416E-9613-BB1553E2845B}" destId="{909A97A0-6F01-4164-9E84-25049EF94DD8}" srcOrd="0" destOrd="0" presId="urn:microsoft.com/office/officeart/2005/8/layout/hierarchy1"/>
    <dgm:cxn modelId="{EC15AB0F-4828-40B7-B025-FE70E54D1CA7}" type="presOf" srcId="{C10BD412-C5E2-4D78-84FD-33B709BF674B}" destId="{91CFC5DE-1684-4CC4-8A5B-1CE1A785963A}" srcOrd="0" destOrd="0" presId="urn:microsoft.com/office/officeart/2005/8/layout/hierarchy1"/>
    <dgm:cxn modelId="{16A8D922-4323-429D-B416-B22EAED3D7F6}" type="presOf" srcId="{670EB80A-0F25-4BD1-9242-0DCC53C8AB54}" destId="{0207EE3C-08E5-48DC-87D8-5ED9C686A33D}" srcOrd="0" destOrd="0" presId="urn:microsoft.com/office/officeart/2005/8/layout/hierarchy1"/>
    <dgm:cxn modelId="{DD8BEC22-EC25-4AE3-BCCE-6DE0ED8C50AE}" type="parOf" srcId="{77BF80CC-E40B-4ED9-A2B2-575E295285F6}" destId="{AFF7F935-8872-47E1-BAB8-E838B0938092}" srcOrd="0" destOrd="0" parTransId="{97F2B3DC-F3FA-4AFD-A6C1-782AF72F99F1}" sibTransId="{1ABCA941-9ADD-496F-92A7-761A36C6DDB9}"/>
    <dgm:cxn modelId="{A6DF7125-3417-4F74-B4A4-4BD1630F0797}" type="parOf" srcId="{CB5E1CEB-4825-4DA5-81CC-4468EEB6F644}" destId="{CC711FF0-FAEB-49DB-9545-634127E13D0F}" srcOrd="0" destOrd="0" parTransId="{43B047A6-CD4C-400D-B113-239DF6756D96}" sibTransId="{7ACC8D0B-0E6B-4081-A6B0-3E0A59FB1022}"/>
    <dgm:cxn modelId="{81E1BF3D-D1E9-4A55-B566-18DAE2339C95}" type="presOf" srcId="{0B4918BB-EE3F-44CB-8518-EEA8CF91BA79}" destId="{70FB5EF3-3BF1-449A-A86F-12BE9BDAF5D3}" srcOrd="0" destOrd="0" presId="urn:microsoft.com/office/officeart/2005/8/layout/hierarchy1"/>
    <dgm:cxn modelId="{071BCB5C-7DE2-4C6E-B56D-E6F050F76956}" type="presOf" srcId="{77BF80CC-E40B-4ED9-A2B2-575E295285F6}" destId="{3992BC6E-60BC-4F72-B9BF-288B651A4AF9}" srcOrd="0" destOrd="0" presId="urn:microsoft.com/office/officeart/2005/8/layout/hierarchy1"/>
    <dgm:cxn modelId="{1943345E-23E1-49B9-9C46-07416FB872D8}" type="parOf" srcId="{CC711FF0-FAEB-49DB-9545-634127E13D0F}" destId="{D4336EBB-806D-4063-B63F-0E820C22A169}" srcOrd="1" destOrd="0" parTransId="{8C2D8B27-FD52-416E-9613-BB1553E2845B}" sibTransId="{D589E9E0-5A1D-4029-9158-160F5F5BC216}"/>
    <dgm:cxn modelId="{55332E61-D596-4FB9-8218-7F1DB5C1B2FA}" type="presOf" srcId="{97F2B3DC-F3FA-4AFD-A6C1-782AF72F99F1}" destId="{C7C87128-21C0-45DE-824B-52B2A9329254}" srcOrd="0" destOrd="0" presId="urn:microsoft.com/office/officeart/2005/8/layout/hierarchy1"/>
    <dgm:cxn modelId="{CCFDBB43-8052-446F-91CB-B63A9B5967C8}" type="presOf" srcId="{AFF7F935-8872-47E1-BAB8-E838B0938092}" destId="{3B0C7F52-37AD-4CC3-8A7F-D8C567DF9723}" srcOrd="0" destOrd="0" presId="urn:microsoft.com/office/officeart/2005/8/layout/hierarchy1"/>
    <dgm:cxn modelId="{E1BF2E65-F3A7-4F05-A5D4-C76C404A18B2}" type="presOf" srcId="{01FF352C-3FE0-403E-81EE-81ECFDBDE4C7}" destId="{20CAC9DF-AE8A-409C-8398-012D848F8995}" srcOrd="0" destOrd="0" presId="urn:microsoft.com/office/officeart/2005/8/layout/hierarchy1"/>
    <dgm:cxn modelId="{E9164645-0961-4567-83F7-9C16F2EA63A7}" type="parOf" srcId="{CC711FF0-FAEB-49DB-9545-634127E13D0F}" destId="{670EB80A-0F25-4BD1-9242-0DCC53C8AB54}" srcOrd="0" destOrd="0" parTransId="{0B4918BB-EE3F-44CB-8518-EEA8CF91BA79}" sibTransId="{E830BEF8-879B-40D4-8771-E2B805E0B250}"/>
    <dgm:cxn modelId="{1FC7EE96-52A0-4662-A2BE-347C32D1C489}" type="parOf" srcId="{CC711FF0-FAEB-49DB-9545-634127E13D0F}" destId="{8B120D69-13A5-4253-AD51-65EF818AE6E2}" srcOrd="2" destOrd="0" parTransId="{3FCB7989-4DBD-4C3E-A1A3-80A59E2F2C70}" sibTransId="{9436E6B7-F6D4-4A65-A24A-D819C8CE2A1B}"/>
    <dgm:cxn modelId="{6C8D2D9C-4421-46F7-8BCA-EA12E450FA3A}" type="presOf" srcId="{CB5E1CEB-4825-4DA5-81CC-4468EEB6F644}" destId="{089466A9-E8F1-4615-B9BA-281292092C0D}" srcOrd="0" destOrd="0" presId="urn:microsoft.com/office/officeart/2005/8/layout/hierarchy1"/>
    <dgm:cxn modelId="{E5A36CA2-0F80-4965-BC3C-3E3C0F84349E}" type="presOf" srcId="{2CCACD51-C84D-40A2-BB96-F998FBB3EAE4}" destId="{4DA13341-7E8B-4E84-BA87-17FEF62DF40E}" srcOrd="0" destOrd="0" presId="urn:microsoft.com/office/officeart/2005/8/layout/hierarchy1"/>
    <dgm:cxn modelId="{3DD889A3-7F2A-43FF-A74A-F61FB05A03CB}" type="presOf" srcId="{8B120D69-13A5-4253-AD51-65EF818AE6E2}" destId="{9D461705-7399-47A2-B258-5845AA398ADF}" srcOrd="0" destOrd="0" presId="urn:microsoft.com/office/officeart/2005/8/layout/hierarchy1"/>
    <dgm:cxn modelId="{65C0C0A4-7607-4E9C-9005-2F6C61EA1D9E}" type="presOf" srcId="{676C839F-DD46-4D24-B2CF-182C63C15567}" destId="{B8D3F50C-569B-4A6D-ABD7-9C996DC2F8B0}" srcOrd="0" destOrd="0" presId="urn:microsoft.com/office/officeart/2005/8/layout/hierarchy1"/>
    <dgm:cxn modelId="{27D70BA8-92D8-4E82-B5D9-70EE0DAD2A34}" type="presOf" srcId="{4B46BCF2-0D56-4F81-88EE-2A2AED4390AF}" destId="{DDF72717-F262-4BCA-B196-E046D6525959}" srcOrd="0" destOrd="0" presId="urn:microsoft.com/office/officeart/2005/8/layout/hierarchy1"/>
    <dgm:cxn modelId="{0F8E8EAB-3F6A-4C6E-B7EE-262B5453511D}" type="parOf" srcId="{AFF7F935-8872-47E1-BAB8-E838B0938092}" destId="{A863A008-182E-4E0D-B3F5-3FC71B23EEC9}" srcOrd="0" destOrd="0" parTransId="{C10BD412-C5E2-4D78-84FD-33B709BF674B}" sibTransId="{7653084C-A4F9-454C-B0C2-B9A548B76C2B}"/>
    <dgm:cxn modelId="{9DC141AE-835C-4355-8953-EE135F4162CE}" type="presOf" srcId="{364CD11B-44AC-44BD-9703-0410D0A131AF}" destId="{87594687-FC23-4453-9BF7-17AFCF5B399C}" srcOrd="0" destOrd="0" presId="urn:microsoft.com/office/officeart/2005/8/layout/hierarchy1"/>
    <dgm:cxn modelId="{80A62CB2-690A-4F34-B5C6-71597D942DE1}" type="presOf" srcId="{A863A008-182E-4E0D-B3F5-3FC71B23EEC9}" destId="{EE4E46C1-367E-40E4-9D6B-4B36D19C8F79}" srcOrd="0" destOrd="0" presId="urn:microsoft.com/office/officeart/2005/8/layout/hierarchy1"/>
    <dgm:cxn modelId="{F44ADEB3-A87D-4EE2-90F5-F721E688BEDA}" type="presOf" srcId="{0F8433DD-3185-4E0D-BBE0-D9FDB462BAA0}" destId="{6D34FABC-C042-44C8-8570-B657F924D756}" srcOrd="0" destOrd="0" presId="urn:microsoft.com/office/officeart/2005/8/layout/hierarchy1"/>
    <dgm:cxn modelId="{FD8DA7C4-6C26-477F-9045-C2237921C9E1}" type="parOf" srcId="{71E7482D-D376-4131-85F1-F1EC2237342D}" destId="{CB5E1CEB-4825-4DA5-81CC-4468EEB6F644}" srcOrd="0" destOrd="0" parTransId="{8C721EC5-7E2F-4D6B-93FA-E2D0BE5EF3D5}" sibTransId="{D9ECB7C0-7974-49EF-8FBF-ADBF4F0C8B57}"/>
    <dgm:cxn modelId="{A99AB6C7-420A-4B7B-804C-16695A5C0F35}" type="parOf" srcId="{D4336EBB-806D-4063-B63F-0E820C22A169}" destId="{77BF80CC-E40B-4ED9-A2B2-575E295285F6}" srcOrd="0" destOrd="0" parTransId="{364CD11B-44AC-44BD-9703-0410D0A131AF}" sibTransId="{0C1ED766-AC20-4E65-9455-8A7D30591348}"/>
    <dgm:cxn modelId="{828F17D4-1F7B-4298-83F2-3F604D2BEF1D}" type="parOf" srcId="{670EB80A-0F25-4BD1-9242-0DCC53C8AB54}" destId="{0F8433DD-3185-4E0D-BBE0-D9FDB462BAA0}" srcOrd="0" destOrd="0" parTransId="{4B46BCF2-0D56-4F81-88EE-2A2AED4390AF}" sibTransId="{BB9D946D-F44B-43DF-8872-F34EF174212F}"/>
    <dgm:cxn modelId="{2679D5D4-0761-4930-99B4-3273BB864CEA}" type="presOf" srcId="{D2CD6CDC-16EA-4341-BA2B-35F05AE983B8}" destId="{B2249F35-9A35-4833-BE25-919AA1725BB3}" srcOrd="0" destOrd="0" presId="urn:microsoft.com/office/officeart/2005/8/layout/hierarchy1"/>
    <dgm:cxn modelId="{BD6CB0E5-CAEA-4C79-A538-D1A1DDB78C5E}" type="presOf" srcId="{71E7482D-D376-4131-85F1-F1EC2237342D}" destId="{6D743E0B-4E48-4886-B112-4DDB290C029D}" srcOrd="0" destOrd="0" presId="urn:microsoft.com/office/officeart/2005/8/layout/hierarchy1"/>
    <dgm:cxn modelId="{82586EE8-0167-4201-AFEA-6E10B9AE088C}" type="presOf" srcId="{D4336EBB-806D-4063-B63F-0E820C22A169}" destId="{A7FA3495-836B-4479-A08C-2564C8DB3D21}" srcOrd="0" destOrd="0" presId="urn:microsoft.com/office/officeart/2005/8/layout/hierarchy1"/>
    <dgm:cxn modelId="{CED388F0-5DAF-4519-BE29-0C64BACFC139}" type="parOf" srcId="{670EB80A-0F25-4BD1-9242-0DCC53C8AB54}" destId="{676C839F-DD46-4D24-B2CF-182C63C15567}" srcOrd="1" destOrd="0" parTransId="{2CCACD51-C84D-40A2-BB96-F998FBB3EAE4}" sibTransId="{8562C2C1-71F5-4097-94A3-09A7F71B4906}"/>
    <dgm:cxn modelId="{877532F2-E25C-425E-B423-D96B710916EA}" type="presOf" srcId="{3FCB7989-4DBD-4C3E-A1A3-80A59E2F2C70}" destId="{01AC630C-7553-4C1C-B00A-4283DAD85801}" srcOrd="0" destOrd="0" presId="urn:microsoft.com/office/officeart/2005/8/layout/hierarchy1"/>
    <dgm:cxn modelId="{321CBCF5-3FCE-4CC6-B57F-3B14DE00706D}" type="parOf" srcId="{8B120D69-13A5-4253-AD51-65EF818AE6E2}" destId="{D2CD6CDC-16EA-4341-BA2B-35F05AE983B8}" srcOrd="0" destOrd="0" parTransId="{01FF352C-3FE0-403E-81EE-81ECFDBDE4C7}" sibTransId="{B960116E-E717-4F65-83D9-C01E5B86449D}"/>
    <dgm:cxn modelId="{AC7EF0F7-5542-49F3-A60E-9AD1E493F8A5}" type="presOf" srcId="{43B047A6-CD4C-400D-B113-239DF6756D96}" destId="{7299C02A-5631-481D-81F7-753EAF7C108E}" srcOrd="0" destOrd="0" presId="urn:microsoft.com/office/officeart/2005/8/layout/hierarchy1"/>
    <dgm:cxn modelId="{713CAAC1-9B23-474A-A5BB-79A82A6447BE}" type="presParOf" srcId="{6D743E0B-4E48-4886-B112-4DDB290C029D}" destId="{F02901DA-8FE8-4E44-9152-733264B0BEFA}" srcOrd="0" destOrd="0" presId="urn:microsoft.com/office/officeart/2005/8/layout/hierarchy1"/>
    <dgm:cxn modelId="{1DAB0E89-94E2-4966-A526-0B5B84DAF7C4}" type="presParOf" srcId="{F02901DA-8FE8-4E44-9152-733264B0BEFA}" destId="{D603662E-2D72-49AA-8324-56F583526A5E}" srcOrd="0" destOrd="0" presId="urn:microsoft.com/office/officeart/2005/8/layout/hierarchy1"/>
    <dgm:cxn modelId="{7580343E-B7BF-4B14-84EC-6D5E05A20FBE}" type="presParOf" srcId="{D603662E-2D72-49AA-8324-56F583526A5E}" destId="{E818AB26-353B-4786-BE04-728A63BE7B6E}" srcOrd="0" destOrd="0" presId="urn:microsoft.com/office/officeart/2005/8/layout/hierarchy1"/>
    <dgm:cxn modelId="{908647BA-00A1-4727-A641-239DA3D1DDE1}" type="presParOf" srcId="{D603662E-2D72-49AA-8324-56F583526A5E}" destId="{089466A9-E8F1-4615-B9BA-281292092C0D}" srcOrd="1" destOrd="0" presId="urn:microsoft.com/office/officeart/2005/8/layout/hierarchy1"/>
    <dgm:cxn modelId="{2F3941B9-B902-4C77-92A6-D13B532AA508}" type="presParOf" srcId="{F02901DA-8FE8-4E44-9152-733264B0BEFA}" destId="{60A4BF9F-9693-4138-9A9B-8CF321EF97B1}" srcOrd="1" destOrd="0" presId="urn:microsoft.com/office/officeart/2005/8/layout/hierarchy1"/>
    <dgm:cxn modelId="{27D998CC-C076-4232-B0F0-7F942890054C}" type="presParOf" srcId="{60A4BF9F-9693-4138-9A9B-8CF321EF97B1}" destId="{7299C02A-5631-481D-81F7-753EAF7C108E}" srcOrd="0" destOrd="0" presId="urn:microsoft.com/office/officeart/2005/8/layout/hierarchy1"/>
    <dgm:cxn modelId="{677CE534-4CA2-48E9-9F96-90DB37D88F36}" type="presParOf" srcId="{60A4BF9F-9693-4138-9A9B-8CF321EF97B1}" destId="{DBE4644F-C809-4BBF-9708-D25FEDFB93FC}" srcOrd="1" destOrd="0" presId="urn:microsoft.com/office/officeart/2005/8/layout/hierarchy1"/>
    <dgm:cxn modelId="{9A766764-5D14-43E5-BFA5-66F94EB55EE3}" type="presParOf" srcId="{DBE4644F-C809-4BBF-9708-D25FEDFB93FC}" destId="{B08439E2-A6F9-4550-9EA2-A62CB70E2473}" srcOrd="0" destOrd="0" presId="urn:microsoft.com/office/officeart/2005/8/layout/hierarchy1"/>
    <dgm:cxn modelId="{AA24F024-906E-449F-B049-ADB9A0EFCEAA}" type="presParOf" srcId="{B08439E2-A6F9-4550-9EA2-A62CB70E2473}" destId="{F2BF7F09-910B-42C6-A050-3E0DBFF42131}" srcOrd="0" destOrd="0" presId="urn:microsoft.com/office/officeart/2005/8/layout/hierarchy1"/>
    <dgm:cxn modelId="{4FD8455E-FD3D-497A-AE0C-879A5A9065E5}" type="presParOf" srcId="{B08439E2-A6F9-4550-9EA2-A62CB70E2473}" destId="{9143AC01-C8C9-4647-B328-6881DFA3EB7F}" srcOrd="1" destOrd="0" presId="urn:microsoft.com/office/officeart/2005/8/layout/hierarchy1"/>
    <dgm:cxn modelId="{C80D0C6F-1948-4340-B4F4-38ABE812E19F}" type="presParOf" srcId="{DBE4644F-C809-4BBF-9708-D25FEDFB93FC}" destId="{A80EAA0E-2960-48AC-8117-3AEBCD162A3A}" srcOrd="1" destOrd="0" presId="urn:microsoft.com/office/officeart/2005/8/layout/hierarchy1"/>
    <dgm:cxn modelId="{25EFDA7C-E201-4F92-A452-9170B862950B}" type="presParOf" srcId="{A80EAA0E-2960-48AC-8117-3AEBCD162A3A}" destId="{70FB5EF3-3BF1-449A-A86F-12BE9BDAF5D3}" srcOrd="0" destOrd="0" presId="urn:microsoft.com/office/officeart/2005/8/layout/hierarchy1"/>
    <dgm:cxn modelId="{1BE688FF-7225-4DB8-B8BD-73023C1D19FE}" type="presParOf" srcId="{A80EAA0E-2960-48AC-8117-3AEBCD162A3A}" destId="{7089AA30-6974-46A4-AF2D-7404D04D1B4C}" srcOrd="1" destOrd="0" presId="urn:microsoft.com/office/officeart/2005/8/layout/hierarchy1"/>
    <dgm:cxn modelId="{B4131CF7-BFD2-407B-8089-26213253A5B7}" type="presParOf" srcId="{7089AA30-6974-46A4-AF2D-7404D04D1B4C}" destId="{1F327A9E-AFF9-4003-A882-B53C730ABE74}" srcOrd="0" destOrd="0" presId="urn:microsoft.com/office/officeart/2005/8/layout/hierarchy1"/>
    <dgm:cxn modelId="{6577543A-B1D2-449B-82D9-FE3EB15D9CD1}" type="presParOf" srcId="{1F327A9E-AFF9-4003-A882-B53C730ABE74}" destId="{D5A16D42-C702-48C8-8D0A-167B3408DA2A}" srcOrd="0" destOrd="0" presId="urn:microsoft.com/office/officeart/2005/8/layout/hierarchy1"/>
    <dgm:cxn modelId="{E0A70B8C-B928-4B36-B506-198CA6D5C537}" type="presParOf" srcId="{1F327A9E-AFF9-4003-A882-B53C730ABE74}" destId="{0207EE3C-08E5-48DC-87D8-5ED9C686A33D}" srcOrd="1" destOrd="0" presId="urn:microsoft.com/office/officeart/2005/8/layout/hierarchy1"/>
    <dgm:cxn modelId="{CB2AC5EE-8F88-4704-BAF9-ED25327E062A}" type="presParOf" srcId="{7089AA30-6974-46A4-AF2D-7404D04D1B4C}" destId="{F35231BC-D7C6-404B-A4AB-B6F1D8C6855D}" srcOrd="1" destOrd="0" presId="urn:microsoft.com/office/officeart/2005/8/layout/hierarchy1"/>
    <dgm:cxn modelId="{ED23E9D4-0321-4ED8-A6B4-919D4BDAFA07}" type="presParOf" srcId="{F35231BC-D7C6-404B-A4AB-B6F1D8C6855D}" destId="{DDF72717-F262-4BCA-B196-E046D6525959}" srcOrd="0" destOrd="0" presId="urn:microsoft.com/office/officeart/2005/8/layout/hierarchy1"/>
    <dgm:cxn modelId="{A9B76112-07ED-4593-A4DE-6586157B3737}" type="presParOf" srcId="{F35231BC-D7C6-404B-A4AB-B6F1D8C6855D}" destId="{3219772A-3E47-4C86-888B-1C8E1CC7F959}" srcOrd="1" destOrd="0" presId="urn:microsoft.com/office/officeart/2005/8/layout/hierarchy1"/>
    <dgm:cxn modelId="{DE7B815D-6D75-4E77-AF1B-9B59A08EE161}" type="presParOf" srcId="{3219772A-3E47-4C86-888B-1C8E1CC7F959}" destId="{8948C6C1-190E-4A0C-B5CF-107EB9583CC9}" srcOrd="0" destOrd="0" presId="urn:microsoft.com/office/officeart/2005/8/layout/hierarchy1"/>
    <dgm:cxn modelId="{3A08DB7B-5E61-4FCD-80B8-B8753E7B3A7E}" type="presParOf" srcId="{8948C6C1-190E-4A0C-B5CF-107EB9583CC9}" destId="{66041EB2-6885-47B7-805D-139F0DE41C5A}" srcOrd="0" destOrd="0" presId="urn:microsoft.com/office/officeart/2005/8/layout/hierarchy1"/>
    <dgm:cxn modelId="{E7383BD2-8721-4305-93A7-67E0EB4926AC}" type="presParOf" srcId="{8948C6C1-190E-4A0C-B5CF-107EB9583CC9}" destId="{6D34FABC-C042-44C8-8570-B657F924D756}" srcOrd="1" destOrd="0" presId="urn:microsoft.com/office/officeart/2005/8/layout/hierarchy1"/>
    <dgm:cxn modelId="{FF5ACACB-CF2D-4B0E-9EF4-7B6DFEFE64E1}" type="presParOf" srcId="{3219772A-3E47-4C86-888B-1C8E1CC7F959}" destId="{5DABA6E2-BB63-401C-8B4A-EDA182DD79D9}" srcOrd="1" destOrd="0" presId="urn:microsoft.com/office/officeart/2005/8/layout/hierarchy1"/>
    <dgm:cxn modelId="{3939BD6E-8430-40D2-9E34-AEF28AB9F04C}" type="presParOf" srcId="{F35231BC-D7C6-404B-A4AB-B6F1D8C6855D}" destId="{4DA13341-7E8B-4E84-BA87-17FEF62DF40E}" srcOrd="2" destOrd="0" presId="urn:microsoft.com/office/officeart/2005/8/layout/hierarchy1"/>
    <dgm:cxn modelId="{D29ECE74-4C8A-44CE-B369-4A20A9F11253}" type="presParOf" srcId="{F35231BC-D7C6-404B-A4AB-B6F1D8C6855D}" destId="{3C4DD186-94FB-40CC-BDA5-561F44253000}" srcOrd="3" destOrd="0" presId="urn:microsoft.com/office/officeart/2005/8/layout/hierarchy1"/>
    <dgm:cxn modelId="{448C2E6C-3F57-4C34-B25D-FEE51FBFA391}" type="presParOf" srcId="{3C4DD186-94FB-40CC-BDA5-561F44253000}" destId="{DAF67835-0D84-4C39-B09C-571D40B484CA}" srcOrd="0" destOrd="0" presId="urn:microsoft.com/office/officeart/2005/8/layout/hierarchy1"/>
    <dgm:cxn modelId="{34517319-2FB3-472D-BF01-B5098C2B72AE}" type="presParOf" srcId="{DAF67835-0D84-4C39-B09C-571D40B484CA}" destId="{EE9DAE0D-583A-4D90-A34D-D391D5ACB929}" srcOrd="0" destOrd="0" presId="urn:microsoft.com/office/officeart/2005/8/layout/hierarchy1"/>
    <dgm:cxn modelId="{719B43ED-B3E2-4E94-ABBF-17F2816B9BD7}" type="presParOf" srcId="{DAF67835-0D84-4C39-B09C-571D40B484CA}" destId="{B8D3F50C-569B-4A6D-ABD7-9C996DC2F8B0}" srcOrd="1" destOrd="0" presId="urn:microsoft.com/office/officeart/2005/8/layout/hierarchy1"/>
    <dgm:cxn modelId="{129AD7A4-F7BB-42FD-98E9-2E63CCD1D88F}" type="presParOf" srcId="{3C4DD186-94FB-40CC-BDA5-561F44253000}" destId="{B369FEC4-8E7B-435F-B9C3-E9F1CF25A759}" srcOrd="1" destOrd="0" presId="urn:microsoft.com/office/officeart/2005/8/layout/hierarchy1"/>
    <dgm:cxn modelId="{90B139D3-0647-42B8-BE48-96074643CA89}" type="presParOf" srcId="{A80EAA0E-2960-48AC-8117-3AEBCD162A3A}" destId="{909A97A0-6F01-4164-9E84-25049EF94DD8}" srcOrd="2" destOrd="0" presId="urn:microsoft.com/office/officeart/2005/8/layout/hierarchy1"/>
    <dgm:cxn modelId="{4D335AC5-F86E-4334-AFB8-8517D81517F0}" type="presParOf" srcId="{A80EAA0E-2960-48AC-8117-3AEBCD162A3A}" destId="{0B95E0EA-310D-4619-B29E-998E8C97A232}" srcOrd="3" destOrd="0" presId="urn:microsoft.com/office/officeart/2005/8/layout/hierarchy1"/>
    <dgm:cxn modelId="{A3D96D46-C278-4177-982A-0B48070B7857}" type="presParOf" srcId="{0B95E0EA-310D-4619-B29E-998E8C97A232}" destId="{0DFC521C-E184-4950-9EFB-250364E8D18A}" srcOrd="0" destOrd="0" presId="urn:microsoft.com/office/officeart/2005/8/layout/hierarchy1"/>
    <dgm:cxn modelId="{53CA7FDF-9D4A-4ED8-AAEE-D4E4EAFF13D5}" type="presParOf" srcId="{0DFC521C-E184-4950-9EFB-250364E8D18A}" destId="{35D1E7ED-9AD1-44A4-9A58-90F26E50EF70}" srcOrd="0" destOrd="0" presId="urn:microsoft.com/office/officeart/2005/8/layout/hierarchy1"/>
    <dgm:cxn modelId="{AB20A7F3-2E00-4F9C-8D6A-D8AD9A441743}" type="presParOf" srcId="{0DFC521C-E184-4950-9EFB-250364E8D18A}" destId="{A7FA3495-836B-4479-A08C-2564C8DB3D21}" srcOrd="1" destOrd="0" presId="urn:microsoft.com/office/officeart/2005/8/layout/hierarchy1"/>
    <dgm:cxn modelId="{635F9813-48DE-48C4-929C-1FEDF4437D0E}" type="presParOf" srcId="{0B95E0EA-310D-4619-B29E-998E8C97A232}" destId="{4C4747B7-969E-4B9A-AE10-521F332AA50E}" srcOrd="1" destOrd="0" presId="urn:microsoft.com/office/officeart/2005/8/layout/hierarchy1"/>
    <dgm:cxn modelId="{65D24C82-1570-4916-A48D-2DF6F55F325F}" type="presParOf" srcId="{4C4747B7-969E-4B9A-AE10-521F332AA50E}" destId="{87594687-FC23-4453-9BF7-17AFCF5B399C}" srcOrd="0" destOrd="0" presId="urn:microsoft.com/office/officeart/2005/8/layout/hierarchy1"/>
    <dgm:cxn modelId="{553C7F6A-CBD6-459B-9173-0CA93F6B24E3}" type="presParOf" srcId="{4C4747B7-969E-4B9A-AE10-521F332AA50E}" destId="{C199C3F9-597C-4F4B-BB6B-56E6C7C4896A}" srcOrd="1" destOrd="0" presId="urn:microsoft.com/office/officeart/2005/8/layout/hierarchy1"/>
    <dgm:cxn modelId="{39976CAB-9C80-460C-B3C9-E28654164A24}" type="presParOf" srcId="{C199C3F9-597C-4F4B-BB6B-56E6C7C4896A}" destId="{14699087-A9A7-4AF7-AE9C-A96BC01EC0DC}" srcOrd="0" destOrd="0" presId="urn:microsoft.com/office/officeart/2005/8/layout/hierarchy1"/>
    <dgm:cxn modelId="{6CF80854-E4BA-4D36-8A4A-59EACFCC31CD}" type="presParOf" srcId="{14699087-A9A7-4AF7-AE9C-A96BC01EC0DC}" destId="{509E385B-AC15-4840-B8E3-F6AC058F3732}" srcOrd="0" destOrd="0" presId="urn:microsoft.com/office/officeart/2005/8/layout/hierarchy1"/>
    <dgm:cxn modelId="{D9AEA371-4DFB-4367-8F0A-40823323EE5F}" type="presParOf" srcId="{14699087-A9A7-4AF7-AE9C-A96BC01EC0DC}" destId="{3992BC6E-60BC-4F72-B9BF-288B651A4AF9}" srcOrd="1" destOrd="0" presId="urn:microsoft.com/office/officeart/2005/8/layout/hierarchy1"/>
    <dgm:cxn modelId="{7FFB218E-10D8-4B79-8E42-5B3AB5E8F73A}" type="presParOf" srcId="{C199C3F9-597C-4F4B-BB6B-56E6C7C4896A}" destId="{2FED3C29-C196-44DD-9595-437605A46C70}" srcOrd="1" destOrd="0" presId="urn:microsoft.com/office/officeart/2005/8/layout/hierarchy1"/>
    <dgm:cxn modelId="{0673CD01-986F-425C-9770-06A2B3FA1A31}" type="presParOf" srcId="{2FED3C29-C196-44DD-9595-437605A46C70}" destId="{C7C87128-21C0-45DE-824B-52B2A9329254}" srcOrd="0" destOrd="0" presId="urn:microsoft.com/office/officeart/2005/8/layout/hierarchy1"/>
    <dgm:cxn modelId="{1F3FDB8A-92BA-4DFE-8AFE-56E62BCBE53C}" type="presParOf" srcId="{2FED3C29-C196-44DD-9595-437605A46C70}" destId="{1AC265F3-CCDE-46E4-AF96-23B9BCEE16E9}" srcOrd="1" destOrd="0" presId="urn:microsoft.com/office/officeart/2005/8/layout/hierarchy1"/>
    <dgm:cxn modelId="{3955EDF2-0E23-4C89-A5FF-F6153188D1E6}" type="presParOf" srcId="{1AC265F3-CCDE-46E4-AF96-23B9BCEE16E9}" destId="{34711D74-6898-41B3-BA42-7B28981F327A}" srcOrd="0" destOrd="0" presId="urn:microsoft.com/office/officeart/2005/8/layout/hierarchy1"/>
    <dgm:cxn modelId="{812076A4-D353-41AC-8076-4AA26275EA58}" type="presParOf" srcId="{34711D74-6898-41B3-BA42-7B28981F327A}" destId="{043AFE2D-1D58-46D9-BA68-65828908085A}" srcOrd="0" destOrd="0" presId="urn:microsoft.com/office/officeart/2005/8/layout/hierarchy1"/>
    <dgm:cxn modelId="{D0135F00-235C-4C46-9EF2-AF678AE22BE5}" type="presParOf" srcId="{34711D74-6898-41B3-BA42-7B28981F327A}" destId="{3B0C7F52-37AD-4CC3-8A7F-D8C567DF9723}" srcOrd="1" destOrd="0" presId="urn:microsoft.com/office/officeart/2005/8/layout/hierarchy1"/>
    <dgm:cxn modelId="{0375480F-CA05-4B07-9316-A856D17804D7}" type="presParOf" srcId="{1AC265F3-CCDE-46E4-AF96-23B9BCEE16E9}" destId="{C2AAC07A-675E-4E05-98DD-5BE5CC07E0FC}" srcOrd="1" destOrd="0" presId="urn:microsoft.com/office/officeart/2005/8/layout/hierarchy1"/>
    <dgm:cxn modelId="{9CF00A40-CF38-4DC5-B759-D4A2749F952C}" type="presParOf" srcId="{C2AAC07A-675E-4E05-98DD-5BE5CC07E0FC}" destId="{91CFC5DE-1684-4CC4-8A5B-1CE1A785963A}" srcOrd="0" destOrd="0" presId="urn:microsoft.com/office/officeart/2005/8/layout/hierarchy1"/>
    <dgm:cxn modelId="{65967977-D547-4D2C-B9C7-40A4A3E2082B}" type="presParOf" srcId="{C2AAC07A-675E-4E05-98DD-5BE5CC07E0FC}" destId="{E259E06F-675B-48E5-B08B-E4526B312C20}" srcOrd="1" destOrd="0" presId="urn:microsoft.com/office/officeart/2005/8/layout/hierarchy1"/>
    <dgm:cxn modelId="{053C003C-69E0-4256-BCD0-F4B718BAF86E}" type="presParOf" srcId="{E259E06F-675B-48E5-B08B-E4526B312C20}" destId="{D382469D-A00C-4E8E-8CD8-FDFD518D5D82}" srcOrd="0" destOrd="0" presId="urn:microsoft.com/office/officeart/2005/8/layout/hierarchy1"/>
    <dgm:cxn modelId="{0A7BC3E0-4512-4016-BDE1-5396437805F7}" type="presParOf" srcId="{D382469D-A00C-4E8E-8CD8-FDFD518D5D82}" destId="{AFF901E8-F3A7-49DA-9F64-A25CFCCB1E8D}" srcOrd="0" destOrd="0" presId="urn:microsoft.com/office/officeart/2005/8/layout/hierarchy1"/>
    <dgm:cxn modelId="{CFC1A0F3-38D4-45AD-90E4-8241A8DC359D}" type="presParOf" srcId="{D382469D-A00C-4E8E-8CD8-FDFD518D5D82}" destId="{EE4E46C1-367E-40E4-9D6B-4B36D19C8F79}" srcOrd="1" destOrd="0" presId="urn:microsoft.com/office/officeart/2005/8/layout/hierarchy1"/>
    <dgm:cxn modelId="{FE2B22ED-A81F-4300-9803-62A2FF8DB9D9}" type="presParOf" srcId="{E259E06F-675B-48E5-B08B-E4526B312C20}" destId="{93CC6A3B-5013-4225-B84B-7E158D02C90B}" srcOrd="1" destOrd="0" presId="urn:microsoft.com/office/officeart/2005/8/layout/hierarchy1"/>
    <dgm:cxn modelId="{0C1A956D-E177-43B1-BC46-D574703B966D}" type="presParOf" srcId="{A80EAA0E-2960-48AC-8117-3AEBCD162A3A}" destId="{01AC630C-7553-4C1C-B00A-4283DAD85801}" srcOrd="4" destOrd="0" presId="urn:microsoft.com/office/officeart/2005/8/layout/hierarchy1"/>
    <dgm:cxn modelId="{0D1D2903-5C6A-4A55-B560-EBCEBAB7D5D6}" type="presParOf" srcId="{A80EAA0E-2960-48AC-8117-3AEBCD162A3A}" destId="{EF951315-1CD6-4424-A006-038675155F9E}" srcOrd="5" destOrd="0" presId="urn:microsoft.com/office/officeart/2005/8/layout/hierarchy1"/>
    <dgm:cxn modelId="{65AF5C6D-F89A-4D25-A9A6-92BED9835C63}" type="presParOf" srcId="{EF951315-1CD6-4424-A006-038675155F9E}" destId="{6F104341-CA38-4069-9A04-01F76898FD7D}" srcOrd="0" destOrd="0" presId="urn:microsoft.com/office/officeart/2005/8/layout/hierarchy1"/>
    <dgm:cxn modelId="{385A392C-4C78-4D51-A7CD-4E9094C0AB05}" type="presParOf" srcId="{6F104341-CA38-4069-9A04-01F76898FD7D}" destId="{6BDBC802-293F-4617-BAA1-3640FE29330C}" srcOrd="0" destOrd="0" presId="urn:microsoft.com/office/officeart/2005/8/layout/hierarchy1"/>
    <dgm:cxn modelId="{0A2E34D6-70D2-4834-A427-EB8507F3DF8A}" type="presParOf" srcId="{6F104341-CA38-4069-9A04-01F76898FD7D}" destId="{9D461705-7399-47A2-B258-5845AA398ADF}" srcOrd="1" destOrd="0" presId="urn:microsoft.com/office/officeart/2005/8/layout/hierarchy1"/>
    <dgm:cxn modelId="{316B05F3-3119-4F54-9BE7-19CF688D959A}" type="presParOf" srcId="{EF951315-1CD6-4424-A006-038675155F9E}" destId="{93151650-437B-4BC1-9AF7-86A878D140AB}" srcOrd="1" destOrd="0" presId="urn:microsoft.com/office/officeart/2005/8/layout/hierarchy1"/>
    <dgm:cxn modelId="{69AA5495-927D-401D-9963-147726ADC8CE}" type="presParOf" srcId="{93151650-437B-4BC1-9AF7-86A878D140AB}" destId="{20CAC9DF-AE8A-409C-8398-012D848F8995}" srcOrd="0" destOrd="0" presId="urn:microsoft.com/office/officeart/2005/8/layout/hierarchy1"/>
    <dgm:cxn modelId="{E8A5585A-6356-47DA-ADFA-C53B3BB94BE6}" type="presParOf" srcId="{93151650-437B-4BC1-9AF7-86A878D140AB}" destId="{D0DB4D75-7181-4C98-8167-E9EFE2996C79}" srcOrd="1" destOrd="0" presId="urn:microsoft.com/office/officeart/2005/8/layout/hierarchy1"/>
    <dgm:cxn modelId="{4778074D-11DC-4818-83AC-7D92A110BFC7}" type="presParOf" srcId="{D0DB4D75-7181-4C98-8167-E9EFE2996C79}" destId="{416E64AF-146E-46AE-A64F-5ECEAB3C92E5}" srcOrd="0" destOrd="0" presId="urn:microsoft.com/office/officeart/2005/8/layout/hierarchy1"/>
    <dgm:cxn modelId="{1761E8A3-3978-45FF-90FA-710106F27DF5}" type="presParOf" srcId="{416E64AF-146E-46AE-A64F-5ECEAB3C92E5}" destId="{22678300-D4F8-4E1C-8520-BEFE5F84246D}" srcOrd="0" destOrd="0" presId="urn:microsoft.com/office/officeart/2005/8/layout/hierarchy1"/>
    <dgm:cxn modelId="{4C88CAFD-6BFA-44FA-8EDD-26D8085C0F7C}" type="presParOf" srcId="{416E64AF-146E-46AE-A64F-5ECEAB3C92E5}" destId="{B2249F35-9A35-4833-BE25-919AA1725BB3}" srcOrd="1" destOrd="0" presId="urn:microsoft.com/office/officeart/2005/8/layout/hierarchy1"/>
    <dgm:cxn modelId="{AB79043E-EB15-443D-AABB-C153431C5F50}" type="presParOf" srcId="{D0DB4D75-7181-4C98-8167-E9EFE2996C79}" destId="{54C633A8-B496-4DC1-94A0-FB76D03722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849779753" name=""/>
      <dsp:cNvGrpSpPr/>
    </dsp:nvGrpSpPr>
    <dsp:grpSpPr bwMode="auto">
      <a:xfrm rot="0">
        <a:off x="0" y="0"/>
        <a:ext cx="8643998" cy="5357850"/>
        <a:chOff x="0" y="0"/>
        <a:chExt cx="8643998" cy="5357850"/>
      </a:xfrm>
    </dsp:grpSpPr>
    <dsp:sp modelId="{20CAC9DF-AE8A-409C-8398-012D848F8995}">
      <dsp:nvSpPr>
        <dsp:cNvPr id="1849779754" name=""/>
        <dsp:cNvSpPr/>
      </dsp:nvSpPr>
      <dsp:spPr bwMode="auto">
        <a:xfrm rot="0" flipH="0" flipV="0">
          <a:off x="6777410" y="2210782"/>
          <a:ext cx="0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33686"/>
              </a:lnTo>
              <a:lnTo>
                <a:pt x="0" y="333686"/>
              </a:lnTo>
              <a:lnTo>
                <a:pt x="0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1AC630C-7553-4C1C-B00A-4283DAD85801}">
      <dsp:nvSpPr>
        <dsp:cNvPr id="1849779755" name=""/>
        <dsp:cNvSpPr/>
      </dsp:nvSpPr>
      <dsp:spPr bwMode="auto">
        <a:xfrm rot="0" flipH="0" flipV="0">
          <a:off x="4635587" y="1299161"/>
          <a:ext cx="2141823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33686"/>
              </a:lnTo>
              <a:lnTo>
                <a:pt x="2141823" y="333686"/>
              </a:lnTo>
              <a:lnTo>
                <a:pt x="2141823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91CFC5DE-1684-4CC4-8A5B-1CE1A785963A}">
      <dsp:nvSpPr>
        <dsp:cNvPr id="1849779756" name=""/>
        <dsp:cNvSpPr/>
      </dsp:nvSpPr>
      <dsp:spPr bwMode="auto">
        <a:xfrm rot="0" flipH="0" flipV="0">
          <a:off x="5042711" y="4173821"/>
          <a:ext cx="0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33686"/>
              </a:lnTo>
              <a:lnTo>
                <a:pt x="0" y="333686"/>
              </a:lnTo>
              <a:lnTo>
                <a:pt x="0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7C87128-21C0-45DE-824B-52B2A9329254}">
      <dsp:nvSpPr>
        <dsp:cNvPr id="1849779757" name=""/>
        <dsp:cNvSpPr/>
      </dsp:nvSpPr>
      <dsp:spPr bwMode="auto">
        <a:xfrm rot="0" flipH="0" flipV="0">
          <a:off x="5042711" y="3262200"/>
          <a:ext cx="0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33686"/>
              </a:lnTo>
              <a:lnTo>
                <a:pt x="0" y="333686"/>
              </a:lnTo>
              <a:lnTo>
                <a:pt x="0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7594687-FC23-4453-9BF7-17AFCF5B399C}">
      <dsp:nvSpPr>
        <dsp:cNvPr id="1849779758" name=""/>
        <dsp:cNvSpPr/>
      </dsp:nvSpPr>
      <dsp:spPr bwMode="auto">
        <a:xfrm rot="0" flipH="0" flipV="0">
          <a:off x="5042711" y="2333131"/>
          <a:ext cx="0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33686"/>
              </a:lnTo>
              <a:lnTo>
                <a:pt x="0" y="333686"/>
              </a:lnTo>
              <a:lnTo>
                <a:pt x="0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909A97A0-6F01-4164-9E84-25049EF94DD8}">
      <dsp:nvSpPr>
        <dsp:cNvPr id="1849779759" name=""/>
        <dsp:cNvSpPr/>
      </dsp:nvSpPr>
      <dsp:spPr bwMode="auto">
        <a:xfrm rot="0" flipH="0" flipV="0">
          <a:off x="4635587" y="1299161"/>
          <a:ext cx="407123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33686"/>
              </a:lnTo>
              <a:lnTo>
                <a:pt x="407123" y="333686"/>
              </a:lnTo>
              <a:lnTo>
                <a:pt x="407123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DA13341-7E8B-4E84-BA87-17FEF62DF40E}">
      <dsp:nvSpPr>
        <dsp:cNvPr id="1849779760" name=""/>
        <dsp:cNvSpPr/>
      </dsp:nvSpPr>
      <dsp:spPr bwMode="auto">
        <a:xfrm rot="0" flipH="0" flipV="0">
          <a:off x="2493764" y="2210782"/>
          <a:ext cx="797260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33686"/>
              </a:lnTo>
              <a:lnTo>
                <a:pt x="797260" y="333686"/>
              </a:lnTo>
              <a:lnTo>
                <a:pt x="797260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DDF72717-F262-4BCA-B196-E046D6525959}">
      <dsp:nvSpPr>
        <dsp:cNvPr id="1849779761" name=""/>
        <dsp:cNvSpPr/>
      </dsp:nvSpPr>
      <dsp:spPr bwMode="auto">
        <a:xfrm rot="0" flipH="0" flipV="0">
          <a:off x="1696504" y="2210782"/>
          <a:ext cx="797260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797260" y="0"/>
              </a:moveTo>
              <a:lnTo>
                <a:pt x="797260" y="333686"/>
              </a:lnTo>
              <a:lnTo>
                <a:pt x="0" y="333686"/>
              </a:lnTo>
              <a:lnTo>
                <a:pt x="0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70FB5EF3-3BF1-449A-A86F-12BE9BDAF5D3}">
      <dsp:nvSpPr>
        <dsp:cNvPr id="1849779762" name=""/>
        <dsp:cNvSpPr/>
      </dsp:nvSpPr>
      <dsp:spPr bwMode="auto">
        <a:xfrm rot="0" flipH="0" flipV="0">
          <a:off x="2493764" y="1299161"/>
          <a:ext cx="2141823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2141823" y="0"/>
              </a:moveTo>
              <a:lnTo>
                <a:pt x="2141823" y="333686"/>
              </a:lnTo>
              <a:lnTo>
                <a:pt x="0" y="333686"/>
              </a:lnTo>
              <a:lnTo>
                <a:pt x="0" y="489655"/>
              </a:lnTo>
            </a:path>
          </a:pathLst>
        </a:custGeom>
        <a:ln/>
      </dsp:spPr>
      <dsp:style>
        <a:lnRef idx="2">
          <a:schemeClr val="accent2">
            <a:shade val="8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7299C02A-5631-481D-81F7-753EAF7C108E}">
      <dsp:nvSpPr>
        <dsp:cNvPr id="1849779763" name=""/>
        <dsp:cNvSpPr/>
      </dsp:nvSpPr>
      <dsp:spPr bwMode="auto">
        <a:xfrm rot="0" flipH="0" flipV="0">
          <a:off x="4635587" y="379425"/>
          <a:ext cx="0" cy="48965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33686"/>
              </a:lnTo>
              <a:lnTo>
                <a:pt x="0" y="333686"/>
              </a:lnTo>
              <a:lnTo>
                <a:pt x="0" y="489655"/>
              </a:lnTo>
            </a:path>
          </a:pathLst>
        </a:custGeom>
        <a:ln/>
      </dsp:spPr>
      <dsp:style>
        <a:lnRef idx="2">
          <a:schemeClr val="accent2">
            <a:shade val="6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E818AB26-353B-4786-BE04-728A63BE7B6E}">
      <dsp:nvSpPr>
        <dsp:cNvPr id="0" name=""/>
        <dsp:cNvSpPr/>
      </dsp:nvSpPr>
      <dsp:spPr bwMode="auto">
        <a:xfrm rot="0" flipH="0" flipV="0">
          <a:off x="3974594" y="0"/>
          <a:ext cx="1321986" cy="379425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089466A9-E8F1-4615-B9BA-281292092C0D}">
      <dsp:nvSpPr>
        <dsp:cNvPr id="0" name=""/>
        <dsp:cNvSpPr/>
      </dsp:nvSpPr>
      <dsp:spPr bwMode="auto">
        <a:xfrm rot="0" flipH="0" flipV="0">
          <a:off x="4161664" y="177716"/>
          <a:ext cx="1321986" cy="379425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53339" tIns="53339" rIns="53339" bIns="5333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587"/>
            </a:spcAft>
            <a:defRPr/>
          </a:pPr>
          <a:r>
            <a:rPr lang="pt-BR" sz="1400" b="1"/>
            <a:t>DIRETORIA</a:t>
          </a:r>
          <a:endParaRPr/>
        </a:p>
      </dsp:txBody>
      <dsp:txXfrm rot="0">
        <a:off x="4172777" y="188829"/>
        <a:ext cx="1299760" cy="357199"/>
      </dsp:txXfrm>
    </dsp:sp>
    <dsp:sp modelId="{F2BF7F09-910B-42C6-A050-3E0DBFF42131}">
      <dsp:nvSpPr>
        <dsp:cNvPr id="0" name=""/>
        <dsp:cNvSpPr/>
      </dsp:nvSpPr>
      <dsp:spPr bwMode="auto">
        <a:xfrm rot="0" flipH="0" flipV="0">
          <a:off x="3579261" y="869081"/>
          <a:ext cx="2112653" cy="430079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9143AC01-C8C9-4647-B328-6881DFA3EB7F}">
      <dsp:nvSpPr>
        <dsp:cNvPr id="0" name=""/>
        <dsp:cNvSpPr/>
      </dsp:nvSpPr>
      <dsp:spPr bwMode="auto">
        <a:xfrm rot="0" flipH="0" flipV="0">
          <a:off x="3766331" y="1046798"/>
          <a:ext cx="2112653" cy="430079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45719" tIns="45719" rIns="45719" bIns="4571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503"/>
            </a:spcAft>
            <a:defRPr/>
          </a:pPr>
          <a:r>
            <a:rPr lang="pt-BR" sz="1200" b="1"/>
            <a:t>ADMINISTRADORAS</a:t>
          </a:r>
          <a:endParaRPr/>
        </a:p>
      </dsp:txBody>
      <dsp:txXfrm rot="0">
        <a:off x="3778927" y="1059394"/>
        <a:ext cx="2087460" cy="404886"/>
      </dsp:txXfrm>
    </dsp:sp>
    <dsp:sp modelId="{D5A16D42-C702-48C8-8D0A-167B3408DA2A}">
      <dsp:nvSpPr>
        <dsp:cNvPr id="0" name=""/>
        <dsp:cNvSpPr/>
      </dsp:nvSpPr>
      <dsp:spPr bwMode="auto">
        <a:xfrm rot="0" flipH="0" flipV="0">
          <a:off x="1900562" y="1788817"/>
          <a:ext cx="1186404" cy="421965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0207EE3C-08E5-48DC-87D8-5ED9C686A33D}">
      <dsp:nvSpPr>
        <dsp:cNvPr id="0" name=""/>
        <dsp:cNvSpPr/>
      </dsp:nvSpPr>
      <dsp:spPr bwMode="auto">
        <a:xfrm rot="0" flipH="0" flipV="0">
          <a:off x="2087632" y="1966533"/>
          <a:ext cx="1186404" cy="421965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38099" tIns="38099" rIns="38099" bIns="3809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419"/>
            </a:spcAft>
            <a:defRPr/>
          </a:pPr>
          <a:r>
            <a:rPr lang="pt-BR" sz="1000" b="1"/>
            <a:t>CENTRAL</a:t>
          </a:r>
          <a:r>
            <a:rPr lang="pt-BR" sz="900"/>
            <a:t> </a:t>
          </a:r>
          <a:endParaRPr lang="pt-BR" sz="900"/>
        </a:p>
      </dsp:txBody>
      <dsp:txXfrm rot="0">
        <a:off x="2099991" y="1978892"/>
        <a:ext cx="1161686" cy="397247"/>
      </dsp:txXfrm>
    </dsp:sp>
    <dsp:sp modelId="{66041EB2-6885-47B7-805D-139F0DE41C5A}">
      <dsp:nvSpPr>
        <dsp:cNvPr id="0" name=""/>
        <dsp:cNvSpPr/>
      </dsp:nvSpPr>
      <dsp:spPr bwMode="auto">
        <a:xfrm rot="0" flipH="0" flipV="0">
          <a:off x="1086314" y="2700438"/>
          <a:ext cx="1220379" cy="38918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6D34FABC-C042-44C8-8570-B657F924D756}">
      <dsp:nvSpPr>
        <dsp:cNvPr id="0" name=""/>
        <dsp:cNvSpPr/>
      </dsp:nvSpPr>
      <dsp:spPr bwMode="auto">
        <a:xfrm rot="0" flipH="0" flipV="0">
          <a:off x="1273384" y="2878155"/>
          <a:ext cx="1220379" cy="389186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38099" tIns="38099" rIns="38099" bIns="3809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419"/>
            </a:spcAft>
            <a:defRPr/>
          </a:pPr>
          <a:r>
            <a:rPr lang="pt-BR" sz="1000" b="1"/>
            <a:t>Financeiro</a:t>
          </a:r>
          <a:endParaRPr/>
        </a:p>
      </dsp:txBody>
      <dsp:txXfrm rot="0">
        <a:off x="1284783" y="2889554"/>
        <a:ext cx="1197582" cy="366388"/>
      </dsp:txXfrm>
    </dsp:sp>
    <dsp:sp modelId="{EE9DAE0D-583A-4D90-A34D-D391D5ACB929}">
      <dsp:nvSpPr>
        <dsp:cNvPr id="0" name=""/>
        <dsp:cNvSpPr/>
      </dsp:nvSpPr>
      <dsp:spPr bwMode="auto">
        <a:xfrm rot="0" flipH="0" flipV="0">
          <a:off x="2680834" y="2700438"/>
          <a:ext cx="1220379" cy="38918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B8D3F50C-569B-4A6D-ABD7-9C996DC2F8B0}">
      <dsp:nvSpPr>
        <dsp:cNvPr id="0" name=""/>
        <dsp:cNvSpPr/>
      </dsp:nvSpPr>
      <dsp:spPr bwMode="auto">
        <a:xfrm rot="0" flipH="0" flipV="0">
          <a:off x="2867904" y="2878155"/>
          <a:ext cx="1220379" cy="389186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38099" tIns="38099" rIns="38099" bIns="3809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419"/>
            </a:spcAft>
            <a:defRPr/>
          </a:pPr>
          <a:r>
            <a:rPr lang="pt-BR" sz="1000" b="1"/>
            <a:t>Compras / </a:t>
          </a:r>
          <a:r>
            <a:rPr lang="pt-BR" sz="1000" b="1"/>
            <a:t>Aux</a:t>
          </a:r>
          <a:r>
            <a:rPr lang="pt-BR" sz="1000" b="1"/>
            <a:t> Escritório</a:t>
          </a:r>
          <a:endParaRPr/>
        </a:p>
      </dsp:txBody>
      <dsp:txXfrm rot="0">
        <a:off x="2879303" y="2889554"/>
        <a:ext cx="1197582" cy="366388"/>
      </dsp:txXfrm>
    </dsp:sp>
    <dsp:sp modelId="{35D1E7ED-9AD1-44A4-9A58-90F26E50EF70}">
      <dsp:nvSpPr>
        <dsp:cNvPr id="0" name=""/>
        <dsp:cNvSpPr/>
      </dsp:nvSpPr>
      <dsp:spPr bwMode="auto">
        <a:xfrm rot="0" flipH="0" flipV="0">
          <a:off x="4344249" y="1788817"/>
          <a:ext cx="1396925" cy="54431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A7FA3495-836B-4479-A08C-2564C8DB3D21}">
      <dsp:nvSpPr>
        <dsp:cNvPr id="0" name=""/>
        <dsp:cNvSpPr/>
      </dsp:nvSpPr>
      <dsp:spPr bwMode="auto">
        <a:xfrm rot="0" flipH="0" flipV="0">
          <a:off x="4531319" y="1966533"/>
          <a:ext cx="1396925" cy="544313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41910" tIns="41910" rIns="41910" bIns="41910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461"/>
            </a:spcAft>
            <a:defRPr/>
          </a:pPr>
          <a:r>
            <a:rPr lang="pt-BR" sz="1100" b="1"/>
            <a:t>SUPERVISORA</a:t>
          </a:r>
          <a:endParaRPr/>
        </a:p>
      </dsp:txBody>
      <dsp:txXfrm rot="0">
        <a:off x="4547261" y="1982476"/>
        <a:ext cx="1365040" cy="512428"/>
      </dsp:txXfrm>
    </dsp:sp>
    <dsp:sp modelId="{509E385B-AC15-4840-B8E3-F6AC058F3732}">
      <dsp:nvSpPr>
        <dsp:cNvPr id="0" name=""/>
        <dsp:cNvSpPr/>
      </dsp:nvSpPr>
      <dsp:spPr bwMode="auto">
        <a:xfrm rot="0" flipH="0" flipV="0">
          <a:off x="4275354" y="2822787"/>
          <a:ext cx="1534713" cy="43941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3992BC6E-60BC-4F72-B9BF-288B651A4AF9}">
      <dsp:nvSpPr>
        <dsp:cNvPr id="0" name=""/>
        <dsp:cNvSpPr/>
      </dsp:nvSpPr>
      <dsp:spPr bwMode="auto">
        <a:xfrm rot="0" flipH="0" flipV="0">
          <a:off x="4462425" y="3000503"/>
          <a:ext cx="1534713" cy="439413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38099" tIns="38099" rIns="38099" bIns="3809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419"/>
            </a:spcAft>
            <a:defRPr/>
          </a:pPr>
          <a:r>
            <a:rPr lang="pt-BR" sz="1000" b="1"/>
            <a:t>LOJAS</a:t>
          </a:r>
          <a:endParaRPr/>
        </a:p>
      </dsp:txBody>
      <dsp:txXfrm rot="0">
        <a:off x="4475295" y="3013373"/>
        <a:ext cx="1508973" cy="413673"/>
      </dsp:txXfrm>
    </dsp:sp>
    <dsp:sp modelId="{043AFE2D-1D58-46D9-BA68-65828908085A}">
      <dsp:nvSpPr>
        <dsp:cNvPr id="0" name=""/>
        <dsp:cNvSpPr/>
      </dsp:nvSpPr>
      <dsp:spPr bwMode="auto">
        <a:xfrm rot="0" flipH="0" flipV="0">
          <a:off x="4190045" y="3751856"/>
          <a:ext cx="1705332" cy="421965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3B0C7F52-37AD-4CC3-8A7F-D8C567DF9723}">
      <dsp:nvSpPr>
        <dsp:cNvPr id="0" name=""/>
        <dsp:cNvSpPr/>
      </dsp:nvSpPr>
      <dsp:spPr bwMode="auto">
        <a:xfrm rot="0" flipH="0" flipV="0">
          <a:off x="4377115" y="3929572"/>
          <a:ext cx="1705332" cy="421965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38099" tIns="38099" rIns="38099" bIns="3809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419"/>
            </a:spcAft>
            <a:defRPr/>
          </a:pPr>
          <a:r>
            <a:rPr lang="pt-BR" sz="1000" b="1"/>
            <a:t>FARMACÊUTICOS</a:t>
          </a:r>
          <a:endParaRPr/>
        </a:p>
      </dsp:txBody>
      <dsp:txXfrm rot="0">
        <a:off x="4389474" y="3941931"/>
        <a:ext cx="1680615" cy="397247"/>
      </dsp:txXfrm>
    </dsp:sp>
    <dsp:sp modelId="{AFF901E8-F3A7-49DA-9F64-A25CFCCB1E8D}">
      <dsp:nvSpPr>
        <dsp:cNvPr id="0" name=""/>
        <dsp:cNvSpPr/>
      </dsp:nvSpPr>
      <dsp:spPr bwMode="auto">
        <a:xfrm rot="0" flipH="0" flipV="0">
          <a:off x="3637747" y="4663477"/>
          <a:ext cx="2809929" cy="516655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EE4E46C1-367E-40E4-9D6B-4B36D19C8F79}">
      <dsp:nvSpPr>
        <dsp:cNvPr id="0" name=""/>
        <dsp:cNvSpPr/>
      </dsp:nvSpPr>
      <dsp:spPr bwMode="auto">
        <a:xfrm rot="0" flipH="0" flipV="0">
          <a:off x="3824817" y="4841194"/>
          <a:ext cx="2809929" cy="516655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45719" tIns="45719" rIns="45719" bIns="4571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503"/>
            </a:spcAft>
            <a:defRPr/>
          </a:pPr>
          <a:r>
            <a:rPr lang="pt-BR" sz="1200" b="1"/>
            <a:t>VENDEDORES  / PERFUMISTA / OP DE TV / AUXILIAR DE LOJAS</a:t>
          </a:r>
          <a:endParaRPr/>
        </a:p>
      </dsp:txBody>
      <dsp:txXfrm rot="0">
        <a:off x="3839949" y="4856326"/>
        <a:ext cx="2779664" cy="486391"/>
      </dsp:txXfrm>
    </dsp:sp>
    <dsp:sp modelId="{6BDBC802-293F-4617-BAA1-3640FE29330C}">
      <dsp:nvSpPr>
        <dsp:cNvPr id="0" name=""/>
        <dsp:cNvSpPr/>
      </dsp:nvSpPr>
      <dsp:spPr bwMode="auto">
        <a:xfrm rot="0" flipH="0" flipV="0">
          <a:off x="6184208" y="1788817"/>
          <a:ext cx="1186404" cy="421965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9D461705-7399-47A2-B258-5845AA398ADF}">
      <dsp:nvSpPr>
        <dsp:cNvPr id="0" name=""/>
        <dsp:cNvSpPr/>
      </dsp:nvSpPr>
      <dsp:spPr bwMode="auto">
        <a:xfrm rot="0" flipH="0" flipV="0">
          <a:off x="6371278" y="1966533"/>
          <a:ext cx="1186404" cy="421965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38099" tIns="38099" rIns="38099" bIns="3809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419"/>
            </a:spcAft>
            <a:defRPr/>
          </a:pPr>
          <a:r>
            <a:rPr lang="pt-BR" sz="1000" b="1"/>
            <a:t>MANIPULAÇÃO</a:t>
          </a:r>
          <a:endParaRPr lang="pt-BR" sz="1000" b="1"/>
        </a:p>
      </dsp:txBody>
      <dsp:txXfrm rot="0">
        <a:off x="6383637" y="1978892"/>
        <a:ext cx="1161686" cy="397247"/>
      </dsp:txXfrm>
    </dsp:sp>
    <dsp:sp modelId="{22678300-D4F8-4E1C-8520-BEFE5F84246D}">
      <dsp:nvSpPr>
        <dsp:cNvPr id="0" name=""/>
        <dsp:cNvSpPr/>
      </dsp:nvSpPr>
      <dsp:spPr bwMode="auto">
        <a:xfrm rot="0" flipH="0" flipV="0">
          <a:off x="6184208" y="2700438"/>
          <a:ext cx="1186404" cy="764367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2"/>
        </a:fillRef>
        <a:effectRef idx="0">
          <a:srgbClr val="000000"/>
        </a:effectRef>
        <a:fontRef idx="minor">
          <a:schemeClr val="lt1"/>
        </a:fontRef>
      </dsp:style>
    </dsp:sp>
    <dsp:sp modelId="{B2249F35-9A35-4833-BE25-919AA1725BB3}">
      <dsp:nvSpPr>
        <dsp:cNvPr id="0" name=""/>
        <dsp:cNvSpPr/>
      </dsp:nvSpPr>
      <dsp:spPr bwMode="auto">
        <a:xfrm rot="0" flipH="0" flipV="0">
          <a:off x="6371278" y="2878155"/>
          <a:ext cx="1186404" cy="764367"/>
        </a:xfrm>
        <a:prstGeom prst="roundRect">
          <a:avLst>
            <a:gd name="adj" fmla="val 10000"/>
          </a:avLst>
        </a:prstGeom>
        <a:ln/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38099" tIns="38099" rIns="38099" bIns="38099" numCol="1" spcCol="0" rtlCol="0" fromWordArt="0" anchor="ctr" anchorCtr="0" forceAA="0" upright="0" compatLnSpc="0"/>
        <a:p>
          <a:pPr marL="0" indent="0" algn="ctr">
            <a:lnSpc>
              <a:spcPct val="90000"/>
            </a:lnSpc>
            <a:spcAft>
              <a:spcPts val="419"/>
            </a:spcAft>
            <a:defRPr/>
          </a:pPr>
          <a:r>
            <a:rPr lang="pt-BR" sz="1000" b="1"/>
            <a:t>FUNCIONÁRIOS DA MANIPULAÇÃO</a:t>
          </a:r>
          <a:endParaRPr/>
        </a:p>
      </dsp:txBody>
      <dsp:txXfrm rot="0">
        <a:off x="6393666" y="2900542"/>
        <a:ext cx="1141629" cy="719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  <dgm:pt modelId="3" type="node">
          <dgm:prSet phldr="1"/>
        </dgm:pt>
        <dgm:pt modelId="31" type="node">
          <dgm:prSet phldr="1"/>
        </dgm:pt>
      </dgm:ptLst>
      <dgm:cxnLst>
        <dgm:cxn modelId="4" type="parOf" srcId="0" destId="1" srcOrd="0" destOrd="0"/>
        <dgm:cxn modelId="5" type="parOf" srcId="1" destId="2" srcOrd="0" destOrd="0"/>
        <dgm:cxn modelId="6" type="parOf" srcId="1" destId="3" srcOrd="1" destOrd="0"/>
        <dgm:cxn modelId="23" type="parOf" srcId="2" destId="21" srcOrd="0" destOrd="0"/>
        <dgm:cxn modelId="24" type="parOf" srcId="2" destId="22" srcOrd="1" destOrd="0"/>
        <dgm:cxn modelId="33" type="parOf" srcId="3" destId="31" srcOrd="0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12" type="node"/>
      </dgm:ptLst>
      <dgm:cxnLst>
        <dgm:cxn modelId="2" type="parOf" srcId="0" destId="1" srcOrd="0" destOrd="0"/>
        <dgm:cxn modelId="13" type="parOf" srcId="1" destId="11" srcOrd="0" destOrd="0"/>
        <dgm:cxn modelId="14" type="parOf" srcId="1" destId="12" srcOrd="1" destOrd="0"/>
      </dgm:cxnLst>
      <dgm:bg/>
      <dgm:whole/>
    </dgm:dataModel>
  </dgm:styleData>
  <dgm:clrData>
    <dgm:dataModel>
      <dgm:ptLst>
        <dgm:pt modelId="0" type="doc"/>
        <dgm:pt modelId="1" type="node"/>
        <dgm:pt modelId="2" type="node"/>
        <dgm:pt modelId="21" type="node"/>
        <dgm:pt modelId="211" type="node"/>
        <dgm:pt modelId="3" type="node"/>
        <dgm:pt modelId="31" type="node"/>
        <dgm:pt modelId="311" type="node"/>
      </dgm:ptLst>
      <dgm:cxnLst>
        <dgm:cxn modelId="4" type="parOf" srcId="0" destId="1" srcOrd="0" destOrd="0"/>
        <dgm:cxn modelId="5" type="parOf" srcId="1" destId="2" srcOrd="0" destOrd="0"/>
        <dgm:cxn modelId="6" type="parOf" srcId="1" destId="3" srcOrd="1" destOrd="0"/>
        <dgm:cxn modelId="23" type="parOf" srcId="2" destId="21" srcOrd="0" destOrd="0"/>
        <dgm:cxn modelId="24" type="parOf" srcId="21" destId="211" srcOrd="0" destOrd="0"/>
        <dgm:cxn modelId="33" type="parOf" srcId="3" destId="31" srcOrd="0" destOrd="0"/>
        <dgm:cxn modelId="34" type="parOf" srcId="31" destId="311" srcOrd="0" destOrd="0"/>
      </dgm:cxnLst>
      <dgm:bg/>
      <dgm:whole/>
    </dgm:dataModel>
  </dgm:clrData>
  <dgm:layoutNode name="hierChild1">
    <dgm:shape rot="0.000000" type="none" r:blip="" blipPhldr="0" lkTxEntry="0" zOrderOff="0" hideGeom="0">
      <dgm:adjLst/>
    </dgm:shape>
    <dgm:presOf/>
    <dgm:constrLst>
      <dgm:constr type="primFontSz" for="des" ptType="node" refPtType="all" refType="none" refFor="self" op="equ" fact="1.000000" val="65"/>
      <dgm:constr type="w" for="des" forName="composite" ptType="all" refPtType="all" refType="w" refFor="self" op="none" fact="1.000000" val="0"/>
      <dgm:constr type="h" for="des" forName="composite" ptType="all" refPtType="all" refType="w" refFor="des" refForName="composite" op="none" fact="0.667000" val="0"/>
      <dgm:constr type="w" for="des" forName="composite2" ptType="all" refPtType="all" refType="w" refFor="des" refForName="composite" op="none" fact="1.000000" val="0"/>
      <dgm:constr type="h" for="des" forName="composite2" ptType="all" refPtType="all" refType="h" refFor="des" refForName="composite" op="none" fact="1.000000" val="0"/>
      <dgm:constr type="w" for="des" forName="composite3" ptType="all" refPtType="all" refType="w" refFor="des" refForName="composite" op="none" fact="1.000000" val="0"/>
      <dgm:constr type="h" for="des" forName="composite3" ptType="all" refPtType="all" refType="h" refFor="des" refForName="composite" op="none" fact="1.000000" val="0"/>
      <dgm:constr type="w" for="des" forName="composite4" ptType="all" refPtType="all" refType="w" refFor="des" refForName="composite" op="none" fact="1.000000" val="0"/>
      <dgm:constr type="h" for="des" forName="composite4" ptType="all" refPtType="all" refType="h" refFor="des" refForName="composite" op="none" fact="1.000000" val="0"/>
      <dgm:constr type="w" for="des" forName="composite5" ptType="all" refPtType="all" refType="w" refFor="des" refForName="composite" op="none" fact="1.000000" val="0"/>
      <dgm:constr type="h" for="des" forName="composite5" ptType="all" refPtType="all" refType="h" refFor="des" refForName="composite" op="none" fact="1.000000" val="0"/>
      <dgm:constr type="sibSp" for="self" ptType="all" refPtType="all" refType="w" refFor="des" refForName="composite" op="none" fact="0.100000" val="0"/>
      <dgm:constr type="sibSp" for="des" forName="hierChild2" ptType="all" refPtType="all" refType="sibSp" refFor="self" op="none" fact="1.000000" val="0"/>
      <dgm:constr type="sibSp" for="des" forName="hierChild3" ptType="all" refPtType="all" refType="sibSp" refFor="self" op="none" fact="1.000000" val="0"/>
      <dgm:constr type="sibSp" for="des" forName="hierChild4" ptType="all" refPtType="all" refType="sibSp" refFor="self" op="none" fact="1.000000" val="0"/>
      <dgm:constr type="sibSp" for="des" forName="hierChild5" ptType="all" refPtType="all" refType="sibSp" refFor="self" op="none" fact="1.000000" val="0"/>
      <dgm:constr type="sibSp" for="des" forName="hierChild6" ptType="all" refPtType="all" refType="sibSp" refFor="self" op="none" fact="1.000000" val="0"/>
      <dgm:constr type="sp" for="des" forName="hierRoot1" ptType="all" refPtType="all" refType="h" refFor="des" refForName="composite" op="none" fact="0.250000" val="0"/>
      <dgm:constr type="sp" for="des" forName="hierRoot2" ptType="all" refPtType="all" refType="sp" refFor="des" refForName="hierRoot1" op="none" fact="1.000000" val="0"/>
      <dgm:constr type="sp" for="des" forName="hierRoot3" ptType="all" refPtType="all" refType="sp" refFor="des" refForName="hierRoot1" op="none" fact="1.000000" val="0"/>
      <dgm:constr type="sp" for="des" forName="hierRoot4" ptType="all" refPtType="all" refType="sp" refFor="des" refForName="hierRoot1" op="none" fact="1.000000" val="0"/>
      <dgm:constr type="sp" for="des" forName="hierRoot5" ptType="all" refPtType="all" refType="sp" refFor="des" refForName="hierRoot1" op="none" fact="1.00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>
        <dgm:layoutNode name="hierRoot1">
          <dgm:alg type="hierRoot"/>
          <dgm:shape rot="0.000000" type="none" r:blip="" blipPhldr="0" lkTxEntry="0" zOrderOff="0" hideGeom="0">
            <dgm:adjLst/>
          </dgm:shape>
          <dgm:presOf/>
          <dgm:constrLst>
            <dgm:constr type="bendDist" for="des" ptType="parTrans" refPtType="all" refType="sp" refFor="self" op="none" fact="0.500000" val="0"/>
          </dgm:constrLst>
          <dgm:ruleLst/>
          <dgm:layoutNode name="composite">
            <dgm:alg type="composite"/>
            <dgm:shape rot="0.000000" type="none" r:blip="" blipPhldr="0" lkTxEntry="0" zOrderOff="0" hideGeom="0">
              <dgm:adjLst/>
            </dgm:shape>
            <dgm:presOf/>
            <dgm:constrLst>
              <dgm:constr type="w" for="ch" forName="background" ptType="all" refPtType="all" refType="w" refFor="self" op="none" fact="0.900000" val="0"/>
              <dgm:constr type="h" for="ch" forName="background" ptType="all" refPtType="all" refType="w" refFor="ch" refForName="background" op="none" fact="0.635000" val="0"/>
              <dgm:constr type="t" for="ch" forName="background" ptType="all" refPtType="all" refType="none" refFor="self" op="none" fact="1.000000" val="0"/>
              <dgm:constr type="l" for="ch" forName="background" ptType="all" refPtType="all" refType="none" refFor="self" op="none" fact="1.000000" val="0"/>
              <dgm:constr type="w" for="ch" forName="text" ptType="all" refPtType="all" refType="w" refFor="self" op="none" fact="0.900000" val="0"/>
              <dgm:constr type="h" for="ch" forName="text" ptType="all" refPtType="all" refType="w" refFor="ch" refForName="text" op="none" fact="0.635000" val="0"/>
              <dgm:constr type="t" for="ch" forName="text" ptType="all" refPtType="all" refType="w" refFor="self" op="none" fact="0.095000" val="0"/>
              <dgm:constr type="l" for="ch" forName="text" ptType="all" refPtType="all" refType="w" refFor="self" op="none" fact="0.100000" val="0"/>
            </dgm:constrLst>
            <dgm:ruleLst/>
            <dgm:layoutNode name="background" styleLbl="node0" moveWith="text">
              <dgm:alg type="sp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/>
              <dgm:constrLst/>
              <dgm:ruleLst/>
            </dgm:layoutNode>
            <dgm:layoutNode name="text" styleLbl="fgAcc0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/>
              <dgm:constrLst>
                <dgm:constr type="tMarg" for="self" ptType="all" refPtType="all" refType="primFontSz" refFor="self" op="none" fact="0.300000" val="0"/>
                <dgm:constr type="bMarg" for="self" ptType="all" refPtType="all" refType="primFontSz" refFor="self" op="none" fact="0.300000" val="0"/>
                <dgm:constr type="lMarg" for="self" ptType="all" refPtType="all" refType="primFontSz" refFor="self" op="none" fact="0.300000" val="0"/>
                <dgm:constr type="rMarg" for="self" ptType="all" refPtType="all" refType="primFontSz" refFor="self" op="none" fact="0.300000" val="0"/>
              </dgm:constrLst>
              <dgm:ruleLst>
                <dgm:rule type="primFontSz" for="self" ptType="all" val="5" fact="NaN" max="NaN"/>
              </dgm:ruleLst>
              <dgm:varLst>
                <dgm:chPref val="3"/>
              </dgm:varLst>
            </dgm:layoutNode>
          </dgm:layoutNode>
          <dgm:layoutNode name="hierChild2">
            <dgm:shape rot="0.000000" type="none" r:blip="" blipPhldr="0" lkTxEntry="0" zOrderOff="0" hideGeom="0">
              <dgm:adjLst/>
            </dgm:shape>
            <dgm:presOf/>
            <dgm:constrLst/>
            <dgm:ruleLst/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rot="0.000000" type="conn" r:blip="" blipPhldr="0" lkTxEntry="0" zOrderOff="-999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rot="0.000000" type="none" r:blip="" blipPhldr="0" lkTxEntry="0" zOrderOff="0" hideGeom="0">
                    <dgm:adjLst/>
                  </dgm:shape>
                  <dgm:presOf/>
                  <dgm:constrLst>
                    <dgm:constr type="bendDist" for="des" ptType="parTrans" refPtType="all" refType="sp" refFor="self" op="none" fact="0.500000" val="0"/>
                  </dgm:constrLst>
                  <dgm:ruleLst/>
                  <dgm:layoutNode name="composite2">
                    <dgm:alg type="composite"/>
                    <dgm:shape rot="0.000000" type="none" r:blip="" blipPhldr="0" lkTxEntry="0" zOrderOff="0" hideGeom="0">
                      <dgm:adjLst/>
                    </dgm:shape>
                    <dgm:presOf/>
                    <dgm:constrLst>
                      <dgm:constr type="w" for="ch" forName="background2" ptType="all" refPtType="all" refType="w" refFor="self" op="none" fact="0.900000" val="0"/>
                      <dgm:constr type="h" for="ch" forName="background2" ptType="all" refPtType="all" refType="w" refFor="ch" refForName="background2" op="none" fact="0.635000" val="0"/>
                      <dgm:constr type="t" for="ch" forName="background2" ptType="all" refPtType="all" refType="none" refFor="self" op="none" fact="1.000000" val="0"/>
                      <dgm:constr type="l" for="ch" forName="background2" ptType="all" refPtType="all" refType="none" refFor="self" op="none" fact="1.000000" val="0"/>
                      <dgm:constr type="w" for="ch" forName="text2" ptType="all" refPtType="all" refType="w" refFor="self" op="none" fact="0.900000" val="0"/>
                      <dgm:constr type="h" for="ch" forName="text2" ptType="all" refPtType="all" refType="w" refFor="ch" refForName="text2" op="none" fact="0.635000" val="0"/>
                      <dgm:constr type="t" for="ch" forName="text2" ptType="all" refPtType="all" refType="w" refFor="self" op="none" fact="0.095000" val="0"/>
                      <dgm:constr type="l" for="ch" forName="text2" ptType="all" refPtType="all" refType="w" refFor="self" op="none" fact="0.100000" val="0"/>
                    </dgm:constrLst>
                    <dgm:ruleLst/>
                    <dgm:layoutNode name="background2" moveWith="text2">
                      <dgm:alg type="sp"/>
                      <dgm:shape rot="0.000000" type="roundRect" r:blip="" blipPhldr="0" lkTxEntry="0" zOrderOff="0" hideGeom="0">
                        <dgm:adjLst>
                          <dgm:adj idx="1" val="0.100000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alg type="tx"/>
                      <dgm:shape rot="0.000000" type="roundRect" r:blip="" blipPhldr="0" lkTxEntry="0" zOrderOff="0" hideGeom="0">
                        <dgm:adjLst>
                          <dgm:adj idx="1" val="0.100000"/>
                        </dgm:adjLst>
                      </dgm:shape>
                      <dgm:presOf axis="self"/>
                      <dgm:constrLst>
                        <dgm:constr type="tMarg" for="self" ptType="all" refPtType="all" refType="primFontSz" refFor="self" op="none" fact="0.300000" val="0"/>
                        <dgm:constr type="bMarg" for="self" ptType="all" refPtType="all" refType="primFontSz" refFor="self" op="none" fact="0.300000" val="0"/>
                        <dgm:constr type="lMarg" for="self" ptType="all" refPtType="all" refType="primFontSz" refFor="self" op="none" fact="0.300000" val="0"/>
                        <dgm:constr type="rMarg" for="self" ptType="all" refPtType="all" refType="primFontSz" refFor="self" op="none" fact="0.300000" val="0"/>
                      </dgm:constrLst>
                      <dgm:ruleLst>
                        <dgm:rule type="primFontSz" for="self" ptType="all" val="5" fact="NaN" max="NaN"/>
                      </dgm:ruleLst>
                      <dgm:varLst>
                        <dgm:chPref val="3"/>
                      </dgm:varLst>
                    </dgm:layoutNode>
                  </dgm:layoutNode>
                  <dgm:layoutNode name="hierChild3">
                    <dgm:shape rot="0.000000" type="none" r:blip="" blipPhldr="0" lkTxEntry="0" zOrderOff="0" hideGeom="0">
                      <dgm:adjLst/>
                    </dgm:shape>
                    <dgm:presOf/>
                    <dgm:constrLst/>
                    <dgm:ruleLst/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rot="0.000000" type="conn" r:blip="" blipPhldr="0" lkTxEntry="0" zOrderOff="-999" hideGeom="0">
                            <dgm:adjLst/>
                          </dgm:shape>
                          <dgm:presOf axis="self"/>
                          <dgm:constrLst>
                            <dgm:constr type="begPad" for="self" ptType="all" refPtType="all" refType="none" refFor="self" op="none" fact="1.000000" val="0"/>
                            <dgm:constr type="endPad" for="self" ptType="all" refPtType="all" refType="none" refFor="self" op="none" fact="1.000000" val="0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rot="0.000000" type="none" r:blip="" blipPhldr="0" lkTxEntry="0" zOrderOff="0" hideGeom="0">
                            <dgm:adjLst/>
                          </dgm:shape>
                          <dgm:presOf/>
                          <dgm:constrLst>
                            <dgm:constr type="bendDist" for="des" ptType="parTrans" refPtType="all" refType="sp" refFor="self" op="none" fact="0.500000" val="0"/>
                          </dgm:constrLst>
                          <dgm:ruleLst/>
                          <dgm:layoutNode name="composite3">
                            <dgm:alg type="composite"/>
                            <dgm:shape rot="0.000000" type="none" r:blip="" blipPhldr="0" lkTxEntry="0" zOrderOff="0" hideGeom="0">
                              <dgm:adjLst/>
                            </dgm:shape>
                            <dgm:presOf/>
                            <dgm:constrLst>
                              <dgm:constr type="w" for="ch" forName="background3" ptType="all" refPtType="all" refType="w" refFor="self" op="none" fact="0.900000" val="0"/>
                              <dgm:constr type="h" for="ch" forName="background3" ptType="all" refPtType="all" refType="w" refFor="ch" refForName="background3" op="none" fact="0.635000" val="0"/>
                              <dgm:constr type="t" for="ch" forName="background3" ptType="all" refPtType="all" refType="none" refFor="self" op="none" fact="1.000000" val="0"/>
                              <dgm:constr type="l" for="ch" forName="background3" ptType="all" refPtType="all" refType="none" refFor="self" op="none" fact="1.000000" val="0"/>
                              <dgm:constr type="w" for="ch" forName="text3" ptType="all" refPtType="all" refType="w" refFor="self" op="none" fact="0.900000" val="0"/>
                              <dgm:constr type="h" for="ch" forName="text3" ptType="all" refPtType="all" refType="w" refFor="ch" refForName="text3" op="none" fact="0.635000" val="0"/>
                              <dgm:constr type="t" for="ch" forName="text3" ptType="all" refPtType="all" refType="w" refFor="self" op="none" fact="0.095000" val="0"/>
                              <dgm:constr type="l" for="ch" forName="text3" ptType="all" refPtType="all" refType="w" refFor="self" op="none" fact="0.100000" val="0"/>
                            </dgm:constrLst>
                            <dgm:ruleLst/>
                            <dgm:layoutNode name="background3" moveWith="text3">
                              <dgm:alg type="sp"/>
                              <dgm:shape rot="0.000000" type="roundRect" r:blip="" blipPhldr="0" lkTxEntry="0" zOrderOff="0" hideGeom="0">
                                <dgm:adjLst>
                                  <dgm:adj idx="1" val="0.100000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alg type="tx"/>
                              <dgm:shape rot="0.000000" type="roundRect" r:blip="" blipPhldr="0" lkTxEntry="0" zOrderOff="0" hideGeom="0">
                                <dgm:adjLst>
                                  <dgm:adj idx="1" val="0.100000"/>
                                </dgm:adjLst>
                              </dgm:shape>
                              <dgm:presOf axis="self"/>
                              <dgm:constrLst>
                                <dgm:constr type="tMarg" for="self" ptType="all" refPtType="all" refType="primFontSz" refFor="self" op="none" fact="0.300000" val="0"/>
                                <dgm:constr type="bMarg" for="self" ptType="all" refPtType="all" refType="primFontSz" refFor="self" op="none" fact="0.300000" val="0"/>
                                <dgm:constr type="lMarg" for="self" ptType="all" refPtType="all" refType="primFontSz" refFor="self" op="none" fact="0.300000" val="0"/>
                                <dgm:constr type="rMarg" for="self" ptType="all" refPtType="all" refType="primFontSz" refFor="self" op="none" fact="0.300000" val="0"/>
                              </dgm:constrLst>
                              <dgm:ruleLst>
                                <dgm:rule type="primFontSz" for="self" ptType="all" val="5" fact="NaN" max="NaN"/>
                              </dgm:ruleLst>
                              <dgm:varLst>
                                <dgm:chPref val="3"/>
                              </dgm:varLst>
                            </dgm:layoutNode>
                          </dgm:layoutNode>
                          <dgm:layoutNode name="hierChild4">
                            <dgm:shape rot="0.000000" type="none" r:blip="" blipPhldr="0" lkTxEntry="0" zOrderOff="0" hideGeom="0">
                              <dgm:adjLst/>
                            </dgm:shape>
                            <dgm:presOf/>
                            <dgm:constrLst/>
                            <dgm:ruleLst/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forEach name="repeat" axis="ch">
                              <dgm:forEach name="Name22" axis="self" ptType="parTrans" cnt="1">
                                <dgm:layoutNode name="Name23">
                                  <dgm:shape rot="0.000000" type="conn" r:blip="" blipPhldr="0" lkTxEntry="0" zOrderOff="-999" hideGeom="0">
                                    <dgm:adjLst/>
                                  </dgm:shape>
                                  <dgm:presOf axis="self"/>
                                  <dgm:constrLst>
                                    <dgm:constr type="begPad" for="self" ptType="all" refPtType="all" refType="none" refFor="self" op="none" fact="1.000000" val="0"/>
                                    <dgm:constr type="endPad" for="self" ptType="all" refPtType="all" refType="none" refFor="self" op="none" fact="1.000000" val="0"/>
                                  </dgm:constrLst>
                                  <dgm:ruleLst/>
                                  <dgm:choose name="Name24">
                                    <dgm:if name="Name25" axis="self" func="depth" arg="none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rot="0.000000" type="none" r:blip="" blipPhldr="0" lkTxEntry="0" zOrderOff="0" hideGeom="0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PtType="all" refType="sp" refFor="self" op="none" fact="0.500000" val="0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rot="0.000000" type="none" r:blip="" blipPhldr="0" lkTxEntry="0" zOrderOff="0" hideGeom="0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ptType="all" refPtType="all" refType="w" refFor="self" op="none" fact="0.900000" val="0"/>
                                      <dgm:constr type="h" for="ch" forName="background4" ptType="all" refPtType="all" refType="w" refFor="ch" refForName="background4" op="none" fact="0.635000" val="0"/>
                                      <dgm:constr type="t" for="ch" forName="background4" ptType="all" refPtType="all" refType="none" refFor="self" op="none" fact="1.000000" val="0"/>
                                      <dgm:constr type="l" for="ch" forName="background4" ptType="all" refPtType="all" refType="none" refFor="self" op="none" fact="1.000000" val="0"/>
                                      <dgm:constr type="w" for="ch" forName="text4" ptType="all" refPtType="all" refType="w" refFor="self" op="none" fact="0.900000" val="0"/>
                                      <dgm:constr type="h" for="ch" forName="text4" ptType="all" refPtType="all" refType="w" refFor="ch" refForName="text4" op="none" fact="0.635000" val="0"/>
                                      <dgm:constr type="t" for="ch" forName="text4" ptType="all" refPtType="all" refType="w" refFor="self" op="none" fact="0.095000" val="0"/>
                                      <dgm:constr type="l" for="ch" forName="text4" ptType="all" refPtType="all" refType="w" refFor="self" op="none" fact="0.100000" val="0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rot="0.000000" type="roundRect" r:blip="" blipPhldr="0" lkTxEntry="0" zOrderOff="0" hideGeom="0">
                                        <dgm:adjLst>
                                          <dgm:adj idx="1" val="0.100000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alg type="tx"/>
                                      <dgm:shape rot="0.000000" type="roundRect" r:blip="" blipPhldr="0" lkTxEntry="0" zOrderOff="0" hideGeom="0">
                                        <dgm:adjLst>
                                          <dgm:adj idx="1" val="0.100000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for="self" ptType="all" refPtType="all" refType="primFontSz" refFor="self" op="none" fact="0.300000" val="0"/>
                                        <dgm:constr type="bMarg" for="self" ptType="all" refPtType="all" refType="primFontSz" refFor="self" op="none" fact="0.300000" val="0"/>
                                        <dgm:constr type="lMarg" for="self" ptType="all" refPtType="all" refType="primFontSz" refFor="self" op="none" fact="0.300000" val="0"/>
                                        <dgm:constr type="rMarg" for="self" ptType="all" refPtType="all" refType="primFontSz" refFor="self" op="none" fact="0.300000" val="0"/>
                                      </dgm:constrLst>
                                      <dgm:ruleLst>
                                        <dgm:rule type="primFontSz" for="self" ptType="all" val="5" fact="NaN" max="NaN"/>
                                      </dgm:ruleLst>
                                      <dgm:varLst>
                                        <dgm:chPref val="3"/>
                                      </dgm:varLst>
                                    </dgm:layoutNode>
                                  </dgm:layoutNode>
                                  <dgm:layoutNode name="hierChild5">
                                    <dgm:shape rot="0.000000" type="none" r:blip="" blipPhldr="0" lkTxEntry="0" zOrderOff="0" hideGeom="0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embeddings/_rels/Microsoft_Excel_Worksheet2.xlsx.rels><?xml version="1.0" encoding="UTF-8" standalone="yes"?><Relationships xmlns="http://schemas.openxmlformats.org/package/2006/relationships"></Relationships>
</file>

<file path=ppt/embeddings/_rels/Microsoft_Excel_Worksheet3.xlsx.rels><?xml version="1.0" encoding="UTF-8" standalone="yes"?><Relationships xmlns="http://schemas.openxmlformats.org/package/2006/relationships"></Relationships>
</file>

<file path=ppt/embeddings/_rels/Microsoft_Excel_Worksheet4.xlsx.rels><?xml version="1.0" encoding="UTF-8" standalone="yes"?><Relationships xmlns="http://schemas.openxmlformats.org/package/2006/relationships"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6589456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25466010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74238940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248616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2814635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72904663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 ?>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 ?>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 ?>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 ?>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 ?>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 ?>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 ?>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 ?>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 ?>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 ?>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 ?>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 ?>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5264964" name="Google Shape;332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49722208" name="Google Shape;333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6563401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66454707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0472846" name="Google Shape;277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61519693" name="Google Shape;278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6400092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77167230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059946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45334429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9576019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05398761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8509837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34215886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2103732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83198578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9480722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44095503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3471300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78863852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4809527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43651166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9961774" name="Google Shape;388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47903956" name="Google Shape;389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1099047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40123456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6710049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  <a:defRPr/>
            </a:pPr>
            <a:r>
              <a:rPr lang="pt-BR"/>
              <a:t>Resultado Final é o  resultado final da Operação junto com as despesas extras . </a:t>
            </a:r>
            <a:r>
              <a:rPr lang="pt-BR"/>
              <a:t>Share</a:t>
            </a:r>
            <a:r>
              <a:rPr lang="pt-BR"/>
              <a:t> lojas do Serginho: </a:t>
            </a:r>
            <a:r>
              <a:rPr lang="pt-BR" b="1"/>
              <a:t>Resposta:</a:t>
            </a:r>
            <a:r>
              <a:rPr lang="pt-BR"/>
              <a:t> 2,55%</a:t>
            </a:r>
            <a:endParaRPr/>
          </a:p>
        </p:txBody>
      </p:sp>
      <p:sp>
        <p:nvSpPr>
          <p:cNvPr id="1018444038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0706570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pt-BR"/>
              <a:t>Farmácia </a:t>
            </a:r>
            <a:r>
              <a:rPr lang="pt-BR"/>
              <a:t>Fitarvida</a:t>
            </a:r>
            <a:r>
              <a:rPr lang="pt-BR"/>
              <a:t> LTDA Matriz - Externo: Teve abertura de uma nova drogaria( Rede </a:t>
            </a:r>
            <a:r>
              <a:rPr lang="pt-BR"/>
              <a:t>Farmelhor</a:t>
            </a:r>
            <a:r>
              <a:rPr lang="pt-BR"/>
              <a:t>) na cidade e uns 3 quarteirões da loja matriz, e muito próximo a nossa loja Ultra 02 que fica na rua José Maria </a:t>
            </a:r>
            <a:r>
              <a:rPr lang="pt-BR"/>
              <a:t>Taitson</a:t>
            </a:r>
            <a:r>
              <a:rPr lang="pt-BR"/>
              <a:t>.</a:t>
            </a:r>
            <a:br>
              <a:rPr lang="pt-BR"/>
            </a:br>
            <a:r>
              <a:rPr lang="pt-BR"/>
              <a:t>Internamente: Estamos enfrentando problemas de faltas de pessoal nesta loja constantemente. As 2 perfumistas </a:t>
            </a:r>
            <a:r>
              <a:rPr lang="pt-BR"/>
              <a:t>saíram.O</a:t>
            </a:r>
            <a:r>
              <a:rPr lang="pt-BR"/>
              <a:t> televendas </a:t>
            </a:r>
            <a:r>
              <a:rPr lang="pt-BR"/>
              <a:t>tbm</a:t>
            </a:r>
            <a:r>
              <a:rPr lang="pt-BR"/>
              <a:t> teve uma queda significativa. Também há problemas com a equipe, dificuldade de contratação, faturamento de televendas caiu, problemas com sistema de senhas por prioridade. </a:t>
            </a:r>
            <a:br>
              <a:rPr lang="pt-BR"/>
            </a:br>
            <a:br>
              <a:rPr lang="pt-BR"/>
            </a:br>
            <a:r>
              <a:rPr lang="pt-BR"/>
              <a:t>Loja de Sarzedo: Desde 2023 tivemos uma queda sim, abriu uma Araújo em 2023 lá na cidade. Internamente tivemos a saída de um farmacêutico de referência na loja para os clientes e as que estão no lugar não atendem as demandas como precisamos. Também tivemos a saída de 2 funcionárias com mais de 15 anos de empresa e que tem valor de faturamento </a:t>
            </a:r>
            <a:r>
              <a:rPr lang="pt-BR"/>
              <a:t>relevante.Também</a:t>
            </a:r>
            <a:r>
              <a:rPr lang="pt-BR"/>
              <a:t> estamos com falta  em média de 2 vendedores na loja.</a:t>
            </a:r>
            <a:br>
              <a:rPr lang="pt-BR"/>
            </a:br>
            <a:br>
              <a:rPr lang="pt-BR"/>
            </a:br>
            <a:r>
              <a:rPr lang="pt-BR"/>
              <a:t>Turnover das lojas muito alto, Monica trouxe que acredita que os maiores problemas estão na parte interna. </a:t>
            </a:r>
            <a:endParaRPr/>
          </a:p>
        </p:txBody>
      </p:sp>
      <p:sp>
        <p:nvSpPr>
          <p:cNvPr id="106042979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3303787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04904442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701049" name="Google Shape;277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84083233" name="Google Shape;278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4234137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04531824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1897508" name="Google Shape;408;p7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5857492" name="Google Shape;409;p7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7035405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77572701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954965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pt-BR" sz="1800" b="0" i="0" u="none" strike="noStrike">
                <a:latin typeface="Aptos Narrow"/>
              </a:rPr>
              <a:t>16385063000143</a:t>
            </a:r>
            <a:r>
              <a:rPr lang="pt-BR"/>
              <a:t> </a:t>
            </a:r>
            <a:endParaRPr/>
          </a:p>
        </p:txBody>
      </p:sp>
      <p:sp>
        <p:nvSpPr>
          <p:cNvPr id="1612613005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1885894" name="Google Shape;408;p7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32911424" name="Google Shape;409;p7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935531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84809220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1183144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pt-BR"/>
              <a:t>Revisar </a:t>
            </a:r>
            <a:r>
              <a:rPr lang="pt-BR" sz="1800" b="0" i="0" u="none" strike="noStrike">
                <a:solidFill>
                  <a:srgbClr val="000000"/>
                </a:solidFill>
                <a:latin typeface="Calibri"/>
              </a:rPr>
              <a:t>25820960000129</a:t>
            </a:r>
            <a:r>
              <a:rPr lang="pt-BR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37622904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2510180" name="Google Shape;408;p7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4052869" name="Google Shape;409;p7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105793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60760227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446010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pt-BR" sz="1800" b="0" i="0" u="none" strike="noStrike">
                <a:latin typeface="Aptos Narrow"/>
              </a:rPr>
              <a:t>25820960000390</a:t>
            </a:r>
            <a:r>
              <a:rPr lang="pt-BR"/>
              <a:t> </a:t>
            </a:r>
            <a:endParaRPr/>
          </a:p>
        </p:txBody>
      </p:sp>
      <p:sp>
        <p:nvSpPr>
          <p:cNvPr id="2107838935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246681" name="Google Shape;277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01408704" name="Google Shape;278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8858311" name="Google Shape;388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45674698" name="Google Shape;389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0477663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81115406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3869563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60830290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1995450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20104146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6873257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84269019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6555651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37853959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7680220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  <a:defRPr/>
            </a:pPr>
            <a:r>
              <a:rPr lang="pt-BR"/>
              <a:t>Revisar</a:t>
            </a:r>
            <a:br>
              <a:rPr lang="pt-BR"/>
            </a:br>
            <a:endParaRPr/>
          </a:p>
        </p:txBody>
      </p:sp>
      <p:sp>
        <p:nvSpPr>
          <p:cNvPr id="848743471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0253972" name="Google Shape;292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05681125" name="Google Shape;293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5006556" name="Google Shape;475;p7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07246229" name="Google Shape;476;p7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4274961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1966338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5659445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41033320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3612521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81029098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7046767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48839103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2024606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91581815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9542206" name="Google Shape;277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85311872" name="Google Shape;278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7251500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72172287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2944166" name="Google Shape;337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7673630" name="Google Shape;338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85607886" name="Google Shape;339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pt-BR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11152" name="Google Shape;337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960304" name="Google Shape;338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86913344" name="Google Shape;339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pt-BR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6673628" name="Google Shape;337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9830957" name="Google Shape;338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72652796" name="Google Shape;339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pt-BR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5950577" name="Google Shape;337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0657730" name="Google Shape;338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63449581" name="Google Shape;339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pt-BR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3418936" name="Google Shape;337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803406" name="Google Shape;338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07725563" name="Google Shape;339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 lang="pt-BR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6457856" name="Google Shape;277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31987591" name="Google Shape;278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ABE036F-412A-2E12-DFFC-D76BA8F7321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9E53591-B112-5B28-523B-568EEDDC26C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2302393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pt-BR"/>
              <a:t>corrigir</a:t>
            </a:r>
            <a:endParaRPr/>
          </a:p>
        </p:txBody>
      </p:sp>
      <p:sp>
        <p:nvSpPr>
          <p:cNvPr id="88236529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4452515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114738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7839706" name="Google Shape;321;g1ea562edaf7_0_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3528820" name="Google Shape;322;g1ea562edaf7_0_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5168896" name="Google Shape;122;g1ea562edaf7_0_8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804206" name="Google Shape;123;g1ea562edaf7_0_8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/>
              <a:t>o planejamento é dividido em duas partes capacidade e resultado e cada uma tem 3categorias:</a:t>
            </a:r>
            <a:br>
              <a:rPr lang="pt-BR"/>
            </a:br>
            <a:r>
              <a:rPr lang="pt-BR"/>
              <a:t>Drivers de valor são os elementos que impulsionam o crescimento do negócio: daí desmembramos em:______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pt-BR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/>
              <a:t>KPI são os indicadores de desempenho que medem como a empresa está performando, isso já vimos até o momento... E as </a:t>
            </a:r>
            <a:r>
              <a:rPr lang="pt-BR"/>
              <a:t>OKRs</a:t>
            </a:r>
            <a:r>
              <a:rPr lang="pt-BR"/>
              <a:t> são objetivos ligados ao resultado que queremos alcançar, e é o que vamos desenhar.</a:t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0233619" name="Google Shape;307;g1ea4d97bcbf_0_15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977002" name="Google Shape;308;g1ea4d97bcbf_0_15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0530823" name="Google Shape;326;g1ea562edaf7_0_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134248" name="Google Shape;327;g1ea562edaf7_0_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/>
              <a:t>(Key Performance Indicator) é um indicador que mede o desempenho de algo importante para o negócio, ajudando a acompanhar se os objetivos estão sendo alcançados.</a:t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0725256" name="Google Shape;331;g1ea562edaf7_0_5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513124" name="Google Shape;332;g1ea562edaf7_0_5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0761268" name="Google Shape;277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07012210" name="Google Shape;278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112561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95501576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9018743" name="Google Shape;395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3560367" name="Google Shape;39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7706174" name="Google Shape;707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08749646" name="Google Shape;708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gif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ayout Personalizado" preserve="0" showMasterPhAnim="0" showMasterSp="1" userDrawn="1">
  <p:cSld name="Layout Personaliza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0450537" name="Google Shape;22;p3" descr="Luz do sol&#10;&#10;Descrição gerada automaticamente com confiança média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716788" name="Google Shape;23;p3"/>
          <p:cNvSpPr/>
          <p:nvPr/>
        </p:nvSpPr>
        <p:spPr bwMode="auto">
          <a:xfrm>
            <a:off x="10628688" y="6248182"/>
            <a:ext cx="1023367" cy="130471"/>
          </a:xfrm>
          <a:custGeom>
            <a:avLst/>
            <a:gdLst/>
            <a:ahLst/>
            <a:cxnLst/>
            <a:rect l="l" t="t" r="r" b="b"/>
            <a:pathLst>
              <a:path w="1023367" h="130472" fill="norm" stroke="1" extrusionOk="0">
                <a:moveTo>
                  <a:pt x="564768" y="129582"/>
                </a:moveTo>
                <a:lnTo>
                  <a:pt x="548473" y="129582"/>
                </a:lnTo>
                <a:cubicBezTo>
                  <a:pt x="546582" y="129582"/>
                  <a:pt x="544914" y="128470"/>
                  <a:pt x="544191" y="126746"/>
                </a:cubicBezTo>
                <a:lnTo>
                  <a:pt x="538296" y="113009"/>
                </a:lnTo>
                <a:lnTo>
                  <a:pt x="529063" y="91598"/>
                </a:lnTo>
                <a:lnTo>
                  <a:pt x="512768" y="49998"/>
                </a:lnTo>
                <a:cubicBezTo>
                  <a:pt x="512601" y="49553"/>
                  <a:pt x="511990" y="49553"/>
                  <a:pt x="511823" y="49998"/>
                </a:cubicBezTo>
                <a:lnTo>
                  <a:pt x="495528" y="91598"/>
                </a:lnTo>
                <a:lnTo>
                  <a:pt x="486296" y="113009"/>
                </a:lnTo>
                <a:lnTo>
                  <a:pt x="480400" y="126746"/>
                </a:lnTo>
                <a:cubicBezTo>
                  <a:pt x="479678" y="128470"/>
                  <a:pt x="477953" y="129582"/>
                  <a:pt x="476118" y="129582"/>
                </a:cubicBezTo>
                <a:lnTo>
                  <a:pt x="459823" y="129582"/>
                </a:lnTo>
                <a:cubicBezTo>
                  <a:pt x="455763" y="129582"/>
                  <a:pt x="453038" y="125411"/>
                  <a:pt x="454706" y="121741"/>
                </a:cubicBezTo>
                <a:lnTo>
                  <a:pt x="506484" y="3393"/>
                </a:lnTo>
                <a:cubicBezTo>
                  <a:pt x="507374" y="1335"/>
                  <a:pt x="509431" y="0"/>
                  <a:pt x="511712" y="0"/>
                </a:cubicBezTo>
                <a:lnTo>
                  <a:pt x="512935" y="0"/>
                </a:lnTo>
                <a:cubicBezTo>
                  <a:pt x="515215" y="0"/>
                  <a:pt x="517273" y="1335"/>
                  <a:pt x="518163" y="3393"/>
                </a:cubicBezTo>
                <a:lnTo>
                  <a:pt x="569940" y="121685"/>
                </a:lnTo>
                <a:cubicBezTo>
                  <a:pt x="571553" y="125411"/>
                  <a:pt x="568828" y="129527"/>
                  <a:pt x="564824" y="129527"/>
                </a:cubicBezTo>
                <a:close/>
                <a:moveTo>
                  <a:pt x="929712" y="121741"/>
                </a:moveTo>
                <a:lnTo>
                  <a:pt x="877935" y="3393"/>
                </a:lnTo>
                <a:cubicBezTo>
                  <a:pt x="877045" y="1335"/>
                  <a:pt x="874987" y="0"/>
                  <a:pt x="872707" y="0"/>
                </a:cubicBezTo>
                <a:lnTo>
                  <a:pt x="871484" y="0"/>
                </a:lnTo>
                <a:cubicBezTo>
                  <a:pt x="869203" y="0"/>
                  <a:pt x="867146" y="1335"/>
                  <a:pt x="866256" y="3393"/>
                </a:cubicBezTo>
                <a:lnTo>
                  <a:pt x="814312" y="121685"/>
                </a:lnTo>
                <a:cubicBezTo>
                  <a:pt x="812699" y="125411"/>
                  <a:pt x="815424" y="129527"/>
                  <a:pt x="819428" y="129527"/>
                </a:cubicBezTo>
                <a:lnTo>
                  <a:pt x="835723" y="129527"/>
                </a:lnTo>
                <a:cubicBezTo>
                  <a:pt x="837614" y="129527"/>
                  <a:pt x="839283" y="128415"/>
                  <a:pt x="840006" y="126691"/>
                </a:cubicBezTo>
                <a:lnTo>
                  <a:pt x="845901" y="112954"/>
                </a:lnTo>
                <a:lnTo>
                  <a:pt x="855133" y="91542"/>
                </a:lnTo>
                <a:lnTo>
                  <a:pt x="871428" y="49942"/>
                </a:lnTo>
                <a:cubicBezTo>
                  <a:pt x="871595" y="49497"/>
                  <a:pt x="872207" y="49497"/>
                  <a:pt x="872374" y="49942"/>
                </a:cubicBezTo>
                <a:lnTo>
                  <a:pt x="888669" y="91542"/>
                </a:lnTo>
                <a:lnTo>
                  <a:pt x="897901" y="112954"/>
                </a:lnTo>
                <a:lnTo>
                  <a:pt x="903796" y="126691"/>
                </a:lnTo>
                <a:cubicBezTo>
                  <a:pt x="904519" y="128415"/>
                  <a:pt x="906243" y="129527"/>
                  <a:pt x="908078" y="129527"/>
                </a:cubicBezTo>
                <a:lnTo>
                  <a:pt x="924373" y="129527"/>
                </a:lnTo>
                <a:cubicBezTo>
                  <a:pt x="928433" y="129527"/>
                  <a:pt x="931103" y="125356"/>
                  <a:pt x="929490" y="121685"/>
                </a:cubicBezTo>
                <a:close/>
                <a:moveTo>
                  <a:pt x="188812" y="121741"/>
                </a:moveTo>
                <a:lnTo>
                  <a:pt x="137035" y="3393"/>
                </a:lnTo>
                <a:cubicBezTo>
                  <a:pt x="136145" y="1335"/>
                  <a:pt x="134087" y="0"/>
                  <a:pt x="131807" y="0"/>
                </a:cubicBezTo>
                <a:lnTo>
                  <a:pt x="130584" y="0"/>
                </a:lnTo>
                <a:cubicBezTo>
                  <a:pt x="128303" y="0"/>
                  <a:pt x="126246" y="1335"/>
                  <a:pt x="125356" y="3393"/>
                </a:cubicBezTo>
                <a:lnTo>
                  <a:pt x="73412" y="121685"/>
                </a:lnTo>
                <a:cubicBezTo>
                  <a:pt x="71799" y="125411"/>
                  <a:pt x="74524" y="129527"/>
                  <a:pt x="78528" y="129527"/>
                </a:cubicBezTo>
                <a:lnTo>
                  <a:pt x="94823" y="129527"/>
                </a:lnTo>
                <a:cubicBezTo>
                  <a:pt x="96714" y="129527"/>
                  <a:pt x="98383" y="128415"/>
                  <a:pt x="99106" y="126691"/>
                </a:cubicBezTo>
                <a:lnTo>
                  <a:pt x="105001" y="112954"/>
                </a:lnTo>
                <a:lnTo>
                  <a:pt x="114233" y="91542"/>
                </a:lnTo>
                <a:lnTo>
                  <a:pt x="130528" y="49942"/>
                </a:lnTo>
                <a:cubicBezTo>
                  <a:pt x="130695" y="49497"/>
                  <a:pt x="131307" y="49497"/>
                  <a:pt x="131473" y="49942"/>
                </a:cubicBezTo>
                <a:lnTo>
                  <a:pt x="147768" y="91542"/>
                </a:lnTo>
                <a:lnTo>
                  <a:pt x="157001" y="112954"/>
                </a:lnTo>
                <a:lnTo>
                  <a:pt x="162896" y="126691"/>
                </a:lnTo>
                <a:cubicBezTo>
                  <a:pt x="163619" y="128415"/>
                  <a:pt x="165343" y="129527"/>
                  <a:pt x="167178" y="129527"/>
                </a:cubicBezTo>
                <a:lnTo>
                  <a:pt x="183473" y="129527"/>
                </a:lnTo>
                <a:cubicBezTo>
                  <a:pt x="187533" y="129527"/>
                  <a:pt x="190203" y="125356"/>
                  <a:pt x="188590" y="121685"/>
                </a:cubicBezTo>
                <a:close/>
                <a:moveTo>
                  <a:pt x="83255" y="20856"/>
                </a:moveTo>
                <a:lnTo>
                  <a:pt x="83255" y="8676"/>
                </a:lnTo>
                <a:cubicBezTo>
                  <a:pt x="83255" y="5561"/>
                  <a:pt x="80753" y="3059"/>
                  <a:pt x="77638" y="3059"/>
                </a:cubicBezTo>
                <a:lnTo>
                  <a:pt x="1224" y="3059"/>
                </a:lnTo>
                <a:cubicBezTo>
                  <a:pt x="556" y="3059"/>
                  <a:pt x="0" y="3615"/>
                  <a:pt x="0" y="4282"/>
                </a:cubicBezTo>
                <a:lnTo>
                  <a:pt x="0" y="124744"/>
                </a:lnTo>
                <a:cubicBezTo>
                  <a:pt x="0" y="127469"/>
                  <a:pt x="2225" y="129694"/>
                  <a:pt x="4950" y="129694"/>
                </a:cubicBezTo>
                <a:lnTo>
                  <a:pt x="20299" y="129694"/>
                </a:lnTo>
                <a:cubicBezTo>
                  <a:pt x="23414" y="129694"/>
                  <a:pt x="25916" y="127191"/>
                  <a:pt x="25916" y="124077"/>
                </a:cubicBezTo>
                <a:lnTo>
                  <a:pt x="25916" y="86481"/>
                </a:lnTo>
                <a:cubicBezTo>
                  <a:pt x="25916" y="85814"/>
                  <a:pt x="26473" y="85257"/>
                  <a:pt x="27140" y="85257"/>
                </a:cubicBezTo>
                <a:lnTo>
                  <a:pt x="67294" y="85257"/>
                </a:lnTo>
                <a:cubicBezTo>
                  <a:pt x="70408" y="85257"/>
                  <a:pt x="72911" y="82755"/>
                  <a:pt x="72911" y="79640"/>
                </a:cubicBezTo>
                <a:lnTo>
                  <a:pt x="72911" y="67461"/>
                </a:lnTo>
                <a:cubicBezTo>
                  <a:pt x="72911" y="64346"/>
                  <a:pt x="70408" y="61844"/>
                  <a:pt x="67294" y="61844"/>
                </a:cubicBezTo>
                <a:lnTo>
                  <a:pt x="27140" y="61844"/>
                </a:lnTo>
                <a:cubicBezTo>
                  <a:pt x="26473" y="61844"/>
                  <a:pt x="25916" y="61288"/>
                  <a:pt x="25916" y="60620"/>
                </a:cubicBezTo>
                <a:lnTo>
                  <a:pt x="25916" y="27696"/>
                </a:lnTo>
                <a:cubicBezTo>
                  <a:pt x="25916" y="27029"/>
                  <a:pt x="26473" y="26473"/>
                  <a:pt x="27140" y="26473"/>
                </a:cubicBezTo>
                <a:lnTo>
                  <a:pt x="77694" y="26473"/>
                </a:lnTo>
                <a:cubicBezTo>
                  <a:pt x="80808" y="26473"/>
                  <a:pt x="83311" y="23970"/>
                  <a:pt x="83311" y="20856"/>
                </a:cubicBezTo>
                <a:close/>
                <a:moveTo>
                  <a:pt x="435742" y="723"/>
                </a:moveTo>
                <a:lnTo>
                  <a:pt x="434630" y="723"/>
                </a:lnTo>
                <a:cubicBezTo>
                  <a:pt x="433128" y="723"/>
                  <a:pt x="431682" y="1446"/>
                  <a:pt x="430736" y="2614"/>
                </a:cubicBezTo>
                <a:lnTo>
                  <a:pt x="379682" y="68184"/>
                </a:lnTo>
                <a:cubicBezTo>
                  <a:pt x="379182" y="68796"/>
                  <a:pt x="378236" y="68796"/>
                  <a:pt x="377736" y="68184"/>
                </a:cubicBezTo>
                <a:lnTo>
                  <a:pt x="326681" y="2670"/>
                </a:lnTo>
                <a:cubicBezTo>
                  <a:pt x="325736" y="1446"/>
                  <a:pt x="324290" y="779"/>
                  <a:pt x="322788" y="779"/>
                </a:cubicBezTo>
                <a:lnTo>
                  <a:pt x="321676" y="779"/>
                </a:lnTo>
                <a:cubicBezTo>
                  <a:pt x="318951" y="779"/>
                  <a:pt x="316726" y="3003"/>
                  <a:pt x="316726" y="5728"/>
                </a:cubicBezTo>
                <a:lnTo>
                  <a:pt x="316726" y="124132"/>
                </a:lnTo>
                <a:cubicBezTo>
                  <a:pt x="316726" y="127247"/>
                  <a:pt x="319229" y="129749"/>
                  <a:pt x="322343" y="129749"/>
                </a:cubicBezTo>
                <a:lnTo>
                  <a:pt x="337026" y="129749"/>
                </a:lnTo>
                <a:cubicBezTo>
                  <a:pt x="340140" y="129749"/>
                  <a:pt x="342643" y="127247"/>
                  <a:pt x="342643" y="124132"/>
                </a:cubicBezTo>
                <a:lnTo>
                  <a:pt x="342643" y="65514"/>
                </a:lnTo>
                <a:cubicBezTo>
                  <a:pt x="342643" y="64346"/>
                  <a:pt x="344089" y="63846"/>
                  <a:pt x="344867" y="64736"/>
                </a:cubicBezTo>
                <a:lnTo>
                  <a:pt x="373064" y="100218"/>
                </a:lnTo>
                <a:cubicBezTo>
                  <a:pt x="374009" y="101386"/>
                  <a:pt x="375400" y="102109"/>
                  <a:pt x="376901" y="102109"/>
                </a:cubicBezTo>
                <a:lnTo>
                  <a:pt x="380572" y="102109"/>
                </a:lnTo>
                <a:cubicBezTo>
                  <a:pt x="382074" y="102109"/>
                  <a:pt x="383520" y="101441"/>
                  <a:pt x="384409" y="100218"/>
                </a:cubicBezTo>
                <a:lnTo>
                  <a:pt x="412606" y="64736"/>
                </a:lnTo>
                <a:cubicBezTo>
                  <a:pt x="413329" y="63846"/>
                  <a:pt x="414831" y="64346"/>
                  <a:pt x="414831" y="65514"/>
                </a:cubicBezTo>
                <a:lnTo>
                  <a:pt x="414831" y="124132"/>
                </a:lnTo>
                <a:cubicBezTo>
                  <a:pt x="414831" y="127247"/>
                  <a:pt x="417333" y="129749"/>
                  <a:pt x="420448" y="129749"/>
                </a:cubicBezTo>
                <a:lnTo>
                  <a:pt x="435130" y="129749"/>
                </a:lnTo>
                <a:cubicBezTo>
                  <a:pt x="438245" y="129749"/>
                  <a:pt x="440747" y="127247"/>
                  <a:pt x="440747" y="124132"/>
                </a:cubicBezTo>
                <a:lnTo>
                  <a:pt x="440747" y="5673"/>
                </a:lnTo>
                <a:cubicBezTo>
                  <a:pt x="440747" y="2948"/>
                  <a:pt x="438523" y="723"/>
                  <a:pt x="435797" y="723"/>
                </a:cubicBezTo>
                <a:close/>
                <a:moveTo>
                  <a:pt x="663874" y="129694"/>
                </a:moveTo>
                <a:lnTo>
                  <a:pt x="679724" y="129694"/>
                </a:lnTo>
                <a:cubicBezTo>
                  <a:pt x="684284" y="129694"/>
                  <a:pt x="686954" y="124522"/>
                  <a:pt x="684284" y="120795"/>
                </a:cubicBezTo>
                <a:lnTo>
                  <a:pt x="655643" y="80920"/>
                </a:lnTo>
                <a:cubicBezTo>
                  <a:pt x="655198" y="80308"/>
                  <a:pt x="655420" y="79474"/>
                  <a:pt x="656088" y="79084"/>
                </a:cubicBezTo>
                <a:cubicBezTo>
                  <a:pt x="662372" y="75692"/>
                  <a:pt x="667433" y="71076"/>
                  <a:pt x="671104" y="65236"/>
                </a:cubicBezTo>
                <a:cubicBezTo>
                  <a:pt x="675052" y="59007"/>
                  <a:pt x="677054" y="51889"/>
                  <a:pt x="677054" y="43824"/>
                </a:cubicBezTo>
                <a:cubicBezTo>
                  <a:pt x="677054" y="31534"/>
                  <a:pt x="672828" y="21634"/>
                  <a:pt x="664319" y="14182"/>
                </a:cubicBezTo>
                <a:cubicBezTo>
                  <a:pt x="655810" y="6674"/>
                  <a:pt x="644853" y="2948"/>
                  <a:pt x="631395" y="2948"/>
                </a:cubicBezTo>
                <a:lnTo>
                  <a:pt x="585068" y="2948"/>
                </a:lnTo>
                <a:cubicBezTo>
                  <a:pt x="584400" y="2948"/>
                  <a:pt x="583844" y="3504"/>
                  <a:pt x="583844" y="4171"/>
                </a:cubicBezTo>
                <a:lnTo>
                  <a:pt x="583844" y="123965"/>
                </a:lnTo>
                <a:cubicBezTo>
                  <a:pt x="583844" y="127080"/>
                  <a:pt x="586347" y="129582"/>
                  <a:pt x="589461" y="129582"/>
                </a:cubicBezTo>
                <a:lnTo>
                  <a:pt x="604143" y="129582"/>
                </a:lnTo>
                <a:cubicBezTo>
                  <a:pt x="607258" y="129582"/>
                  <a:pt x="609761" y="127080"/>
                  <a:pt x="609761" y="123965"/>
                </a:cubicBezTo>
                <a:lnTo>
                  <a:pt x="609761" y="86092"/>
                </a:lnTo>
                <a:cubicBezTo>
                  <a:pt x="609761" y="85424"/>
                  <a:pt x="610317" y="84868"/>
                  <a:pt x="610984" y="84868"/>
                </a:cubicBezTo>
                <a:lnTo>
                  <a:pt x="628113" y="84868"/>
                </a:lnTo>
                <a:cubicBezTo>
                  <a:pt x="628503" y="84868"/>
                  <a:pt x="628892" y="85035"/>
                  <a:pt x="629114" y="85369"/>
                </a:cubicBezTo>
                <a:lnTo>
                  <a:pt x="660147" y="127692"/>
                </a:lnTo>
                <a:cubicBezTo>
                  <a:pt x="661037" y="128915"/>
                  <a:pt x="662428" y="129582"/>
                  <a:pt x="663929" y="129582"/>
                </a:cubicBezTo>
                <a:close/>
                <a:moveTo>
                  <a:pt x="609649" y="27140"/>
                </a:moveTo>
                <a:cubicBezTo>
                  <a:pt x="609649" y="26473"/>
                  <a:pt x="610205" y="25916"/>
                  <a:pt x="610873" y="25916"/>
                </a:cubicBezTo>
                <a:lnTo>
                  <a:pt x="631339" y="25916"/>
                </a:lnTo>
                <a:cubicBezTo>
                  <a:pt x="637234" y="25916"/>
                  <a:pt x="641906" y="27585"/>
                  <a:pt x="645354" y="30922"/>
                </a:cubicBezTo>
                <a:cubicBezTo>
                  <a:pt x="648802" y="34259"/>
                  <a:pt x="650526" y="38597"/>
                  <a:pt x="650526" y="43991"/>
                </a:cubicBezTo>
                <a:cubicBezTo>
                  <a:pt x="650526" y="49386"/>
                  <a:pt x="648858" y="53891"/>
                  <a:pt x="645465" y="57228"/>
                </a:cubicBezTo>
                <a:cubicBezTo>
                  <a:pt x="642073" y="60565"/>
                  <a:pt x="637401" y="62233"/>
                  <a:pt x="631339" y="62233"/>
                </a:cubicBezTo>
                <a:lnTo>
                  <a:pt x="610873" y="62233"/>
                </a:lnTo>
                <a:cubicBezTo>
                  <a:pt x="610205" y="62233"/>
                  <a:pt x="609649" y="61677"/>
                  <a:pt x="609649" y="61009"/>
                </a:cubicBezTo>
                <a:lnTo>
                  <a:pt x="609649" y="27196"/>
                </a:lnTo>
                <a:close/>
                <a:moveTo>
                  <a:pt x="282301" y="129694"/>
                </a:moveTo>
                <a:lnTo>
                  <a:pt x="298151" y="129694"/>
                </a:lnTo>
                <a:cubicBezTo>
                  <a:pt x="302711" y="129694"/>
                  <a:pt x="305381" y="124522"/>
                  <a:pt x="302711" y="120795"/>
                </a:cubicBezTo>
                <a:lnTo>
                  <a:pt x="274070" y="80920"/>
                </a:lnTo>
                <a:cubicBezTo>
                  <a:pt x="273625" y="80308"/>
                  <a:pt x="273847" y="79474"/>
                  <a:pt x="274515" y="79084"/>
                </a:cubicBezTo>
                <a:cubicBezTo>
                  <a:pt x="280799" y="75692"/>
                  <a:pt x="285860" y="71076"/>
                  <a:pt x="289531" y="65236"/>
                </a:cubicBezTo>
                <a:cubicBezTo>
                  <a:pt x="293479" y="59007"/>
                  <a:pt x="295481" y="51889"/>
                  <a:pt x="295481" y="43824"/>
                </a:cubicBezTo>
                <a:cubicBezTo>
                  <a:pt x="295481" y="31534"/>
                  <a:pt x="291255" y="21634"/>
                  <a:pt x="282746" y="14182"/>
                </a:cubicBezTo>
                <a:cubicBezTo>
                  <a:pt x="274237" y="6674"/>
                  <a:pt x="263280" y="2948"/>
                  <a:pt x="249822" y="2948"/>
                </a:cubicBezTo>
                <a:lnTo>
                  <a:pt x="203494" y="2948"/>
                </a:lnTo>
                <a:cubicBezTo>
                  <a:pt x="202827" y="2948"/>
                  <a:pt x="202271" y="3504"/>
                  <a:pt x="202271" y="4171"/>
                </a:cubicBezTo>
                <a:lnTo>
                  <a:pt x="202271" y="123965"/>
                </a:lnTo>
                <a:cubicBezTo>
                  <a:pt x="202271" y="127080"/>
                  <a:pt x="204774" y="129582"/>
                  <a:pt x="207888" y="129582"/>
                </a:cubicBezTo>
                <a:lnTo>
                  <a:pt x="223516" y="129582"/>
                </a:lnTo>
                <a:cubicBezTo>
                  <a:pt x="226074" y="129582"/>
                  <a:pt x="228187" y="127469"/>
                  <a:pt x="228187" y="124911"/>
                </a:cubicBezTo>
                <a:lnTo>
                  <a:pt x="228187" y="86092"/>
                </a:lnTo>
                <a:cubicBezTo>
                  <a:pt x="228187" y="85424"/>
                  <a:pt x="228744" y="84868"/>
                  <a:pt x="229411" y="84868"/>
                </a:cubicBezTo>
                <a:lnTo>
                  <a:pt x="246540" y="84868"/>
                </a:lnTo>
                <a:cubicBezTo>
                  <a:pt x="246930" y="84868"/>
                  <a:pt x="247319" y="85035"/>
                  <a:pt x="247541" y="85369"/>
                </a:cubicBezTo>
                <a:lnTo>
                  <a:pt x="278574" y="127692"/>
                </a:lnTo>
                <a:cubicBezTo>
                  <a:pt x="279464" y="128915"/>
                  <a:pt x="280855" y="129582"/>
                  <a:pt x="282356" y="129582"/>
                </a:cubicBezTo>
                <a:close/>
                <a:moveTo>
                  <a:pt x="228132" y="27140"/>
                </a:moveTo>
                <a:cubicBezTo>
                  <a:pt x="228132" y="26473"/>
                  <a:pt x="228688" y="25916"/>
                  <a:pt x="229355" y="25916"/>
                </a:cubicBezTo>
                <a:lnTo>
                  <a:pt x="249822" y="25916"/>
                </a:lnTo>
                <a:cubicBezTo>
                  <a:pt x="255717" y="25916"/>
                  <a:pt x="260388" y="27585"/>
                  <a:pt x="263837" y="30922"/>
                </a:cubicBezTo>
                <a:cubicBezTo>
                  <a:pt x="267285" y="34259"/>
                  <a:pt x="269009" y="38597"/>
                  <a:pt x="269009" y="43991"/>
                </a:cubicBezTo>
                <a:cubicBezTo>
                  <a:pt x="269009" y="49386"/>
                  <a:pt x="267340" y="53891"/>
                  <a:pt x="263948" y="57228"/>
                </a:cubicBezTo>
                <a:cubicBezTo>
                  <a:pt x="260555" y="60565"/>
                  <a:pt x="255884" y="62233"/>
                  <a:pt x="249822" y="62233"/>
                </a:cubicBezTo>
                <a:lnTo>
                  <a:pt x="229355" y="62233"/>
                </a:lnTo>
                <a:cubicBezTo>
                  <a:pt x="228688" y="62233"/>
                  <a:pt x="228132" y="61677"/>
                  <a:pt x="228132" y="61009"/>
                </a:cubicBezTo>
                <a:lnTo>
                  <a:pt x="228132" y="27196"/>
                </a:lnTo>
                <a:close/>
                <a:moveTo>
                  <a:pt x="806692" y="96047"/>
                </a:moveTo>
                <a:lnTo>
                  <a:pt x="795347" y="88038"/>
                </a:lnTo>
                <a:cubicBezTo>
                  <a:pt x="792900" y="86314"/>
                  <a:pt x="789508" y="86870"/>
                  <a:pt x="787728" y="89262"/>
                </a:cubicBezTo>
                <a:cubicBezTo>
                  <a:pt x="779552" y="100218"/>
                  <a:pt x="768819" y="105724"/>
                  <a:pt x="755861" y="105724"/>
                </a:cubicBezTo>
                <a:cubicBezTo>
                  <a:pt x="744626" y="105724"/>
                  <a:pt x="735227" y="101998"/>
                  <a:pt x="727998" y="94712"/>
                </a:cubicBezTo>
                <a:cubicBezTo>
                  <a:pt x="720768" y="87426"/>
                  <a:pt x="717097" y="77861"/>
                  <a:pt x="717097" y="66404"/>
                </a:cubicBezTo>
                <a:cubicBezTo>
                  <a:pt x="717097" y="54947"/>
                  <a:pt x="720768" y="45159"/>
                  <a:pt x="727998" y="37818"/>
                </a:cubicBezTo>
                <a:cubicBezTo>
                  <a:pt x="735227" y="30477"/>
                  <a:pt x="744626" y="26695"/>
                  <a:pt x="755861" y="26695"/>
                </a:cubicBezTo>
                <a:cubicBezTo>
                  <a:pt x="768819" y="26695"/>
                  <a:pt x="779552" y="32257"/>
                  <a:pt x="787728" y="43157"/>
                </a:cubicBezTo>
                <a:cubicBezTo>
                  <a:pt x="789508" y="45549"/>
                  <a:pt x="792900" y="46105"/>
                  <a:pt x="795347" y="44381"/>
                </a:cubicBezTo>
                <a:lnTo>
                  <a:pt x="806692" y="36372"/>
                </a:lnTo>
                <a:cubicBezTo>
                  <a:pt x="809140" y="34648"/>
                  <a:pt x="809807" y="31256"/>
                  <a:pt x="808138" y="28808"/>
                </a:cubicBezTo>
                <a:cubicBezTo>
                  <a:pt x="802911" y="21078"/>
                  <a:pt x="796126" y="14738"/>
                  <a:pt x="787895" y="10066"/>
                </a:cubicBezTo>
                <a:cubicBezTo>
                  <a:pt x="778329" y="4616"/>
                  <a:pt x="767540" y="1891"/>
                  <a:pt x="755861" y="1891"/>
                </a:cubicBezTo>
                <a:cubicBezTo>
                  <a:pt x="737396" y="1891"/>
                  <a:pt x="721602" y="8120"/>
                  <a:pt x="708922" y="20411"/>
                </a:cubicBezTo>
                <a:cubicBezTo>
                  <a:pt x="696186" y="32702"/>
                  <a:pt x="689735" y="48107"/>
                  <a:pt x="689735" y="66182"/>
                </a:cubicBezTo>
                <a:cubicBezTo>
                  <a:pt x="689735" y="84256"/>
                  <a:pt x="696130" y="99662"/>
                  <a:pt x="708810" y="111953"/>
                </a:cubicBezTo>
                <a:cubicBezTo>
                  <a:pt x="721491" y="124243"/>
                  <a:pt x="737230" y="130472"/>
                  <a:pt x="755694" y="130472"/>
                </a:cubicBezTo>
                <a:cubicBezTo>
                  <a:pt x="767540" y="130472"/>
                  <a:pt x="778440" y="127747"/>
                  <a:pt x="788006" y="122297"/>
                </a:cubicBezTo>
                <a:cubicBezTo>
                  <a:pt x="796292" y="117625"/>
                  <a:pt x="803077" y="111341"/>
                  <a:pt x="808194" y="103555"/>
                </a:cubicBezTo>
                <a:cubicBezTo>
                  <a:pt x="809807" y="101108"/>
                  <a:pt x="809140" y="97715"/>
                  <a:pt x="806692" y="96047"/>
                </a:cubicBezTo>
                <a:close/>
                <a:moveTo>
                  <a:pt x="1015860" y="71687"/>
                </a:moveTo>
                <a:cubicBezTo>
                  <a:pt x="1010854" y="66126"/>
                  <a:pt x="1003068" y="60954"/>
                  <a:pt x="992724" y="56338"/>
                </a:cubicBezTo>
                <a:lnTo>
                  <a:pt x="978820" y="50220"/>
                </a:lnTo>
                <a:cubicBezTo>
                  <a:pt x="973704" y="47884"/>
                  <a:pt x="970089" y="45771"/>
                  <a:pt x="967975" y="43936"/>
                </a:cubicBezTo>
                <a:cubicBezTo>
                  <a:pt x="965973" y="42156"/>
                  <a:pt x="964972" y="39820"/>
                  <a:pt x="964972" y="36817"/>
                </a:cubicBezTo>
                <a:cubicBezTo>
                  <a:pt x="964972" y="33202"/>
                  <a:pt x="966307" y="30533"/>
                  <a:pt x="969032" y="28642"/>
                </a:cubicBezTo>
                <a:cubicBezTo>
                  <a:pt x="971813" y="26695"/>
                  <a:pt x="975316" y="25694"/>
                  <a:pt x="979432" y="25694"/>
                </a:cubicBezTo>
                <a:cubicBezTo>
                  <a:pt x="986940" y="25694"/>
                  <a:pt x="993558" y="28920"/>
                  <a:pt x="999064" y="35315"/>
                </a:cubicBezTo>
                <a:cubicBezTo>
                  <a:pt x="1001289" y="37874"/>
                  <a:pt x="1005070" y="38319"/>
                  <a:pt x="1007629" y="36316"/>
                </a:cubicBezTo>
                <a:lnTo>
                  <a:pt x="1016527" y="29476"/>
                </a:lnTo>
                <a:cubicBezTo>
                  <a:pt x="1019141" y="27418"/>
                  <a:pt x="1019753" y="23748"/>
                  <a:pt x="1017862" y="21078"/>
                </a:cubicBezTo>
                <a:cubicBezTo>
                  <a:pt x="1014302" y="15961"/>
                  <a:pt x="1009686" y="11679"/>
                  <a:pt x="1004236" y="8287"/>
                </a:cubicBezTo>
                <a:cubicBezTo>
                  <a:pt x="997284" y="4004"/>
                  <a:pt x="988942" y="1835"/>
                  <a:pt x="979376" y="1835"/>
                </a:cubicBezTo>
                <a:cubicBezTo>
                  <a:pt x="967475" y="1835"/>
                  <a:pt x="957520" y="5117"/>
                  <a:pt x="949734" y="11568"/>
                </a:cubicBezTo>
                <a:cubicBezTo>
                  <a:pt x="941892" y="18075"/>
                  <a:pt x="937943" y="26751"/>
                  <a:pt x="937943" y="37318"/>
                </a:cubicBezTo>
                <a:cubicBezTo>
                  <a:pt x="937943" y="45549"/>
                  <a:pt x="940613" y="52556"/>
                  <a:pt x="945841" y="58284"/>
                </a:cubicBezTo>
                <a:cubicBezTo>
                  <a:pt x="951013" y="63901"/>
                  <a:pt x="958521" y="68962"/>
                  <a:pt x="968087" y="73356"/>
                </a:cubicBezTo>
                <a:lnTo>
                  <a:pt x="981267" y="79307"/>
                </a:lnTo>
                <a:cubicBezTo>
                  <a:pt x="985216" y="81142"/>
                  <a:pt x="988108" y="82588"/>
                  <a:pt x="989832" y="83533"/>
                </a:cubicBezTo>
                <a:cubicBezTo>
                  <a:pt x="991500" y="84479"/>
                  <a:pt x="993058" y="85869"/>
                  <a:pt x="994392" y="87705"/>
                </a:cubicBezTo>
                <a:cubicBezTo>
                  <a:pt x="995727" y="89484"/>
                  <a:pt x="996394" y="91542"/>
                  <a:pt x="996394" y="93822"/>
                </a:cubicBezTo>
                <a:cubicBezTo>
                  <a:pt x="996394" y="97826"/>
                  <a:pt x="994948" y="100885"/>
                  <a:pt x="992057" y="103165"/>
                </a:cubicBezTo>
                <a:cubicBezTo>
                  <a:pt x="989109" y="105446"/>
                  <a:pt x="984938" y="106614"/>
                  <a:pt x="979710" y="106614"/>
                </a:cubicBezTo>
                <a:cubicBezTo>
                  <a:pt x="969866" y="106614"/>
                  <a:pt x="961023" y="102053"/>
                  <a:pt x="953404" y="93099"/>
                </a:cubicBezTo>
                <a:cubicBezTo>
                  <a:pt x="951291" y="90597"/>
                  <a:pt x="947453" y="90152"/>
                  <a:pt x="944895" y="92098"/>
                </a:cubicBezTo>
                <a:lnTo>
                  <a:pt x="935886" y="98883"/>
                </a:lnTo>
                <a:cubicBezTo>
                  <a:pt x="933160" y="100885"/>
                  <a:pt x="932604" y="104667"/>
                  <a:pt x="934495" y="107448"/>
                </a:cubicBezTo>
                <a:cubicBezTo>
                  <a:pt x="938889" y="113732"/>
                  <a:pt x="944561" y="118960"/>
                  <a:pt x="951346" y="123020"/>
                </a:cubicBezTo>
                <a:cubicBezTo>
                  <a:pt x="959689" y="127970"/>
                  <a:pt x="969199" y="130472"/>
                  <a:pt x="979710" y="130472"/>
                </a:cubicBezTo>
                <a:cubicBezTo>
                  <a:pt x="992335" y="130472"/>
                  <a:pt x="1002901" y="127024"/>
                  <a:pt x="1011021" y="120239"/>
                </a:cubicBezTo>
                <a:cubicBezTo>
                  <a:pt x="1019197" y="113454"/>
                  <a:pt x="1023368" y="104222"/>
                  <a:pt x="1023368" y="92877"/>
                </a:cubicBezTo>
                <a:cubicBezTo>
                  <a:pt x="1023368" y="84423"/>
                  <a:pt x="1020809" y="77249"/>
                  <a:pt x="1015748" y="7163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5692936" name="Google Shape;24;p3"/>
          <p:cNvSpPr/>
          <p:nvPr/>
        </p:nvSpPr>
        <p:spPr bwMode="auto">
          <a:xfrm>
            <a:off x="11116287" y="6370145"/>
            <a:ext cx="49225" cy="18575"/>
          </a:xfrm>
          <a:custGeom>
            <a:avLst/>
            <a:gdLst/>
            <a:ahLst/>
            <a:cxnLst/>
            <a:rect l="l" t="t" r="r" b="b"/>
            <a:pathLst>
              <a:path w="49225" h="18575" fill="norm" stroke="1" extrusionOk="0">
                <a:moveTo>
                  <a:pt x="4814" y="3003"/>
                </a:moveTo>
                <a:lnTo>
                  <a:pt x="309" y="13403"/>
                </a:lnTo>
                <a:cubicBezTo>
                  <a:pt x="-747" y="15850"/>
                  <a:pt x="1032" y="18575"/>
                  <a:pt x="3702" y="18575"/>
                </a:cubicBezTo>
                <a:lnTo>
                  <a:pt x="45524" y="18575"/>
                </a:lnTo>
                <a:cubicBezTo>
                  <a:pt x="48194" y="18575"/>
                  <a:pt x="49973" y="15850"/>
                  <a:pt x="48917" y="13403"/>
                </a:cubicBezTo>
                <a:lnTo>
                  <a:pt x="44412" y="3003"/>
                </a:lnTo>
                <a:cubicBezTo>
                  <a:pt x="43633" y="1224"/>
                  <a:pt x="41853" y="0"/>
                  <a:pt x="39907" y="0"/>
                </a:cubicBezTo>
                <a:lnTo>
                  <a:pt x="9319" y="0"/>
                </a:lnTo>
                <a:cubicBezTo>
                  <a:pt x="7372" y="0"/>
                  <a:pt x="5593" y="1168"/>
                  <a:pt x="4814" y="3003"/>
                </a:cubicBezTo>
                <a:close/>
              </a:path>
            </a:pathLst>
          </a:custGeom>
          <a:solidFill>
            <a:srgbClr val="FF55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5212566" name="Google Shape;25;p3"/>
          <p:cNvSpPr txBox="1">
            <a:spLocks noGrp="1"/>
          </p:cNvSpPr>
          <p:nvPr>
            <p:ph type="title"/>
          </p:nvPr>
        </p:nvSpPr>
        <p:spPr bwMode="auto">
          <a:xfrm>
            <a:off x="1231292" y="3138151"/>
            <a:ext cx="5198691" cy="58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sz="5400" b="1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1" preserve="0" showMasterPhAnim="0" showMasterSp="1" userDrawn="1">
  <p:cSld name="1_CONTEUDO - MOD.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36160683" name="Google Shape;77;p14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10628688" y="6387328"/>
            <a:ext cx="1023312" cy="139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010523" name="Google Shape;78;p14"/>
          <p:cNvPicPr/>
          <p:nvPr/>
        </p:nvPicPr>
        <p:blipFill rotWithShape="1">
          <a:blip r:embed="rId3">
            <a:alphaModFix/>
          </a:blip>
          <a:srcRect l="917" t="5806" r="1147" b="82597"/>
          <a:stretch/>
        </p:blipFill>
        <p:spPr bwMode="auto">
          <a:xfrm>
            <a:off x="1" y="6717601"/>
            <a:ext cx="12192000" cy="14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763646" name="Google Shape;79;p14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44664" y="338745"/>
            <a:ext cx="165000" cy="19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1" preserve="0" showMasterPhAnim="0" showMasterSp="1" userDrawn="1">
  <p:cSld name="1_CONTEUDO - MOD. 1 2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0038903" name="Google Shape;86;p16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544664" y="338745"/>
            <a:ext cx="165000" cy="1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076620" name="Google Shape;87;p16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0628688" y="6387328"/>
            <a:ext cx="1023312" cy="139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249515" name="Google Shape;88;p16"/>
          <p:cNvPicPr/>
          <p:nvPr/>
        </p:nvPicPr>
        <p:blipFill rotWithShape="1">
          <a:blip r:embed="rId4">
            <a:alphaModFix/>
          </a:blip>
          <a:srcRect l="917" t="5806" r="1147" b="82597"/>
          <a:stretch/>
        </p:blipFill>
        <p:spPr bwMode="auto">
          <a:xfrm>
            <a:off x="1" y="6717601"/>
            <a:ext cx="12192000" cy="140398"/>
          </a:xfrm>
          <a:prstGeom prst="rect">
            <a:avLst/>
          </a:prstGeom>
          <a:noFill/>
          <a:ln>
            <a:noFill/>
          </a:ln>
        </p:spPr>
      </p:pic>
      <p:sp>
        <p:nvSpPr>
          <p:cNvPr id="865959227" name="Google Shape;89;p16"/>
          <p:cNvSpPr txBox="1">
            <a:spLocks noGrp="1"/>
          </p:cNvSpPr>
          <p:nvPr>
            <p:ph type="body" idx="1"/>
          </p:nvPr>
        </p:nvSpPr>
        <p:spPr bwMode="auto">
          <a:xfrm>
            <a:off x="968644" y="1600200"/>
            <a:ext cx="4759325" cy="395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7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>
                <a:latin typeface="Calibri"/>
                <a:ea typeface="Calibri"/>
                <a:cs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28638234" name="Google Shape;90;p16"/>
          <p:cNvSpPr txBox="1">
            <a:spLocks noGrp="1"/>
          </p:cNvSpPr>
          <p:nvPr>
            <p:ph type="body" idx="2"/>
          </p:nvPr>
        </p:nvSpPr>
        <p:spPr bwMode="auto">
          <a:xfrm>
            <a:off x="6225599" y="1600200"/>
            <a:ext cx="4759325" cy="395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7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>
                <a:latin typeface="Calibri"/>
                <a:ea typeface="Calibri"/>
                <a:cs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1" preserve="0" showMasterPhAnim="0" showMasterSp="1" userDrawn="1">
  <p:cSld name="1_CONTEUDO - MOD. 1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0386501" name="Google Shape;93;p18"/>
          <p:cNvSpPr txBox="1">
            <a:spLocks noGrp="1"/>
          </p:cNvSpPr>
          <p:nvPr>
            <p:ph type="title"/>
          </p:nvPr>
        </p:nvSpPr>
        <p:spPr bwMode="auto">
          <a:xfrm>
            <a:off x="7346288" y="1258591"/>
            <a:ext cx="3808551" cy="5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sz="4550" b="1">
                <a:solidFill>
                  <a:srgbClr val="FF5510"/>
                </a:solidFill>
                <a:latin typeface="Rubik SemiBold"/>
                <a:ea typeface="Rubik SemiBold"/>
                <a:cs typeface="Rubik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56119747" name="Google Shape;94;p18"/>
          <p:cNvSpPr txBox="1">
            <a:spLocks noGrp="1"/>
          </p:cNvSpPr>
          <p:nvPr>
            <p:ph type="body" idx="1"/>
          </p:nvPr>
        </p:nvSpPr>
        <p:spPr bwMode="auto">
          <a:xfrm>
            <a:off x="7346288" y="3268795"/>
            <a:ext cx="380855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Rubik"/>
                <a:ea typeface="Rubik"/>
                <a:cs typeface="Rubik"/>
              </a:defRPr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377217470" name="Google Shape;95;p18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10628688" y="6387328"/>
            <a:ext cx="1023312" cy="139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577582" name="Google Shape;96;p18"/>
          <p:cNvPicPr/>
          <p:nvPr/>
        </p:nvPicPr>
        <p:blipFill rotWithShape="1">
          <a:blip r:embed="rId3">
            <a:alphaModFix/>
          </a:blip>
          <a:srcRect l="917" t="5806" r="1147" b="82597"/>
          <a:stretch/>
        </p:blipFill>
        <p:spPr bwMode="auto">
          <a:xfrm>
            <a:off x="1" y="6717601"/>
            <a:ext cx="12192000" cy="14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886244" name="Google Shape;97;p18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44664" y="338745"/>
            <a:ext cx="165000" cy="1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245118" name="Google Shape;98;p18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 rot="-5400000">
            <a:off x="557880" y="643985"/>
            <a:ext cx="4657080" cy="5772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Título e Conteúdo" preserve="0" showMasterPhAnim="0" showMasterSp="1" userDrawn="1">
  <p:cSld name="3_Título e Conteúdo">
    <p:bg>
      <p:bgPr shadeToTitle="0">
        <a:solidFill>
          <a:schemeClr val="dk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9707829" name="Google Shape;137;p26" descr="Forma&#10;&#10;Descrição gerada automaticamente com confiança média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4469465" y="2920708"/>
            <a:ext cx="3253070" cy="1016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1" preserve="0" showMasterPhAnim="0" showMasterSp="1" userDrawn="1">
  <p:cSld name="1_CONTEUDO - MOD. 1 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1925197" name="Google Shape;139;p27"/>
          <p:cNvSpPr txBox="1">
            <a:spLocks noGrp="1"/>
          </p:cNvSpPr>
          <p:nvPr>
            <p:ph type="title"/>
          </p:nvPr>
        </p:nvSpPr>
        <p:spPr bwMode="auto">
          <a:xfrm>
            <a:off x="803275" y="1258591"/>
            <a:ext cx="4735677" cy="5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sz="4550" b="1">
                <a:solidFill>
                  <a:srgbClr val="FF5510"/>
                </a:solidFill>
                <a:latin typeface="Rubik SemiBold"/>
                <a:ea typeface="Rubik SemiBold"/>
                <a:cs typeface="Rubik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7549020" name="Google Shape;140;p27"/>
          <p:cNvSpPr txBox="1">
            <a:spLocks noGrp="1"/>
          </p:cNvSpPr>
          <p:nvPr>
            <p:ph type="body" idx="1"/>
          </p:nvPr>
        </p:nvSpPr>
        <p:spPr bwMode="auto">
          <a:xfrm>
            <a:off x="803275" y="3268795"/>
            <a:ext cx="473567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Rubik"/>
                <a:ea typeface="Rubik"/>
                <a:cs typeface="Rubik"/>
              </a:defRPr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154938440" name="Google Shape;141;p27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10628688" y="6387328"/>
            <a:ext cx="1023312" cy="139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1662868" name="Google Shape;142;p27"/>
          <p:cNvPicPr/>
          <p:nvPr/>
        </p:nvPicPr>
        <p:blipFill rotWithShape="1">
          <a:blip r:embed="rId3">
            <a:alphaModFix/>
          </a:blip>
          <a:srcRect l="917" t="5806" r="1147" b="82597"/>
          <a:stretch/>
        </p:blipFill>
        <p:spPr bwMode="auto">
          <a:xfrm>
            <a:off x="1" y="6717601"/>
            <a:ext cx="12192000" cy="14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053997" name="Google Shape;143;p27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44664" y="338745"/>
            <a:ext cx="165000" cy="1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520557" name="Google Shape;144;p27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 rot="5400000">
            <a:off x="6977042" y="382376"/>
            <a:ext cx="4657080" cy="5772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UDO - MOD. 1" preserve="0" showMasterPhAnim="0" showMasterSp="1" userDrawn="1">
  <p:cSld name="1_CONTEUDO - MOD. 1 3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Título e Conteúdo" preserve="0" showMasterPhAnim="0" showMasterSp="1" userDrawn="1">
  <p:cSld name="1_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_Título e Conteúdo" preserve="0" showMasterPhAnim="0" showMasterSp="1" userDrawn="1">
  <p:cSld name="5_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Título e Conteúdo" preserve="0" showMasterPhAnim="0" showMasterSp="1" userDrawn="1">
  <p:cSld name="2_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_Título e Conteúdo" preserve="0" showMasterPhAnim="0" showMasterSp="1" userDrawn="1">
  <p:cSld name="4_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beçalho da Seção" preserve="0" showMasterPhAnim="0" showMasterSp="1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1969121" name="Google Shape;152;p3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59187839" name="Google Shape;153;p3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71320072" name="Google Shape;154;p34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71306433" name="Google Shape;155;p34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4189918" name="Google Shape;156;p3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uas Partes de Conteúdo" preserve="0" showMasterPhAnim="0" showMasterSp="1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934953" name="Google Shape;158;p35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3491435" name="Google Shape;159;p35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926621" name="Google Shape;160;p35"/>
          <p:cNvSpPr txBox="1">
            <a:spLocks noGrp="1"/>
          </p:cNvSpPr>
          <p:nvPr>
            <p:ph type="body" idx="2"/>
          </p:nvPr>
        </p:nvSpPr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12661942" name="Google Shape;161;p35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1895619" name="Google Shape;162;p35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02467179" name="Google Shape;163;p35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mparação" preserve="0" showMasterPhAnim="0" showMasterSp="1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5305717" name="Google Shape;165;p36"/>
          <p:cNvSpPr txBox="1"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50466343" name="Google Shape;166;p36"/>
          <p:cNvSpPr txBox="1"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2108567285" name="Google Shape;167;p36"/>
          <p:cNvSpPr txBox="1">
            <a:spLocks noGrp="1"/>
          </p:cNvSpPr>
          <p:nvPr>
            <p:ph type="body" idx="2"/>
          </p:nvPr>
        </p:nvSpPr>
        <p:spPr bwMode="auto"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68639779" name="Google Shape;168;p36"/>
          <p:cNvSpPr txBox="1">
            <a:spLocks noGrp="1"/>
          </p:cNvSpPr>
          <p:nvPr>
            <p:ph type="body" idx="3"/>
          </p:nvPr>
        </p:nvSpPr>
        <p:spPr bwMode="auto"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1598082151" name="Google Shape;169;p36"/>
          <p:cNvSpPr txBox="1">
            <a:spLocks noGrp="1"/>
          </p:cNvSpPr>
          <p:nvPr>
            <p:ph type="body" idx="4"/>
          </p:nvPr>
        </p:nvSpPr>
        <p:spPr bwMode="auto"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3811515" name="Google Shape;170;p36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5625708" name="Google Shape;171;p36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8412932" name="Google Shape;172;p36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omente Título" preserve="0" showMasterPhAnim="0" showMasterSp="1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6032441" name="Google Shape;174;p37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09054737" name="Google Shape;175;p3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91505987" name="Google Shape;176;p37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62256052" name="Google Shape;177;p37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údo com Legenda" preserve="0" showMasterPhAnim="0" showMasterSp="1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9741285" name="Google Shape;179;p38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51393335" name="Google Shape;180;p38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9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63053584" name="Google Shape;181;p38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668874151" name="Google Shape;182;p38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01193383" name="Google Shape;183;p3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8972131" name="Google Shape;184;p38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Imagem com Legenda" preserve="0" showMasterPhAnim="0" showMasterSp="1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5852246" name="Google Shape;186;p39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23520489" name="Google Shape;187;p39"/>
          <p:cNvSpPr>
            <a:spLocks noGrp="1"/>
          </p:cNvSpPr>
          <p:nvPr>
            <p:ph type="pic" idx="2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78066698" name="Google Shape;188;p39"/>
          <p:cNvSpPr txBox="1">
            <a:spLocks noGrp="1"/>
          </p:cNvSpPr>
          <p:nvPr>
            <p:ph type="body" idx="1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1574386480" name="Google Shape;189;p39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80025841" name="Google Shape;190;p39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82865325" name="Google Shape;191;p3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ítulo e Texto Vertical" preserve="0" showMasterPhAnim="0" showMasterSp="1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4698184" name="Google Shape;193;p40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1543196" name="Google Shape;194;p40"/>
          <p:cNvSpPr txBox="1">
            <a:spLocks noGrp="1"/>
          </p:cNvSpPr>
          <p:nvPr>
            <p:ph type="body" idx="1"/>
          </p:nvPr>
        </p:nvSpPr>
        <p:spPr bwMode="auto"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03523780" name="Google Shape;195;p40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80625465" name="Google Shape;196;p40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62446424" name="Google Shape;197;p40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exto e Título Vertical" preserve="0" showMasterPhAnim="0" showMasterSp="1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7872853" name="Google Shape;199;p41"/>
          <p:cNvSpPr txBox="1">
            <a:spLocks noGrp="1"/>
          </p:cNvSpPr>
          <p:nvPr>
            <p:ph type="title"/>
          </p:nvPr>
        </p:nvSpPr>
        <p:spPr bwMode="auto"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2617393" name="Google Shape;200;p41"/>
          <p:cNvSpPr txBox="1">
            <a:spLocks noGrp="1"/>
          </p:cNvSpPr>
          <p:nvPr>
            <p:ph type="body" idx="1"/>
          </p:nvPr>
        </p:nvSpPr>
        <p:spPr bwMode="auto"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3734474" name="Google Shape;201;p4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33370103" name="Google Shape;202;p4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80135976" name="Google Shape;203;p4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photo" preserve="0" showMasterPhAnim="0" showMasterSp="1" userDrawn="1">
  <p:cSld name="1_pho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0199545" name="Google Shape;205;p42"/>
          <p:cNvSpPr>
            <a:spLocks noGrp="1"/>
          </p:cNvSpPr>
          <p:nvPr>
            <p:ph type="pic" idx="2"/>
          </p:nvPr>
        </p:nvSpPr>
        <p:spPr bwMode="auto">
          <a:xfrm>
            <a:off x="237265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45511698" name="Google Shape;206;p42"/>
          <p:cNvSpPr>
            <a:spLocks noGrp="1"/>
          </p:cNvSpPr>
          <p:nvPr>
            <p:ph type="pic" idx="3"/>
          </p:nvPr>
        </p:nvSpPr>
        <p:spPr bwMode="auto">
          <a:xfrm>
            <a:off x="743847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351038514" name="Google Shape;207;p42"/>
          <p:cNvSpPr>
            <a:spLocks noGrp="1"/>
          </p:cNvSpPr>
          <p:nvPr>
            <p:ph type="pic" idx="4"/>
          </p:nvPr>
        </p:nvSpPr>
        <p:spPr bwMode="auto">
          <a:xfrm>
            <a:off x="1250429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809887215" name="Google Shape;208;p42"/>
          <p:cNvSpPr>
            <a:spLocks noGrp="1"/>
          </p:cNvSpPr>
          <p:nvPr>
            <p:ph type="pic" idx="5"/>
          </p:nvPr>
        </p:nvSpPr>
        <p:spPr bwMode="auto">
          <a:xfrm>
            <a:off x="1757011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486320125" name="Google Shape;209;p42"/>
          <p:cNvSpPr>
            <a:spLocks noGrp="1"/>
          </p:cNvSpPr>
          <p:nvPr>
            <p:ph type="pic" idx="6"/>
          </p:nvPr>
        </p:nvSpPr>
        <p:spPr bwMode="auto">
          <a:xfrm>
            <a:off x="2263593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2094239197" name="Google Shape;210;p42"/>
          <p:cNvSpPr>
            <a:spLocks noGrp="1"/>
          </p:cNvSpPr>
          <p:nvPr>
            <p:ph type="pic" idx="7"/>
          </p:nvPr>
        </p:nvSpPr>
        <p:spPr bwMode="auto">
          <a:xfrm>
            <a:off x="2770175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09837683" name="Google Shape;211;p42"/>
          <p:cNvSpPr>
            <a:spLocks noGrp="1"/>
          </p:cNvSpPr>
          <p:nvPr>
            <p:ph type="pic" idx="8"/>
          </p:nvPr>
        </p:nvSpPr>
        <p:spPr bwMode="auto">
          <a:xfrm>
            <a:off x="3276757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567038156" name="Google Shape;212;p42"/>
          <p:cNvSpPr>
            <a:spLocks noGrp="1"/>
          </p:cNvSpPr>
          <p:nvPr>
            <p:ph type="pic" idx="9"/>
          </p:nvPr>
        </p:nvSpPr>
        <p:spPr bwMode="auto">
          <a:xfrm>
            <a:off x="3783339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932994209" name="Google Shape;213;p42"/>
          <p:cNvSpPr>
            <a:spLocks noGrp="1"/>
          </p:cNvSpPr>
          <p:nvPr>
            <p:ph type="pic" idx="13"/>
          </p:nvPr>
        </p:nvSpPr>
        <p:spPr bwMode="auto">
          <a:xfrm>
            <a:off x="4289921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80024827" name="Google Shape;214;p42"/>
          <p:cNvSpPr>
            <a:spLocks noGrp="1"/>
          </p:cNvSpPr>
          <p:nvPr>
            <p:ph type="pic" idx="14"/>
          </p:nvPr>
        </p:nvSpPr>
        <p:spPr bwMode="auto">
          <a:xfrm>
            <a:off x="4796503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19141221" name="Google Shape;215;p42"/>
          <p:cNvSpPr>
            <a:spLocks noGrp="1"/>
          </p:cNvSpPr>
          <p:nvPr>
            <p:ph type="pic" idx="15"/>
          </p:nvPr>
        </p:nvSpPr>
        <p:spPr bwMode="auto">
          <a:xfrm>
            <a:off x="5303085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826338302" name="Google Shape;216;p42"/>
          <p:cNvSpPr>
            <a:spLocks noGrp="1"/>
          </p:cNvSpPr>
          <p:nvPr>
            <p:ph type="pic" idx="16"/>
          </p:nvPr>
        </p:nvSpPr>
        <p:spPr bwMode="auto">
          <a:xfrm>
            <a:off x="5809667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792175900" name="Google Shape;217;p42"/>
          <p:cNvSpPr>
            <a:spLocks noGrp="1"/>
          </p:cNvSpPr>
          <p:nvPr>
            <p:ph type="pic" idx="17"/>
          </p:nvPr>
        </p:nvSpPr>
        <p:spPr bwMode="auto">
          <a:xfrm>
            <a:off x="6316249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992281590" name="Google Shape;218;p42"/>
          <p:cNvSpPr>
            <a:spLocks noGrp="1"/>
          </p:cNvSpPr>
          <p:nvPr>
            <p:ph type="pic" idx="18"/>
          </p:nvPr>
        </p:nvSpPr>
        <p:spPr bwMode="auto">
          <a:xfrm>
            <a:off x="6822831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24965467" name="Google Shape;219;p42"/>
          <p:cNvSpPr>
            <a:spLocks noGrp="1"/>
          </p:cNvSpPr>
          <p:nvPr>
            <p:ph type="pic" idx="19"/>
          </p:nvPr>
        </p:nvSpPr>
        <p:spPr bwMode="auto">
          <a:xfrm>
            <a:off x="7329413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09585463" name="Google Shape;220;p42"/>
          <p:cNvSpPr>
            <a:spLocks noGrp="1"/>
          </p:cNvSpPr>
          <p:nvPr>
            <p:ph type="pic" idx="20"/>
          </p:nvPr>
        </p:nvSpPr>
        <p:spPr bwMode="auto">
          <a:xfrm>
            <a:off x="7835998" y="226742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832152537" name="Google Shape;221;p42"/>
          <p:cNvSpPr>
            <a:spLocks noGrp="1"/>
          </p:cNvSpPr>
          <p:nvPr>
            <p:ph type="pic" idx="21"/>
          </p:nvPr>
        </p:nvSpPr>
        <p:spPr bwMode="auto">
          <a:xfrm>
            <a:off x="237265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42862365" name="Google Shape;222;p42"/>
          <p:cNvSpPr>
            <a:spLocks noGrp="1"/>
          </p:cNvSpPr>
          <p:nvPr>
            <p:ph type="pic" idx="22"/>
          </p:nvPr>
        </p:nvSpPr>
        <p:spPr bwMode="auto">
          <a:xfrm>
            <a:off x="743847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691297143" name="Google Shape;223;p42"/>
          <p:cNvSpPr>
            <a:spLocks noGrp="1"/>
          </p:cNvSpPr>
          <p:nvPr>
            <p:ph type="pic" idx="23"/>
          </p:nvPr>
        </p:nvSpPr>
        <p:spPr bwMode="auto">
          <a:xfrm>
            <a:off x="1250429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819031048" name="Google Shape;224;p42"/>
          <p:cNvSpPr>
            <a:spLocks noGrp="1"/>
          </p:cNvSpPr>
          <p:nvPr>
            <p:ph type="pic" idx="24"/>
          </p:nvPr>
        </p:nvSpPr>
        <p:spPr bwMode="auto">
          <a:xfrm>
            <a:off x="1757011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651775159" name="Google Shape;225;p42"/>
          <p:cNvSpPr>
            <a:spLocks noGrp="1"/>
          </p:cNvSpPr>
          <p:nvPr>
            <p:ph type="pic" idx="25"/>
          </p:nvPr>
        </p:nvSpPr>
        <p:spPr bwMode="auto">
          <a:xfrm>
            <a:off x="2263593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202919300" name="Google Shape;226;p42"/>
          <p:cNvSpPr>
            <a:spLocks noGrp="1"/>
          </p:cNvSpPr>
          <p:nvPr>
            <p:ph type="pic" idx="26"/>
          </p:nvPr>
        </p:nvSpPr>
        <p:spPr bwMode="auto">
          <a:xfrm>
            <a:off x="2770175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2025882958" name="Google Shape;227;p42"/>
          <p:cNvSpPr>
            <a:spLocks noGrp="1"/>
          </p:cNvSpPr>
          <p:nvPr>
            <p:ph type="pic" idx="27"/>
          </p:nvPr>
        </p:nvSpPr>
        <p:spPr bwMode="auto">
          <a:xfrm>
            <a:off x="3276757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969406642" name="Google Shape;228;p42"/>
          <p:cNvSpPr>
            <a:spLocks noGrp="1"/>
          </p:cNvSpPr>
          <p:nvPr>
            <p:ph type="pic" idx="28"/>
          </p:nvPr>
        </p:nvSpPr>
        <p:spPr bwMode="auto">
          <a:xfrm>
            <a:off x="3783339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937392720" name="Google Shape;229;p42"/>
          <p:cNvSpPr>
            <a:spLocks noGrp="1"/>
          </p:cNvSpPr>
          <p:nvPr>
            <p:ph type="pic" idx="29"/>
          </p:nvPr>
        </p:nvSpPr>
        <p:spPr bwMode="auto">
          <a:xfrm>
            <a:off x="4289921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647299693" name="Google Shape;230;p42"/>
          <p:cNvSpPr>
            <a:spLocks noGrp="1"/>
          </p:cNvSpPr>
          <p:nvPr>
            <p:ph type="pic" idx="30"/>
          </p:nvPr>
        </p:nvSpPr>
        <p:spPr bwMode="auto">
          <a:xfrm>
            <a:off x="4796503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91115305" name="Google Shape;231;p42"/>
          <p:cNvSpPr>
            <a:spLocks noGrp="1"/>
          </p:cNvSpPr>
          <p:nvPr>
            <p:ph type="pic" idx="31"/>
          </p:nvPr>
        </p:nvSpPr>
        <p:spPr bwMode="auto">
          <a:xfrm>
            <a:off x="5303085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803387361" name="Google Shape;232;p42"/>
          <p:cNvSpPr>
            <a:spLocks noGrp="1"/>
          </p:cNvSpPr>
          <p:nvPr>
            <p:ph type="pic" idx="32"/>
          </p:nvPr>
        </p:nvSpPr>
        <p:spPr bwMode="auto">
          <a:xfrm>
            <a:off x="5809667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608812850" name="Google Shape;233;p42"/>
          <p:cNvSpPr>
            <a:spLocks noGrp="1"/>
          </p:cNvSpPr>
          <p:nvPr>
            <p:ph type="pic" idx="33"/>
          </p:nvPr>
        </p:nvSpPr>
        <p:spPr bwMode="auto">
          <a:xfrm>
            <a:off x="6316249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73692432" name="Google Shape;234;p42"/>
          <p:cNvSpPr>
            <a:spLocks noGrp="1"/>
          </p:cNvSpPr>
          <p:nvPr>
            <p:ph type="pic" idx="34"/>
          </p:nvPr>
        </p:nvSpPr>
        <p:spPr bwMode="auto">
          <a:xfrm>
            <a:off x="6822831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64514429" name="Google Shape;235;p42"/>
          <p:cNvSpPr>
            <a:spLocks noGrp="1"/>
          </p:cNvSpPr>
          <p:nvPr>
            <p:ph type="pic" idx="35"/>
          </p:nvPr>
        </p:nvSpPr>
        <p:spPr bwMode="auto">
          <a:xfrm>
            <a:off x="7329413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780622624" name="Google Shape;236;p42"/>
          <p:cNvSpPr>
            <a:spLocks noGrp="1"/>
          </p:cNvSpPr>
          <p:nvPr>
            <p:ph type="pic" idx="36"/>
          </p:nvPr>
        </p:nvSpPr>
        <p:spPr bwMode="auto">
          <a:xfrm>
            <a:off x="7835998" y="735750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760865219" name="Google Shape;237;p42"/>
          <p:cNvSpPr>
            <a:spLocks noGrp="1"/>
          </p:cNvSpPr>
          <p:nvPr>
            <p:ph type="pic" idx="37"/>
          </p:nvPr>
        </p:nvSpPr>
        <p:spPr bwMode="auto">
          <a:xfrm>
            <a:off x="237265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049211557" name="Google Shape;238;p42"/>
          <p:cNvSpPr>
            <a:spLocks noGrp="1"/>
          </p:cNvSpPr>
          <p:nvPr>
            <p:ph type="pic" idx="38"/>
          </p:nvPr>
        </p:nvSpPr>
        <p:spPr bwMode="auto">
          <a:xfrm>
            <a:off x="743847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08024134" name="Google Shape;239;p42"/>
          <p:cNvSpPr>
            <a:spLocks noGrp="1"/>
          </p:cNvSpPr>
          <p:nvPr>
            <p:ph type="pic" idx="39"/>
          </p:nvPr>
        </p:nvSpPr>
        <p:spPr bwMode="auto">
          <a:xfrm>
            <a:off x="1250429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507107191" name="Google Shape;240;p42"/>
          <p:cNvSpPr>
            <a:spLocks noGrp="1"/>
          </p:cNvSpPr>
          <p:nvPr>
            <p:ph type="pic" idx="40"/>
          </p:nvPr>
        </p:nvSpPr>
        <p:spPr bwMode="auto">
          <a:xfrm>
            <a:off x="1757011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60953481" name="Google Shape;241;p42"/>
          <p:cNvSpPr>
            <a:spLocks noGrp="1"/>
          </p:cNvSpPr>
          <p:nvPr>
            <p:ph type="pic" idx="41"/>
          </p:nvPr>
        </p:nvSpPr>
        <p:spPr bwMode="auto">
          <a:xfrm>
            <a:off x="2263593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889645337" name="Google Shape;242;p42"/>
          <p:cNvSpPr>
            <a:spLocks noGrp="1"/>
          </p:cNvSpPr>
          <p:nvPr>
            <p:ph type="pic" idx="42"/>
          </p:nvPr>
        </p:nvSpPr>
        <p:spPr bwMode="auto">
          <a:xfrm>
            <a:off x="2770175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332183519" name="Google Shape;243;p42"/>
          <p:cNvSpPr>
            <a:spLocks noGrp="1"/>
          </p:cNvSpPr>
          <p:nvPr>
            <p:ph type="pic" idx="43"/>
          </p:nvPr>
        </p:nvSpPr>
        <p:spPr bwMode="auto">
          <a:xfrm>
            <a:off x="3276757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241025774" name="Google Shape;244;p42"/>
          <p:cNvSpPr>
            <a:spLocks noGrp="1"/>
          </p:cNvSpPr>
          <p:nvPr>
            <p:ph type="pic" idx="44"/>
          </p:nvPr>
        </p:nvSpPr>
        <p:spPr bwMode="auto">
          <a:xfrm>
            <a:off x="3783339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657917099" name="Google Shape;245;p42"/>
          <p:cNvSpPr>
            <a:spLocks noGrp="1"/>
          </p:cNvSpPr>
          <p:nvPr>
            <p:ph type="pic" idx="45"/>
          </p:nvPr>
        </p:nvSpPr>
        <p:spPr bwMode="auto">
          <a:xfrm>
            <a:off x="4289921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942353543" name="Google Shape;246;p42"/>
          <p:cNvSpPr>
            <a:spLocks noGrp="1"/>
          </p:cNvSpPr>
          <p:nvPr>
            <p:ph type="pic" idx="46"/>
          </p:nvPr>
        </p:nvSpPr>
        <p:spPr bwMode="auto">
          <a:xfrm>
            <a:off x="4796503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25371354" name="Google Shape;247;p42"/>
          <p:cNvSpPr>
            <a:spLocks noGrp="1"/>
          </p:cNvSpPr>
          <p:nvPr>
            <p:ph type="pic" idx="47"/>
          </p:nvPr>
        </p:nvSpPr>
        <p:spPr bwMode="auto">
          <a:xfrm>
            <a:off x="5303085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488752530" name="Google Shape;248;p42"/>
          <p:cNvSpPr>
            <a:spLocks noGrp="1"/>
          </p:cNvSpPr>
          <p:nvPr>
            <p:ph type="pic" idx="48"/>
          </p:nvPr>
        </p:nvSpPr>
        <p:spPr bwMode="auto">
          <a:xfrm>
            <a:off x="5809667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807265704" name="Google Shape;249;p42"/>
          <p:cNvSpPr>
            <a:spLocks noGrp="1"/>
          </p:cNvSpPr>
          <p:nvPr>
            <p:ph type="pic" idx="49"/>
          </p:nvPr>
        </p:nvSpPr>
        <p:spPr bwMode="auto">
          <a:xfrm>
            <a:off x="6316249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009013018" name="Google Shape;250;p42"/>
          <p:cNvSpPr>
            <a:spLocks noGrp="1"/>
          </p:cNvSpPr>
          <p:nvPr>
            <p:ph type="pic" idx="50"/>
          </p:nvPr>
        </p:nvSpPr>
        <p:spPr bwMode="auto">
          <a:xfrm>
            <a:off x="6822831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35178528" name="Google Shape;251;p42"/>
          <p:cNvSpPr>
            <a:spLocks noGrp="1"/>
          </p:cNvSpPr>
          <p:nvPr>
            <p:ph type="pic" idx="51"/>
          </p:nvPr>
        </p:nvSpPr>
        <p:spPr bwMode="auto">
          <a:xfrm>
            <a:off x="7329413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228207876" name="Google Shape;252;p42"/>
          <p:cNvSpPr>
            <a:spLocks noGrp="1"/>
          </p:cNvSpPr>
          <p:nvPr>
            <p:ph type="pic" idx="52"/>
          </p:nvPr>
        </p:nvSpPr>
        <p:spPr bwMode="auto">
          <a:xfrm>
            <a:off x="7835998" y="1244758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502296067" name="Google Shape;253;p42"/>
          <p:cNvSpPr>
            <a:spLocks noGrp="1"/>
          </p:cNvSpPr>
          <p:nvPr>
            <p:ph type="pic" idx="53"/>
          </p:nvPr>
        </p:nvSpPr>
        <p:spPr bwMode="auto">
          <a:xfrm>
            <a:off x="237265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882185866" name="Google Shape;254;p42"/>
          <p:cNvSpPr>
            <a:spLocks noGrp="1"/>
          </p:cNvSpPr>
          <p:nvPr>
            <p:ph type="pic" idx="54"/>
          </p:nvPr>
        </p:nvSpPr>
        <p:spPr bwMode="auto">
          <a:xfrm>
            <a:off x="743847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560998674" name="Google Shape;255;p42"/>
          <p:cNvSpPr>
            <a:spLocks noGrp="1"/>
          </p:cNvSpPr>
          <p:nvPr>
            <p:ph type="pic" idx="55"/>
          </p:nvPr>
        </p:nvSpPr>
        <p:spPr bwMode="auto">
          <a:xfrm>
            <a:off x="1250429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629720957" name="Google Shape;256;p42"/>
          <p:cNvSpPr>
            <a:spLocks noGrp="1"/>
          </p:cNvSpPr>
          <p:nvPr>
            <p:ph type="pic" idx="56"/>
          </p:nvPr>
        </p:nvSpPr>
        <p:spPr bwMode="auto">
          <a:xfrm>
            <a:off x="1757011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758495523" name="Google Shape;257;p42"/>
          <p:cNvSpPr>
            <a:spLocks noGrp="1"/>
          </p:cNvSpPr>
          <p:nvPr>
            <p:ph type="pic" idx="57"/>
          </p:nvPr>
        </p:nvSpPr>
        <p:spPr bwMode="auto">
          <a:xfrm>
            <a:off x="2263593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940766767" name="Google Shape;258;p42"/>
          <p:cNvSpPr>
            <a:spLocks noGrp="1"/>
          </p:cNvSpPr>
          <p:nvPr>
            <p:ph type="pic" idx="58"/>
          </p:nvPr>
        </p:nvSpPr>
        <p:spPr bwMode="auto">
          <a:xfrm>
            <a:off x="2770175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447588866" name="Google Shape;259;p42"/>
          <p:cNvSpPr>
            <a:spLocks noGrp="1"/>
          </p:cNvSpPr>
          <p:nvPr>
            <p:ph type="pic" idx="59"/>
          </p:nvPr>
        </p:nvSpPr>
        <p:spPr bwMode="auto">
          <a:xfrm>
            <a:off x="3276757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07673232" name="Google Shape;260;p42"/>
          <p:cNvSpPr>
            <a:spLocks noGrp="1"/>
          </p:cNvSpPr>
          <p:nvPr>
            <p:ph type="pic" idx="60"/>
          </p:nvPr>
        </p:nvSpPr>
        <p:spPr bwMode="auto">
          <a:xfrm>
            <a:off x="3783339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041853065" name="Google Shape;261;p42"/>
          <p:cNvSpPr>
            <a:spLocks noGrp="1"/>
          </p:cNvSpPr>
          <p:nvPr>
            <p:ph type="pic" idx="61"/>
          </p:nvPr>
        </p:nvSpPr>
        <p:spPr bwMode="auto">
          <a:xfrm>
            <a:off x="4289921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946488230" name="Google Shape;262;p42"/>
          <p:cNvSpPr>
            <a:spLocks noGrp="1"/>
          </p:cNvSpPr>
          <p:nvPr>
            <p:ph type="pic" idx="62"/>
          </p:nvPr>
        </p:nvSpPr>
        <p:spPr bwMode="auto">
          <a:xfrm>
            <a:off x="4796503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915536440" name="Google Shape;263;p42"/>
          <p:cNvSpPr>
            <a:spLocks noGrp="1"/>
          </p:cNvSpPr>
          <p:nvPr>
            <p:ph type="pic" idx="63"/>
          </p:nvPr>
        </p:nvSpPr>
        <p:spPr bwMode="auto">
          <a:xfrm>
            <a:off x="5303085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331893750" name="Google Shape;264;p42"/>
          <p:cNvSpPr>
            <a:spLocks noGrp="1"/>
          </p:cNvSpPr>
          <p:nvPr>
            <p:ph type="pic" idx="64"/>
          </p:nvPr>
        </p:nvSpPr>
        <p:spPr bwMode="auto">
          <a:xfrm>
            <a:off x="5809667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692060436" name="Google Shape;265;p42"/>
          <p:cNvSpPr>
            <a:spLocks noGrp="1"/>
          </p:cNvSpPr>
          <p:nvPr>
            <p:ph type="pic" idx="65"/>
          </p:nvPr>
        </p:nvSpPr>
        <p:spPr bwMode="auto">
          <a:xfrm>
            <a:off x="6316249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666904963" name="Google Shape;266;p42"/>
          <p:cNvSpPr>
            <a:spLocks noGrp="1"/>
          </p:cNvSpPr>
          <p:nvPr>
            <p:ph type="pic" idx="66"/>
          </p:nvPr>
        </p:nvSpPr>
        <p:spPr bwMode="auto">
          <a:xfrm>
            <a:off x="6822831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294297967" name="Google Shape;267;p42"/>
          <p:cNvSpPr>
            <a:spLocks noGrp="1"/>
          </p:cNvSpPr>
          <p:nvPr>
            <p:ph type="pic" idx="67"/>
          </p:nvPr>
        </p:nvSpPr>
        <p:spPr bwMode="auto">
          <a:xfrm>
            <a:off x="7329413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  <p:sp>
        <p:nvSpPr>
          <p:cNvPr id="1020459099" name="Google Shape;268;p42"/>
          <p:cNvSpPr>
            <a:spLocks noGrp="1"/>
          </p:cNvSpPr>
          <p:nvPr>
            <p:ph type="pic" idx="68"/>
          </p:nvPr>
        </p:nvSpPr>
        <p:spPr bwMode="auto">
          <a:xfrm>
            <a:off x="7835998" y="1753765"/>
            <a:ext cx="362034" cy="362034"/>
          </a:xfrm>
          <a:prstGeom prst="roundRect">
            <a:avLst>
              <a:gd name="adj" fmla="val 9213"/>
            </a:avLst>
          </a:prstGeom>
          <a:solidFill>
            <a:srgbClr val="B3D0F3"/>
          </a:solidFill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_Custom Layout" preserve="0" showMasterPhAnim="0" showMasterSp="1" userDrawn="1">
  <p:cSld name="4_Custom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1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1029287" name="Title 1"/>
          <p:cNvSpPr>
            <a:spLocks noGrp="1"/>
          </p:cNvSpPr>
          <p:nvPr>
            <p:ph type="title"/>
          </p:nvPr>
        </p:nvSpPr>
        <p:spPr bwMode="auto">
          <a:xfrm>
            <a:off x="1016060" y="706217"/>
            <a:ext cx="8128800" cy="648000"/>
          </a:xfrm>
        </p:spPr>
        <p:txBody>
          <a:bodyPr anchor="t">
            <a:noAutofit/>
          </a:bodyPr>
          <a:lstStyle>
            <a:lvl1pPr algn="l">
              <a:defRPr sz="4000" b="1"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12666355" name="Text Placeholder 9"/>
          <p:cNvSpPr>
            <a:spLocks noGrp="1"/>
          </p:cNvSpPr>
          <p:nvPr>
            <p:ph type="body" sz="quarter" idx="28"/>
          </p:nvPr>
        </p:nvSpPr>
        <p:spPr bwMode="auto">
          <a:xfrm>
            <a:off x="1596429" y="2508715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5465665" name="Text Placeholder 9"/>
          <p:cNvSpPr>
            <a:spLocks noGrp="1"/>
          </p:cNvSpPr>
          <p:nvPr>
            <p:ph type="body" sz="quarter" idx="29"/>
          </p:nvPr>
        </p:nvSpPr>
        <p:spPr bwMode="auto">
          <a:xfrm>
            <a:off x="1596429" y="2198621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343152962" name="Text Placeholder 9"/>
          <p:cNvSpPr>
            <a:spLocks noGrp="1"/>
          </p:cNvSpPr>
          <p:nvPr>
            <p:ph type="body" sz="quarter" idx="30"/>
          </p:nvPr>
        </p:nvSpPr>
        <p:spPr bwMode="auto">
          <a:xfrm>
            <a:off x="1596429" y="4916466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64177109" name="Text Placeholder 9"/>
          <p:cNvSpPr>
            <a:spLocks noGrp="1"/>
          </p:cNvSpPr>
          <p:nvPr>
            <p:ph type="body" sz="quarter" idx="31"/>
          </p:nvPr>
        </p:nvSpPr>
        <p:spPr bwMode="auto">
          <a:xfrm>
            <a:off x="1596429" y="4606372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67888482" name="Text Placeholder 9"/>
          <p:cNvSpPr>
            <a:spLocks noGrp="1"/>
          </p:cNvSpPr>
          <p:nvPr>
            <p:ph type="body" sz="quarter" idx="32"/>
          </p:nvPr>
        </p:nvSpPr>
        <p:spPr bwMode="auto">
          <a:xfrm>
            <a:off x="7754586" y="2508715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278189039" name="Text Placeholder 9"/>
          <p:cNvSpPr>
            <a:spLocks noGrp="1"/>
          </p:cNvSpPr>
          <p:nvPr>
            <p:ph type="body" sz="quarter" idx="33"/>
          </p:nvPr>
        </p:nvSpPr>
        <p:spPr bwMode="auto">
          <a:xfrm>
            <a:off x="7754586" y="2198621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72788790" name="Text Placeholder 9"/>
          <p:cNvSpPr>
            <a:spLocks noGrp="1"/>
          </p:cNvSpPr>
          <p:nvPr>
            <p:ph type="body" sz="quarter" idx="34"/>
          </p:nvPr>
        </p:nvSpPr>
        <p:spPr bwMode="auto">
          <a:xfrm>
            <a:off x="7754586" y="4916466"/>
            <a:ext cx="2822400" cy="957600"/>
          </a:xfrm>
        </p:spPr>
        <p:txBody>
          <a:bodyPr>
            <a:norm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866031263" name="Text Placeholder 9"/>
          <p:cNvSpPr>
            <a:spLocks noGrp="1"/>
          </p:cNvSpPr>
          <p:nvPr>
            <p:ph type="body" sz="quarter" idx="35"/>
          </p:nvPr>
        </p:nvSpPr>
        <p:spPr bwMode="auto">
          <a:xfrm>
            <a:off x="7754586" y="4606372"/>
            <a:ext cx="2822400" cy="338400"/>
          </a:xfrm>
        </p:spPr>
        <p:txBody>
          <a:bodyPr>
            <a:normAutofit/>
          </a:bodyPr>
          <a:lstStyle>
            <a:lvl1pPr algn="l">
              <a:defRPr sz="1600" b="1">
                <a:solidFill>
                  <a:schemeClr val="accent1"/>
                </a:solidFill>
                <a:latin typeface="+mj-lt"/>
              </a:defRPr>
            </a:lvl1pPr>
            <a:lvl2pPr>
              <a:defRPr sz="1200">
                <a:solidFill>
                  <a:schemeClr val="accent5"/>
                </a:solidFill>
              </a:defRPr>
            </a:lvl2pPr>
            <a:lvl3pPr>
              <a:defRPr sz="1200">
                <a:solidFill>
                  <a:schemeClr val="accent5"/>
                </a:solidFill>
              </a:defRPr>
            </a:lvl3pPr>
            <a:lvl4pPr>
              <a:defRPr sz="1200">
                <a:solidFill>
                  <a:schemeClr val="accent5"/>
                </a:solidFill>
              </a:defRPr>
            </a:lvl4pPr>
            <a:lvl5pPr>
              <a:defRPr sz="12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lide de Título" preserve="0" showMasterPhAnim="0" showMasterSp="1" type="title" userDrawn="1">
  <p:cSld name="1_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8937983" name="Google Shape;75;p18"/>
          <p:cNvSpPr txBox="1"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12143842" name="Google Shape;76;p18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978757393" name="Google Shape;77;p18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8010931" name="Google Shape;78;p1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7593574" name="Google Shape;79;p18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4656341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4553429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61631053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Slide de Título" preserve="0" showMasterPhAnim="0" showMasterSp="1" userDrawn="1">
  <p:cSld name="1_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1974681" name="Google Shape;32;p38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436" y="244"/>
            <a:ext cx="12191127" cy="685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134614144" name="Google Shape;33;p38"/>
          <p:cNvSpPr/>
          <p:nvPr/>
        </p:nvSpPr>
        <p:spPr bwMode="auto">
          <a:xfrm>
            <a:off x="10628688" y="6248182"/>
            <a:ext cx="1023367" cy="130471"/>
          </a:xfrm>
          <a:custGeom>
            <a:avLst/>
            <a:gdLst/>
            <a:ahLst/>
            <a:cxnLst/>
            <a:rect l="l" t="t" r="r" b="b"/>
            <a:pathLst>
              <a:path w="1023367" h="130472" fill="norm" stroke="1" extrusionOk="0">
                <a:moveTo>
                  <a:pt x="564768" y="129582"/>
                </a:moveTo>
                <a:lnTo>
                  <a:pt x="548473" y="129582"/>
                </a:lnTo>
                <a:cubicBezTo>
                  <a:pt x="546582" y="129582"/>
                  <a:pt x="544914" y="128470"/>
                  <a:pt x="544191" y="126746"/>
                </a:cubicBezTo>
                <a:lnTo>
                  <a:pt x="538296" y="113009"/>
                </a:lnTo>
                <a:lnTo>
                  <a:pt x="529063" y="91598"/>
                </a:lnTo>
                <a:lnTo>
                  <a:pt x="512768" y="49998"/>
                </a:lnTo>
                <a:cubicBezTo>
                  <a:pt x="512601" y="49553"/>
                  <a:pt x="511990" y="49553"/>
                  <a:pt x="511823" y="49998"/>
                </a:cubicBezTo>
                <a:lnTo>
                  <a:pt x="495528" y="91598"/>
                </a:lnTo>
                <a:lnTo>
                  <a:pt x="486296" y="113009"/>
                </a:lnTo>
                <a:lnTo>
                  <a:pt x="480400" y="126746"/>
                </a:lnTo>
                <a:cubicBezTo>
                  <a:pt x="479678" y="128470"/>
                  <a:pt x="477953" y="129582"/>
                  <a:pt x="476118" y="129582"/>
                </a:cubicBezTo>
                <a:lnTo>
                  <a:pt x="459823" y="129582"/>
                </a:lnTo>
                <a:cubicBezTo>
                  <a:pt x="455763" y="129582"/>
                  <a:pt x="453038" y="125411"/>
                  <a:pt x="454706" y="121741"/>
                </a:cubicBezTo>
                <a:lnTo>
                  <a:pt x="506484" y="3393"/>
                </a:lnTo>
                <a:cubicBezTo>
                  <a:pt x="507374" y="1335"/>
                  <a:pt x="509431" y="0"/>
                  <a:pt x="511712" y="0"/>
                </a:cubicBezTo>
                <a:lnTo>
                  <a:pt x="512935" y="0"/>
                </a:lnTo>
                <a:cubicBezTo>
                  <a:pt x="515215" y="0"/>
                  <a:pt x="517273" y="1335"/>
                  <a:pt x="518163" y="3393"/>
                </a:cubicBezTo>
                <a:lnTo>
                  <a:pt x="569940" y="121685"/>
                </a:lnTo>
                <a:cubicBezTo>
                  <a:pt x="571553" y="125411"/>
                  <a:pt x="568828" y="129527"/>
                  <a:pt x="564824" y="129527"/>
                </a:cubicBezTo>
                <a:close/>
                <a:moveTo>
                  <a:pt x="929712" y="121741"/>
                </a:moveTo>
                <a:lnTo>
                  <a:pt x="877935" y="3393"/>
                </a:lnTo>
                <a:cubicBezTo>
                  <a:pt x="877045" y="1335"/>
                  <a:pt x="874987" y="0"/>
                  <a:pt x="872707" y="0"/>
                </a:cubicBezTo>
                <a:lnTo>
                  <a:pt x="871484" y="0"/>
                </a:lnTo>
                <a:cubicBezTo>
                  <a:pt x="869203" y="0"/>
                  <a:pt x="867146" y="1335"/>
                  <a:pt x="866256" y="3393"/>
                </a:cubicBezTo>
                <a:lnTo>
                  <a:pt x="814312" y="121685"/>
                </a:lnTo>
                <a:cubicBezTo>
                  <a:pt x="812699" y="125411"/>
                  <a:pt x="815424" y="129527"/>
                  <a:pt x="819428" y="129527"/>
                </a:cubicBezTo>
                <a:lnTo>
                  <a:pt x="835723" y="129527"/>
                </a:lnTo>
                <a:cubicBezTo>
                  <a:pt x="837614" y="129527"/>
                  <a:pt x="839283" y="128415"/>
                  <a:pt x="840006" y="126691"/>
                </a:cubicBezTo>
                <a:lnTo>
                  <a:pt x="845901" y="112954"/>
                </a:lnTo>
                <a:lnTo>
                  <a:pt x="855133" y="91542"/>
                </a:lnTo>
                <a:lnTo>
                  <a:pt x="871428" y="49942"/>
                </a:lnTo>
                <a:cubicBezTo>
                  <a:pt x="871595" y="49497"/>
                  <a:pt x="872207" y="49497"/>
                  <a:pt x="872374" y="49942"/>
                </a:cubicBezTo>
                <a:lnTo>
                  <a:pt x="888669" y="91542"/>
                </a:lnTo>
                <a:lnTo>
                  <a:pt x="897901" y="112954"/>
                </a:lnTo>
                <a:lnTo>
                  <a:pt x="903796" y="126691"/>
                </a:lnTo>
                <a:cubicBezTo>
                  <a:pt x="904519" y="128415"/>
                  <a:pt x="906243" y="129527"/>
                  <a:pt x="908078" y="129527"/>
                </a:cubicBezTo>
                <a:lnTo>
                  <a:pt x="924373" y="129527"/>
                </a:lnTo>
                <a:cubicBezTo>
                  <a:pt x="928433" y="129527"/>
                  <a:pt x="931103" y="125356"/>
                  <a:pt x="929490" y="121685"/>
                </a:cubicBezTo>
                <a:close/>
                <a:moveTo>
                  <a:pt x="188812" y="121741"/>
                </a:moveTo>
                <a:lnTo>
                  <a:pt x="137035" y="3393"/>
                </a:lnTo>
                <a:cubicBezTo>
                  <a:pt x="136145" y="1335"/>
                  <a:pt x="134087" y="0"/>
                  <a:pt x="131807" y="0"/>
                </a:cubicBezTo>
                <a:lnTo>
                  <a:pt x="130584" y="0"/>
                </a:lnTo>
                <a:cubicBezTo>
                  <a:pt x="128303" y="0"/>
                  <a:pt x="126246" y="1335"/>
                  <a:pt x="125356" y="3393"/>
                </a:cubicBezTo>
                <a:lnTo>
                  <a:pt x="73412" y="121685"/>
                </a:lnTo>
                <a:cubicBezTo>
                  <a:pt x="71799" y="125411"/>
                  <a:pt x="74524" y="129527"/>
                  <a:pt x="78528" y="129527"/>
                </a:cubicBezTo>
                <a:lnTo>
                  <a:pt x="94823" y="129527"/>
                </a:lnTo>
                <a:cubicBezTo>
                  <a:pt x="96714" y="129527"/>
                  <a:pt x="98383" y="128415"/>
                  <a:pt x="99106" y="126691"/>
                </a:cubicBezTo>
                <a:lnTo>
                  <a:pt x="105001" y="112954"/>
                </a:lnTo>
                <a:lnTo>
                  <a:pt x="114233" y="91542"/>
                </a:lnTo>
                <a:lnTo>
                  <a:pt x="130528" y="49942"/>
                </a:lnTo>
                <a:cubicBezTo>
                  <a:pt x="130695" y="49497"/>
                  <a:pt x="131307" y="49497"/>
                  <a:pt x="131473" y="49942"/>
                </a:cubicBezTo>
                <a:lnTo>
                  <a:pt x="147768" y="91542"/>
                </a:lnTo>
                <a:lnTo>
                  <a:pt x="157001" y="112954"/>
                </a:lnTo>
                <a:lnTo>
                  <a:pt x="162896" y="126691"/>
                </a:lnTo>
                <a:cubicBezTo>
                  <a:pt x="163619" y="128415"/>
                  <a:pt x="165343" y="129527"/>
                  <a:pt x="167178" y="129527"/>
                </a:cubicBezTo>
                <a:lnTo>
                  <a:pt x="183473" y="129527"/>
                </a:lnTo>
                <a:cubicBezTo>
                  <a:pt x="187533" y="129527"/>
                  <a:pt x="190203" y="125356"/>
                  <a:pt x="188590" y="121685"/>
                </a:cubicBezTo>
                <a:close/>
                <a:moveTo>
                  <a:pt x="83255" y="20856"/>
                </a:moveTo>
                <a:lnTo>
                  <a:pt x="83255" y="8676"/>
                </a:lnTo>
                <a:cubicBezTo>
                  <a:pt x="83255" y="5561"/>
                  <a:pt x="80753" y="3059"/>
                  <a:pt x="77638" y="3059"/>
                </a:cubicBezTo>
                <a:lnTo>
                  <a:pt x="1224" y="3059"/>
                </a:lnTo>
                <a:cubicBezTo>
                  <a:pt x="556" y="3059"/>
                  <a:pt x="0" y="3615"/>
                  <a:pt x="0" y="4282"/>
                </a:cubicBezTo>
                <a:lnTo>
                  <a:pt x="0" y="124744"/>
                </a:lnTo>
                <a:cubicBezTo>
                  <a:pt x="0" y="127469"/>
                  <a:pt x="2225" y="129694"/>
                  <a:pt x="4950" y="129694"/>
                </a:cubicBezTo>
                <a:lnTo>
                  <a:pt x="20299" y="129694"/>
                </a:lnTo>
                <a:cubicBezTo>
                  <a:pt x="23414" y="129694"/>
                  <a:pt x="25916" y="127191"/>
                  <a:pt x="25916" y="124077"/>
                </a:cubicBezTo>
                <a:lnTo>
                  <a:pt x="25916" y="86481"/>
                </a:lnTo>
                <a:cubicBezTo>
                  <a:pt x="25916" y="85814"/>
                  <a:pt x="26473" y="85257"/>
                  <a:pt x="27140" y="85257"/>
                </a:cubicBezTo>
                <a:lnTo>
                  <a:pt x="67294" y="85257"/>
                </a:lnTo>
                <a:cubicBezTo>
                  <a:pt x="70408" y="85257"/>
                  <a:pt x="72911" y="82755"/>
                  <a:pt x="72911" y="79640"/>
                </a:cubicBezTo>
                <a:lnTo>
                  <a:pt x="72911" y="67461"/>
                </a:lnTo>
                <a:cubicBezTo>
                  <a:pt x="72911" y="64346"/>
                  <a:pt x="70408" y="61844"/>
                  <a:pt x="67294" y="61844"/>
                </a:cubicBezTo>
                <a:lnTo>
                  <a:pt x="27140" y="61844"/>
                </a:lnTo>
                <a:cubicBezTo>
                  <a:pt x="26473" y="61844"/>
                  <a:pt x="25916" y="61288"/>
                  <a:pt x="25916" y="60620"/>
                </a:cubicBezTo>
                <a:lnTo>
                  <a:pt x="25916" y="27696"/>
                </a:lnTo>
                <a:cubicBezTo>
                  <a:pt x="25916" y="27029"/>
                  <a:pt x="26473" y="26473"/>
                  <a:pt x="27140" y="26473"/>
                </a:cubicBezTo>
                <a:lnTo>
                  <a:pt x="77694" y="26473"/>
                </a:lnTo>
                <a:cubicBezTo>
                  <a:pt x="80808" y="26473"/>
                  <a:pt x="83311" y="23970"/>
                  <a:pt x="83311" y="20856"/>
                </a:cubicBezTo>
                <a:close/>
                <a:moveTo>
                  <a:pt x="435742" y="723"/>
                </a:moveTo>
                <a:lnTo>
                  <a:pt x="434630" y="723"/>
                </a:lnTo>
                <a:cubicBezTo>
                  <a:pt x="433128" y="723"/>
                  <a:pt x="431682" y="1446"/>
                  <a:pt x="430736" y="2614"/>
                </a:cubicBezTo>
                <a:lnTo>
                  <a:pt x="379682" y="68184"/>
                </a:lnTo>
                <a:cubicBezTo>
                  <a:pt x="379182" y="68796"/>
                  <a:pt x="378236" y="68796"/>
                  <a:pt x="377736" y="68184"/>
                </a:cubicBezTo>
                <a:lnTo>
                  <a:pt x="326681" y="2670"/>
                </a:lnTo>
                <a:cubicBezTo>
                  <a:pt x="325736" y="1446"/>
                  <a:pt x="324290" y="779"/>
                  <a:pt x="322788" y="779"/>
                </a:cubicBezTo>
                <a:lnTo>
                  <a:pt x="321676" y="779"/>
                </a:lnTo>
                <a:cubicBezTo>
                  <a:pt x="318951" y="779"/>
                  <a:pt x="316726" y="3003"/>
                  <a:pt x="316726" y="5728"/>
                </a:cubicBezTo>
                <a:lnTo>
                  <a:pt x="316726" y="124132"/>
                </a:lnTo>
                <a:cubicBezTo>
                  <a:pt x="316726" y="127247"/>
                  <a:pt x="319229" y="129749"/>
                  <a:pt x="322343" y="129749"/>
                </a:cubicBezTo>
                <a:lnTo>
                  <a:pt x="337026" y="129749"/>
                </a:lnTo>
                <a:cubicBezTo>
                  <a:pt x="340140" y="129749"/>
                  <a:pt x="342643" y="127247"/>
                  <a:pt x="342643" y="124132"/>
                </a:cubicBezTo>
                <a:lnTo>
                  <a:pt x="342643" y="65514"/>
                </a:lnTo>
                <a:cubicBezTo>
                  <a:pt x="342643" y="64346"/>
                  <a:pt x="344089" y="63846"/>
                  <a:pt x="344867" y="64736"/>
                </a:cubicBezTo>
                <a:lnTo>
                  <a:pt x="373064" y="100218"/>
                </a:lnTo>
                <a:cubicBezTo>
                  <a:pt x="374009" y="101386"/>
                  <a:pt x="375400" y="102109"/>
                  <a:pt x="376901" y="102109"/>
                </a:cubicBezTo>
                <a:lnTo>
                  <a:pt x="380572" y="102109"/>
                </a:lnTo>
                <a:cubicBezTo>
                  <a:pt x="382074" y="102109"/>
                  <a:pt x="383520" y="101441"/>
                  <a:pt x="384409" y="100218"/>
                </a:cubicBezTo>
                <a:lnTo>
                  <a:pt x="412606" y="64736"/>
                </a:lnTo>
                <a:cubicBezTo>
                  <a:pt x="413329" y="63846"/>
                  <a:pt x="414831" y="64346"/>
                  <a:pt x="414831" y="65514"/>
                </a:cubicBezTo>
                <a:lnTo>
                  <a:pt x="414831" y="124132"/>
                </a:lnTo>
                <a:cubicBezTo>
                  <a:pt x="414831" y="127247"/>
                  <a:pt x="417333" y="129749"/>
                  <a:pt x="420448" y="129749"/>
                </a:cubicBezTo>
                <a:lnTo>
                  <a:pt x="435130" y="129749"/>
                </a:lnTo>
                <a:cubicBezTo>
                  <a:pt x="438245" y="129749"/>
                  <a:pt x="440747" y="127247"/>
                  <a:pt x="440747" y="124132"/>
                </a:cubicBezTo>
                <a:lnTo>
                  <a:pt x="440747" y="5673"/>
                </a:lnTo>
                <a:cubicBezTo>
                  <a:pt x="440747" y="2948"/>
                  <a:pt x="438523" y="723"/>
                  <a:pt x="435797" y="723"/>
                </a:cubicBezTo>
                <a:close/>
                <a:moveTo>
                  <a:pt x="663874" y="129694"/>
                </a:moveTo>
                <a:lnTo>
                  <a:pt x="679724" y="129694"/>
                </a:lnTo>
                <a:cubicBezTo>
                  <a:pt x="684284" y="129694"/>
                  <a:pt x="686954" y="124522"/>
                  <a:pt x="684284" y="120795"/>
                </a:cubicBezTo>
                <a:lnTo>
                  <a:pt x="655643" y="80920"/>
                </a:lnTo>
                <a:cubicBezTo>
                  <a:pt x="655198" y="80308"/>
                  <a:pt x="655420" y="79474"/>
                  <a:pt x="656088" y="79084"/>
                </a:cubicBezTo>
                <a:cubicBezTo>
                  <a:pt x="662372" y="75692"/>
                  <a:pt x="667433" y="71076"/>
                  <a:pt x="671104" y="65236"/>
                </a:cubicBezTo>
                <a:cubicBezTo>
                  <a:pt x="675052" y="59007"/>
                  <a:pt x="677054" y="51889"/>
                  <a:pt x="677054" y="43824"/>
                </a:cubicBezTo>
                <a:cubicBezTo>
                  <a:pt x="677054" y="31534"/>
                  <a:pt x="672828" y="21634"/>
                  <a:pt x="664319" y="14182"/>
                </a:cubicBezTo>
                <a:cubicBezTo>
                  <a:pt x="655810" y="6674"/>
                  <a:pt x="644853" y="2948"/>
                  <a:pt x="631395" y="2948"/>
                </a:cubicBezTo>
                <a:lnTo>
                  <a:pt x="585068" y="2948"/>
                </a:lnTo>
                <a:cubicBezTo>
                  <a:pt x="584400" y="2948"/>
                  <a:pt x="583844" y="3504"/>
                  <a:pt x="583844" y="4171"/>
                </a:cubicBezTo>
                <a:lnTo>
                  <a:pt x="583844" y="123965"/>
                </a:lnTo>
                <a:cubicBezTo>
                  <a:pt x="583844" y="127080"/>
                  <a:pt x="586347" y="129582"/>
                  <a:pt x="589461" y="129582"/>
                </a:cubicBezTo>
                <a:lnTo>
                  <a:pt x="604143" y="129582"/>
                </a:lnTo>
                <a:cubicBezTo>
                  <a:pt x="607258" y="129582"/>
                  <a:pt x="609761" y="127080"/>
                  <a:pt x="609761" y="123965"/>
                </a:cubicBezTo>
                <a:lnTo>
                  <a:pt x="609761" y="86092"/>
                </a:lnTo>
                <a:cubicBezTo>
                  <a:pt x="609761" y="85424"/>
                  <a:pt x="610317" y="84868"/>
                  <a:pt x="610984" y="84868"/>
                </a:cubicBezTo>
                <a:lnTo>
                  <a:pt x="628113" y="84868"/>
                </a:lnTo>
                <a:cubicBezTo>
                  <a:pt x="628503" y="84868"/>
                  <a:pt x="628892" y="85035"/>
                  <a:pt x="629114" y="85369"/>
                </a:cubicBezTo>
                <a:lnTo>
                  <a:pt x="660147" y="127692"/>
                </a:lnTo>
                <a:cubicBezTo>
                  <a:pt x="661037" y="128915"/>
                  <a:pt x="662428" y="129582"/>
                  <a:pt x="663929" y="129582"/>
                </a:cubicBezTo>
                <a:close/>
                <a:moveTo>
                  <a:pt x="609649" y="27140"/>
                </a:moveTo>
                <a:cubicBezTo>
                  <a:pt x="609649" y="26473"/>
                  <a:pt x="610205" y="25916"/>
                  <a:pt x="610873" y="25916"/>
                </a:cubicBezTo>
                <a:lnTo>
                  <a:pt x="631339" y="25916"/>
                </a:lnTo>
                <a:cubicBezTo>
                  <a:pt x="637234" y="25916"/>
                  <a:pt x="641906" y="27585"/>
                  <a:pt x="645354" y="30922"/>
                </a:cubicBezTo>
                <a:cubicBezTo>
                  <a:pt x="648802" y="34259"/>
                  <a:pt x="650526" y="38597"/>
                  <a:pt x="650526" y="43991"/>
                </a:cubicBezTo>
                <a:cubicBezTo>
                  <a:pt x="650526" y="49386"/>
                  <a:pt x="648858" y="53891"/>
                  <a:pt x="645465" y="57228"/>
                </a:cubicBezTo>
                <a:cubicBezTo>
                  <a:pt x="642073" y="60565"/>
                  <a:pt x="637401" y="62233"/>
                  <a:pt x="631339" y="62233"/>
                </a:cubicBezTo>
                <a:lnTo>
                  <a:pt x="610873" y="62233"/>
                </a:lnTo>
                <a:cubicBezTo>
                  <a:pt x="610205" y="62233"/>
                  <a:pt x="609649" y="61677"/>
                  <a:pt x="609649" y="61009"/>
                </a:cubicBezTo>
                <a:lnTo>
                  <a:pt x="609649" y="27196"/>
                </a:lnTo>
                <a:close/>
                <a:moveTo>
                  <a:pt x="282301" y="129694"/>
                </a:moveTo>
                <a:lnTo>
                  <a:pt x="298151" y="129694"/>
                </a:lnTo>
                <a:cubicBezTo>
                  <a:pt x="302711" y="129694"/>
                  <a:pt x="305381" y="124522"/>
                  <a:pt x="302711" y="120795"/>
                </a:cubicBezTo>
                <a:lnTo>
                  <a:pt x="274070" y="80920"/>
                </a:lnTo>
                <a:cubicBezTo>
                  <a:pt x="273625" y="80308"/>
                  <a:pt x="273847" y="79474"/>
                  <a:pt x="274515" y="79084"/>
                </a:cubicBezTo>
                <a:cubicBezTo>
                  <a:pt x="280799" y="75692"/>
                  <a:pt x="285860" y="71076"/>
                  <a:pt x="289531" y="65236"/>
                </a:cubicBezTo>
                <a:cubicBezTo>
                  <a:pt x="293479" y="59007"/>
                  <a:pt x="295481" y="51889"/>
                  <a:pt x="295481" y="43824"/>
                </a:cubicBezTo>
                <a:cubicBezTo>
                  <a:pt x="295481" y="31534"/>
                  <a:pt x="291255" y="21634"/>
                  <a:pt x="282746" y="14182"/>
                </a:cubicBezTo>
                <a:cubicBezTo>
                  <a:pt x="274237" y="6674"/>
                  <a:pt x="263280" y="2948"/>
                  <a:pt x="249822" y="2948"/>
                </a:cubicBezTo>
                <a:lnTo>
                  <a:pt x="203494" y="2948"/>
                </a:lnTo>
                <a:cubicBezTo>
                  <a:pt x="202827" y="2948"/>
                  <a:pt x="202271" y="3504"/>
                  <a:pt x="202271" y="4171"/>
                </a:cubicBezTo>
                <a:lnTo>
                  <a:pt x="202271" y="123965"/>
                </a:lnTo>
                <a:cubicBezTo>
                  <a:pt x="202271" y="127080"/>
                  <a:pt x="204774" y="129582"/>
                  <a:pt x="207888" y="129582"/>
                </a:cubicBezTo>
                <a:lnTo>
                  <a:pt x="223516" y="129582"/>
                </a:lnTo>
                <a:cubicBezTo>
                  <a:pt x="226074" y="129582"/>
                  <a:pt x="228187" y="127469"/>
                  <a:pt x="228187" y="124911"/>
                </a:cubicBezTo>
                <a:lnTo>
                  <a:pt x="228187" y="86092"/>
                </a:lnTo>
                <a:cubicBezTo>
                  <a:pt x="228187" y="85424"/>
                  <a:pt x="228744" y="84868"/>
                  <a:pt x="229411" y="84868"/>
                </a:cubicBezTo>
                <a:lnTo>
                  <a:pt x="246540" y="84868"/>
                </a:lnTo>
                <a:cubicBezTo>
                  <a:pt x="246930" y="84868"/>
                  <a:pt x="247319" y="85035"/>
                  <a:pt x="247541" y="85369"/>
                </a:cubicBezTo>
                <a:lnTo>
                  <a:pt x="278574" y="127692"/>
                </a:lnTo>
                <a:cubicBezTo>
                  <a:pt x="279464" y="128915"/>
                  <a:pt x="280855" y="129582"/>
                  <a:pt x="282356" y="129582"/>
                </a:cubicBezTo>
                <a:close/>
                <a:moveTo>
                  <a:pt x="228132" y="27140"/>
                </a:moveTo>
                <a:cubicBezTo>
                  <a:pt x="228132" y="26473"/>
                  <a:pt x="228688" y="25916"/>
                  <a:pt x="229355" y="25916"/>
                </a:cubicBezTo>
                <a:lnTo>
                  <a:pt x="249822" y="25916"/>
                </a:lnTo>
                <a:cubicBezTo>
                  <a:pt x="255717" y="25916"/>
                  <a:pt x="260388" y="27585"/>
                  <a:pt x="263837" y="30922"/>
                </a:cubicBezTo>
                <a:cubicBezTo>
                  <a:pt x="267285" y="34259"/>
                  <a:pt x="269009" y="38597"/>
                  <a:pt x="269009" y="43991"/>
                </a:cubicBezTo>
                <a:cubicBezTo>
                  <a:pt x="269009" y="49386"/>
                  <a:pt x="267340" y="53891"/>
                  <a:pt x="263948" y="57228"/>
                </a:cubicBezTo>
                <a:cubicBezTo>
                  <a:pt x="260555" y="60565"/>
                  <a:pt x="255884" y="62233"/>
                  <a:pt x="249822" y="62233"/>
                </a:cubicBezTo>
                <a:lnTo>
                  <a:pt x="229355" y="62233"/>
                </a:lnTo>
                <a:cubicBezTo>
                  <a:pt x="228688" y="62233"/>
                  <a:pt x="228132" y="61677"/>
                  <a:pt x="228132" y="61009"/>
                </a:cubicBezTo>
                <a:lnTo>
                  <a:pt x="228132" y="27196"/>
                </a:lnTo>
                <a:close/>
                <a:moveTo>
                  <a:pt x="806692" y="96047"/>
                </a:moveTo>
                <a:lnTo>
                  <a:pt x="795347" y="88038"/>
                </a:lnTo>
                <a:cubicBezTo>
                  <a:pt x="792900" y="86314"/>
                  <a:pt x="789508" y="86870"/>
                  <a:pt x="787728" y="89262"/>
                </a:cubicBezTo>
                <a:cubicBezTo>
                  <a:pt x="779552" y="100218"/>
                  <a:pt x="768819" y="105724"/>
                  <a:pt x="755861" y="105724"/>
                </a:cubicBezTo>
                <a:cubicBezTo>
                  <a:pt x="744626" y="105724"/>
                  <a:pt x="735227" y="101998"/>
                  <a:pt x="727998" y="94712"/>
                </a:cubicBezTo>
                <a:cubicBezTo>
                  <a:pt x="720768" y="87426"/>
                  <a:pt x="717097" y="77861"/>
                  <a:pt x="717097" y="66404"/>
                </a:cubicBezTo>
                <a:cubicBezTo>
                  <a:pt x="717097" y="54947"/>
                  <a:pt x="720768" y="45159"/>
                  <a:pt x="727998" y="37818"/>
                </a:cubicBezTo>
                <a:cubicBezTo>
                  <a:pt x="735227" y="30477"/>
                  <a:pt x="744626" y="26695"/>
                  <a:pt x="755861" y="26695"/>
                </a:cubicBezTo>
                <a:cubicBezTo>
                  <a:pt x="768819" y="26695"/>
                  <a:pt x="779552" y="32257"/>
                  <a:pt x="787728" y="43157"/>
                </a:cubicBezTo>
                <a:cubicBezTo>
                  <a:pt x="789508" y="45549"/>
                  <a:pt x="792900" y="46105"/>
                  <a:pt x="795347" y="44381"/>
                </a:cubicBezTo>
                <a:lnTo>
                  <a:pt x="806692" y="36372"/>
                </a:lnTo>
                <a:cubicBezTo>
                  <a:pt x="809140" y="34648"/>
                  <a:pt x="809807" y="31256"/>
                  <a:pt x="808138" y="28808"/>
                </a:cubicBezTo>
                <a:cubicBezTo>
                  <a:pt x="802911" y="21078"/>
                  <a:pt x="796126" y="14738"/>
                  <a:pt x="787895" y="10066"/>
                </a:cubicBezTo>
                <a:cubicBezTo>
                  <a:pt x="778329" y="4616"/>
                  <a:pt x="767540" y="1891"/>
                  <a:pt x="755861" y="1891"/>
                </a:cubicBezTo>
                <a:cubicBezTo>
                  <a:pt x="737396" y="1891"/>
                  <a:pt x="721602" y="8120"/>
                  <a:pt x="708922" y="20411"/>
                </a:cubicBezTo>
                <a:cubicBezTo>
                  <a:pt x="696186" y="32702"/>
                  <a:pt x="689735" y="48107"/>
                  <a:pt x="689735" y="66182"/>
                </a:cubicBezTo>
                <a:cubicBezTo>
                  <a:pt x="689735" y="84256"/>
                  <a:pt x="696130" y="99662"/>
                  <a:pt x="708810" y="111953"/>
                </a:cubicBezTo>
                <a:cubicBezTo>
                  <a:pt x="721491" y="124243"/>
                  <a:pt x="737230" y="130472"/>
                  <a:pt x="755694" y="130472"/>
                </a:cubicBezTo>
                <a:cubicBezTo>
                  <a:pt x="767540" y="130472"/>
                  <a:pt x="778440" y="127747"/>
                  <a:pt x="788006" y="122297"/>
                </a:cubicBezTo>
                <a:cubicBezTo>
                  <a:pt x="796292" y="117625"/>
                  <a:pt x="803077" y="111341"/>
                  <a:pt x="808194" y="103555"/>
                </a:cubicBezTo>
                <a:cubicBezTo>
                  <a:pt x="809807" y="101108"/>
                  <a:pt x="809140" y="97715"/>
                  <a:pt x="806692" y="96047"/>
                </a:cubicBezTo>
                <a:close/>
                <a:moveTo>
                  <a:pt x="1015860" y="71687"/>
                </a:moveTo>
                <a:cubicBezTo>
                  <a:pt x="1010854" y="66126"/>
                  <a:pt x="1003068" y="60954"/>
                  <a:pt x="992724" y="56338"/>
                </a:cubicBezTo>
                <a:lnTo>
                  <a:pt x="978820" y="50220"/>
                </a:lnTo>
                <a:cubicBezTo>
                  <a:pt x="973704" y="47884"/>
                  <a:pt x="970089" y="45771"/>
                  <a:pt x="967975" y="43936"/>
                </a:cubicBezTo>
                <a:cubicBezTo>
                  <a:pt x="965973" y="42156"/>
                  <a:pt x="964972" y="39820"/>
                  <a:pt x="964972" y="36817"/>
                </a:cubicBezTo>
                <a:cubicBezTo>
                  <a:pt x="964972" y="33202"/>
                  <a:pt x="966307" y="30533"/>
                  <a:pt x="969032" y="28642"/>
                </a:cubicBezTo>
                <a:cubicBezTo>
                  <a:pt x="971813" y="26695"/>
                  <a:pt x="975316" y="25694"/>
                  <a:pt x="979432" y="25694"/>
                </a:cubicBezTo>
                <a:cubicBezTo>
                  <a:pt x="986940" y="25694"/>
                  <a:pt x="993558" y="28920"/>
                  <a:pt x="999064" y="35315"/>
                </a:cubicBezTo>
                <a:cubicBezTo>
                  <a:pt x="1001289" y="37874"/>
                  <a:pt x="1005070" y="38319"/>
                  <a:pt x="1007629" y="36316"/>
                </a:cubicBezTo>
                <a:lnTo>
                  <a:pt x="1016527" y="29476"/>
                </a:lnTo>
                <a:cubicBezTo>
                  <a:pt x="1019141" y="27418"/>
                  <a:pt x="1019753" y="23748"/>
                  <a:pt x="1017862" y="21078"/>
                </a:cubicBezTo>
                <a:cubicBezTo>
                  <a:pt x="1014302" y="15961"/>
                  <a:pt x="1009686" y="11679"/>
                  <a:pt x="1004236" y="8287"/>
                </a:cubicBezTo>
                <a:cubicBezTo>
                  <a:pt x="997284" y="4004"/>
                  <a:pt x="988942" y="1835"/>
                  <a:pt x="979376" y="1835"/>
                </a:cubicBezTo>
                <a:cubicBezTo>
                  <a:pt x="967475" y="1835"/>
                  <a:pt x="957520" y="5117"/>
                  <a:pt x="949734" y="11568"/>
                </a:cubicBezTo>
                <a:cubicBezTo>
                  <a:pt x="941892" y="18075"/>
                  <a:pt x="937943" y="26751"/>
                  <a:pt x="937943" y="37318"/>
                </a:cubicBezTo>
                <a:cubicBezTo>
                  <a:pt x="937943" y="45549"/>
                  <a:pt x="940613" y="52556"/>
                  <a:pt x="945841" y="58284"/>
                </a:cubicBezTo>
                <a:cubicBezTo>
                  <a:pt x="951013" y="63901"/>
                  <a:pt x="958521" y="68962"/>
                  <a:pt x="968087" y="73356"/>
                </a:cubicBezTo>
                <a:lnTo>
                  <a:pt x="981267" y="79307"/>
                </a:lnTo>
                <a:cubicBezTo>
                  <a:pt x="985216" y="81142"/>
                  <a:pt x="988108" y="82588"/>
                  <a:pt x="989832" y="83533"/>
                </a:cubicBezTo>
                <a:cubicBezTo>
                  <a:pt x="991500" y="84479"/>
                  <a:pt x="993058" y="85869"/>
                  <a:pt x="994392" y="87705"/>
                </a:cubicBezTo>
                <a:cubicBezTo>
                  <a:pt x="995727" y="89484"/>
                  <a:pt x="996394" y="91542"/>
                  <a:pt x="996394" y="93822"/>
                </a:cubicBezTo>
                <a:cubicBezTo>
                  <a:pt x="996394" y="97826"/>
                  <a:pt x="994948" y="100885"/>
                  <a:pt x="992057" y="103165"/>
                </a:cubicBezTo>
                <a:cubicBezTo>
                  <a:pt x="989109" y="105446"/>
                  <a:pt x="984938" y="106614"/>
                  <a:pt x="979710" y="106614"/>
                </a:cubicBezTo>
                <a:cubicBezTo>
                  <a:pt x="969866" y="106614"/>
                  <a:pt x="961023" y="102053"/>
                  <a:pt x="953404" y="93099"/>
                </a:cubicBezTo>
                <a:cubicBezTo>
                  <a:pt x="951291" y="90597"/>
                  <a:pt x="947453" y="90152"/>
                  <a:pt x="944895" y="92098"/>
                </a:cubicBezTo>
                <a:lnTo>
                  <a:pt x="935886" y="98883"/>
                </a:lnTo>
                <a:cubicBezTo>
                  <a:pt x="933160" y="100885"/>
                  <a:pt x="932604" y="104667"/>
                  <a:pt x="934495" y="107448"/>
                </a:cubicBezTo>
                <a:cubicBezTo>
                  <a:pt x="938889" y="113732"/>
                  <a:pt x="944561" y="118960"/>
                  <a:pt x="951346" y="123020"/>
                </a:cubicBezTo>
                <a:cubicBezTo>
                  <a:pt x="959689" y="127970"/>
                  <a:pt x="969199" y="130472"/>
                  <a:pt x="979710" y="130472"/>
                </a:cubicBezTo>
                <a:cubicBezTo>
                  <a:pt x="992335" y="130472"/>
                  <a:pt x="1002901" y="127024"/>
                  <a:pt x="1011021" y="120239"/>
                </a:cubicBezTo>
                <a:cubicBezTo>
                  <a:pt x="1019197" y="113454"/>
                  <a:pt x="1023368" y="104222"/>
                  <a:pt x="1023368" y="92877"/>
                </a:cubicBezTo>
                <a:cubicBezTo>
                  <a:pt x="1023368" y="84423"/>
                  <a:pt x="1020809" y="77249"/>
                  <a:pt x="1015748" y="7163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7449784" name="Google Shape;34;p38"/>
          <p:cNvSpPr/>
          <p:nvPr/>
        </p:nvSpPr>
        <p:spPr bwMode="auto">
          <a:xfrm>
            <a:off x="11116287" y="6370145"/>
            <a:ext cx="49225" cy="18575"/>
          </a:xfrm>
          <a:custGeom>
            <a:avLst/>
            <a:gdLst/>
            <a:ahLst/>
            <a:cxnLst/>
            <a:rect l="l" t="t" r="r" b="b"/>
            <a:pathLst>
              <a:path w="49225" h="18575" fill="norm" stroke="1" extrusionOk="0">
                <a:moveTo>
                  <a:pt x="4814" y="3003"/>
                </a:moveTo>
                <a:lnTo>
                  <a:pt x="309" y="13403"/>
                </a:lnTo>
                <a:cubicBezTo>
                  <a:pt x="-747" y="15850"/>
                  <a:pt x="1032" y="18575"/>
                  <a:pt x="3702" y="18575"/>
                </a:cubicBezTo>
                <a:lnTo>
                  <a:pt x="45524" y="18575"/>
                </a:lnTo>
                <a:cubicBezTo>
                  <a:pt x="48194" y="18575"/>
                  <a:pt x="49973" y="15850"/>
                  <a:pt x="48917" y="13403"/>
                </a:cubicBezTo>
                <a:lnTo>
                  <a:pt x="44412" y="3003"/>
                </a:lnTo>
                <a:cubicBezTo>
                  <a:pt x="43633" y="1224"/>
                  <a:pt x="41853" y="0"/>
                  <a:pt x="39907" y="0"/>
                </a:cubicBezTo>
                <a:lnTo>
                  <a:pt x="9319" y="0"/>
                </a:lnTo>
                <a:cubicBezTo>
                  <a:pt x="7372" y="0"/>
                  <a:pt x="5593" y="1168"/>
                  <a:pt x="4814" y="300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1057838" name="Google Shape;35;p38"/>
          <p:cNvSpPr txBox="1">
            <a:spLocks noGrp="1"/>
          </p:cNvSpPr>
          <p:nvPr>
            <p:ph type="title"/>
          </p:nvPr>
        </p:nvSpPr>
        <p:spPr bwMode="auto">
          <a:xfrm>
            <a:off x="6165241" y="3138150"/>
            <a:ext cx="5198691" cy="58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sz="5400" b="1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_Slide de Título" preserve="0" showMasterPhAnim="0" showMasterSp="1" userDrawn="1">
  <p:cSld name="9_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37464054" name="Google Shape;72;p46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440" y="244"/>
            <a:ext cx="12191120" cy="6857506"/>
          </a:xfrm>
          <a:prstGeom prst="rect">
            <a:avLst/>
          </a:prstGeom>
          <a:noFill/>
          <a:ln>
            <a:noFill/>
          </a:ln>
        </p:spPr>
      </p:pic>
      <p:sp>
        <p:nvSpPr>
          <p:cNvPr id="971908545" name="Google Shape;73;p46"/>
          <p:cNvSpPr/>
          <p:nvPr/>
        </p:nvSpPr>
        <p:spPr bwMode="auto">
          <a:xfrm>
            <a:off x="10628688" y="6248182"/>
            <a:ext cx="1023367" cy="130471"/>
          </a:xfrm>
          <a:custGeom>
            <a:avLst/>
            <a:gdLst/>
            <a:ahLst/>
            <a:cxnLst/>
            <a:rect l="l" t="t" r="r" b="b"/>
            <a:pathLst>
              <a:path w="1023367" h="130472" fill="norm" stroke="1" extrusionOk="0">
                <a:moveTo>
                  <a:pt x="564768" y="129582"/>
                </a:moveTo>
                <a:lnTo>
                  <a:pt x="548473" y="129582"/>
                </a:lnTo>
                <a:cubicBezTo>
                  <a:pt x="546582" y="129582"/>
                  <a:pt x="544914" y="128470"/>
                  <a:pt x="544191" y="126746"/>
                </a:cubicBezTo>
                <a:lnTo>
                  <a:pt x="538296" y="113009"/>
                </a:lnTo>
                <a:lnTo>
                  <a:pt x="529063" y="91598"/>
                </a:lnTo>
                <a:lnTo>
                  <a:pt x="512768" y="49998"/>
                </a:lnTo>
                <a:cubicBezTo>
                  <a:pt x="512601" y="49553"/>
                  <a:pt x="511990" y="49553"/>
                  <a:pt x="511823" y="49998"/>
                </a:cubicBezTo>
                <a:lnTo>
                  <a:pt x="495528" y="91598"/>
                </a:lnTo>
                <a:lnTo>
                  <a:pt x="486296" y="113009"/>
                </a:lnTo>
                <a:lnTo>
                  <a:pt x="480400" y="126746"/>
                </a:lnTo>
                <a:cubicBezTo>
                  <a:pt x="479678" y="128470"/>
                  <a:pt x="477953" y="129582"/>
                  <a:pt x="476118" y="129582"/>
                </a:cubicBezTo>
                <a:lnTo>
                  <a:pt x="459823" y="129582"/>
                </a:lnTo>
                <a:cubicBezTo>
                  <a:pt x="455763" y="129582"/>
                  <a:pt x="453038" y="125411"/>
                  <a:pt x="454706" y="121741"/>
                </a:cubicBezTo>
                <a:lnTo>
                  <a:pt x="506484" y="3393"/>
                </a:lnTo>
                <a:cubicBezTo>
                  <a:pt x="507374" y="1335"/>
                  <a:pt x="509431" y="0"/>
                  <a:pt x="511712" y="0"/>
                </a:cubicBezTo>
                <a:lnTo>
                  <a:pt x="512935" y="0"/>
                </a:lnTo>
                <a:cubicBezTo>
                  <a:pt x="515215" y="0"/>
                  <a:pt x="517273" y="1335"/>
                  <a:pt x="518163" y="3393"/>
                </a:cubicBezTo>
                <a:lnTo>
                  <a:pt x="569940" y="121685"/>
                </a:lnTo>
                <a:cubicBezTo>
                  <a:pt x="571553" y="125411"/>
                  <a:pt x="568828" y="129527"/>
                  <a:pt x="564824" y="129527"/>
                </a:cubicBezTo>
                <a:close/>
                <a:moveTo>
                  <a:pt x="929712" y="121741"/>
                </a:moveTo>
                <a:lnTo>
                  <a:pt x="877935" y="3393"/>
                </a:lnTo>
                <a:cubicBezTo>
                  <a:pt x="877045" y="1335"/>
                  <a:pt x="874987" y="0"/>
                  <a:pt x="872707" y="0"/>
                </a:cubicBezTo>
                <a:lnTo>
                  <a:pt x="871484" y="0"/>
                </a:lnTo>
                <a:cubicBezTo>
                  <a:pt x="869203" y="0"/>
                  <a:pt x="867146" y="1335"/>
                  <a:pt x="866256" y="3393"/>
                </a:cubicBezTo>
                <a:lnTo>
                  <a:pt x="814312" y="121685"/>
                </a:lnTo>
                <a:cubicBezTo>
                  <a:pt x="812699" y="125411"/>
                  <a:pt x="815424" y="129527"/>
                  <a:pt x="819428" y="129527"/>
                </a:cubicBezTo>
                <a:lnTo>
                  <a:pt x="835723" y="129527"/>
                </a:lnTo>
                <a:cubicBezTo>
                  <a:pt x="837614" y="129527"/>
                  <a:pt x="839283" y="128415"/>
                  <a:pt x="840006" y="126691"/>
                </a:cubicBezTo>
                <a:lnTo>
                  <a:pt x="845901" y="112954"/>
                </a:lnTo>
                <a:lnTo>
                  <a:pt x="855133" y="91542"/>
                </a:lnTo>
                <a:lnTo>
                  <a:pt x="871428" y="49942"/>
                </a:lnTo>
                <a:cubicBezTo>
                  <a:pt x="871595" y="49497"/>
                  <a:pt x="872207" y="49497"/>
                  <a:pt x="872374" y="49942"/>
                </a:cubicBezTo>
                <a:lnTo>
                  <a:pt x="888669" y="91542"/>
                </a:lnTo>
                <a:lnTo>
                  <a:pt x="897901" y="112954"/>
                </a:lnTo>
                <a:lnTo>
                  <a:pt x="903796" y="126691"/>
                </a:lnTo>
                <a:cubicBezTo>
                  <a:pt x="904519" y="128415"/>
                  <a:pt x="906243" y="129527"/>
                  <a:pt x="908078" y="129527"/>
                </a:cubicBezTo>
                <a:lnTo>
                  <a:pt x="924373" y="129527"/>
                </a:lnTo>
                <a:cubicBezTo>
                  <a:pt x="928433" y="129527"/>
                  <a:pt x="931103" y="125356"/>
                  <a:pt x="929490" y="121685"/>
                </a:cubicBezTo>
                <a:close/>
                <a:moveTo>
                  <a:pt x="188812" y="121741"/>
                </a:moveTo>
                <a:lnTo>
                  <a:pt x="137035" y="3393"/>
                </a:lnTo>
                <a:cubicBezTo>
                  <a:pt x="136145" y="1335"/>
                  <a:pt x="134087" y="0"/>
                  <a:pt x="131807" y="0"/>
                </a:cubicBezTo>
                <a:lnTo>
                  <a:pt x="130584" y="0"/>
                </a:lnTo>
                <a:cubicBezTo>
                  <a:pt x="128303" y="0"/>
                  <a:pt x="126246" y="1335"/>
                  <a:pt x="125356" y="3393"/>
                </a:cubicBezTo>
                <a:lnTo>
                  <a:pt x="73412" y="121685"/>
                </a:lnTo>
                <a:cubicBezTo>
                  <a:pt x="71799" y="125411"/>
                  <a:pt x="74524" y="129527"/>
                  <a:pt x="78528" y="129527"/>
                </a:cubicBezTo>
                <a:lnTo>
                  <a:pt x="94823" y="129527"/>
                </a:lnTo>
                <a:cubicBezTo>
                  <a:pt x="96714" y="129527"/>
                  <a:pt x="98383" y="128415"/>
                  <a:pt x="99106" y="126691"/>
                </a:cubicBezTo>
                <a:lnTo>
                  <a:pt x="105001" y="112954"/>
                </a:lnTo>
                <a:lnTo>
                  <a:pt x="114233" y="91542"/>
                </a:lnTo>
                <a:lnTo>
                  <a:pt x="130528" y="49942"/>
                </a:lnTo>
                <a:cubicBezTo>
                  <a:pt x="130695" y="49497"/>
                  <a:pt x="131307" y="49497"/>
                  <a:pt x="131473" y="49942"/>
                </a:cubicBezTo>
                <a:lnTo>
                  <a:pt x="147768" y="91542"/>
                </a:lnTo>
                <a:lnTo>
                  <a:pt x="157001" y="112954"/>
                </a:lnTo>
                <a:lnTo>
                  <a:pt x="162896" y="126691"/>
                </a:lnTo>
                <a:cubicBezTo>
                  <a:pt x="163619" y="128415"/>
                  <a:pt x="165343" y="129527"/>
                  <a:pt x="167178" y="129527"/>
                </a:cubicBezTo>
                <a:lnTo>
                  <a:pt x="183473" y="129527"/>
                </a:lnTo>
                <a:cubicBezTo>
                  <a:pt x="187533" y="129527"/>
                  <a:pt x="190203" y="125356"/>
                  <a:pt x="188590" y="121685"/>
                </a:cubicBezTo>
                <a:close/>
                <a:moveTo>
                  <a:pt x="83255" y="20856"/>
                </a:moveTo>
                <a:lnTo>
                  <a:pt x="83255" y="8676"/>
                </a:lnTo>
                <a:cubicBezTo>
                  <a:pt x="83255" y="5561"/>
                  <a:pt x="80753" y="3059"/>
                  <a:pt x="77638" y="3059"/>
                </a:cubicBezTo>
                <a:lnTo>
                  <a:pt x="1224" y="3059"/>
                </a:lnTo>
                <a:cubicBezTo>
                  <a:pt x="556" y="3059"/>
                  <a:pt x="0" y="3615"/>
                  <a:pt x="0" y="4282"/>
                </a:cubicBezTo>
                <a:lnTo>
                  <a:pt x="0" y="124744"/>
                </a:lnTo>
                <a:cubicBezTo>
                  <a:pt x="0" y="127469"/>
                  <a:pt x="2225" y="129694"/>
                  <a:pt x="4950" y="129694"/>
                </a:cubicBezTo>
                <a:lnTo>
                  <a:pt x="20299" y="129694"/>
                </a:lnTo>
                <a:cubicBezTo>
                  <a:pt x="23414" y="129694"/>
                  <a:pt x="25916" y="127191"/>
                  <a:pt x="25916" y="124077"/>
                </a:cubicBezTo>
                <a:lnTo>
                  <a:pt x="25916" y="86481"/>
                </a:lnTo>
                <a:cubicBezTo>
                  <a:pt x="25916" y="85814"/>
                  <a:pt x="26473" y="85257"/>
                  <a:pt x="27140" y="85257"/>
                </a:cubicBezTo>
                <a:lnTo>
                  <a:pt x="67294" y="85257"/>
                </a:lnTo>
                <a:cubicBezTo>
                  <a:pt x="70408" y="85257"/>
                  <a:pt x="72911" y="82755"/>
                  <a:pt x="72911" y="79640"/>
                </a:cubicBezTo>
                <a:lnTo>
                  <a:pt x="72911" y="67461"/>
                </a:lnTo>
                <a:cubicBezTo>
                  <a:pt x="72911" y="64346"/>
                  <a:pt x="70408" y="61844"/>
                  <a:pt x="67294" y="61844"/>
                </a:cubicBezTo>
                <a:lnTo>
                  <a:pt x="27140" y="61844"/>
                </a:lnTo>
                <a:cubicBezTo>
                  <a:pt x="26473" y="61844"/>
                  <a:pt x="25916" y="61288"/>
                  <a:pt x="25916" y="60620"/>
                </a:cubicBezTo>
                <a:lnTo>
                  <a:pt x="25916" y="27696"/>
                </a:lnTo>
                <a:cubicBezTo>
                  <a:pt x="25916" y="27029"/>
                  <a:pt x="26473" y="26473"/>
                  <a:pt x="27140" y="26473"/>
                </a:cubicBezTo>
                <a:lnTo>
                  <a:pt x="77694" y="26473"/>
                </a:lnTo>
                <a:cubicBezTo>
                  <a:pt x="80808" y="26473"/>
                  <a:pt x="83311" y="23970"/>
                  <a:pt x="83311" y="20856"/>
                </a:cubicBezTo>
                <a:close/>
                <a:moveTo>
                  <a:pt x="435742" y="723"/>
                </a:moveTo>
                <a:lnTo>
                  <a:pt x="434630" y="723"/>
                </a:lnTo>
                <a:cubicBezTo>
                  <a:pt x="433128" y="723"/>
                  <a:pt x="431682" y="1446"/>
                  <a:pt x="430736" y="2614"/>
                </a:cubicBezTo>
                <a:lnTo>
                  <a:pt x="379682" y="68184"/>
                </a:lnTo>
                <a:cubicBezTo>
                  <a:pt x="379182" y="68796"/>
                  <a:pt x="378236" y="68796"/>
                  <a:pt x="377736" y="68184"/>
                </a:cubicBezTo>
                <a:lnTo>
                  <a:pt x="326681" y="2670"/>
                </a:lnTo>
                <a:cubicBezTo>
                  <a:pt x="325736" y="1446"/>
                  <a:pt x="324290" y="779"/>
                  <a:pt x="322788" y="779"/>
                </a:cubicBezTo>
                <a:lnTo>
                  <a:pt x="321676" y="779"/>
                </a:lnTo>
                <a:cubicBezTo>
                  <a:pt x="318951" y="779"/>
                  <a:pt x="316726" y="3003"/>
                  <a:pt x="316726" y="5728"/>
                </a:cubicBezTo>
                <a:lnTo>
                  <a:pt x="316726" y="124132"/>
                </a:lnTo>
                <a:cubicBezTo>
                  <a:pt x="316726" y="127247"/>
                  <a:pt x="319229" y="129749"/>
                  <a:pt x="322343" y="129749"/>
                </a:cubicBezTo>
                <a:lnTo>
                  <a:pt x="337026" y="129749"/>
                </a:lnTo>
                <a:cubicBezTo>
                  <a:pt x="340140" y="129749"/>
                  <a:pt x="342643" y="127247"/>
                  <a:pt x="342643" y="124132"/>
                </a:cubicBezTo>
                <a:lnTo>
                  <a:pt x="342643" y="65514"/>
                </a:lnTo>
                <a:cubicBezTo>
                  <a:pt x="342643" y="64346"/>
                  <a:pt x="344089" y="63846"/>
                  <a:pt x="344867" y="64736"/>
                </a:cubicBezTo>
                <a:lnTo>
                  <a:pt x="373064" y="100218"/>
                </a:lnTo>
                <a:cubicBezTo>
                  <a:pt x="374009" y="101386"/>
                  <a:pt x="375400" y="102109"/>
                  <a:pt x="376901" y="102109"/>
                </a:cubicBezTo>
                <a:lnTo>
                  <a:pt x="380572" y="102109"/>
                </a:lnTo>
                <a:cubicBezTo>
                  <a:pt x="382074" y="102109"/>
                  <a:pt x="383520" y="101441"/>
                  <a:pt x="384409" y="100218"/>
                </a:cubicBezTo>
                <a:lnTo>
                  <a:pt x="412606" y="64736"/>
                </a:lnTo>
                <a:cubicBezTo>
                  <a:pt x="413329" y="63846"/>
                  <a:pt x="414831" y="64346"/>
                  <a:pt x="414831" y="65514"/>
                </a:cubicBezTo>
                <a:lnTo>
                  <a:pt x="414831" y="124132"/>
                </a:lnTo>
                <a:cubicBezTo>
                  <a:pt x="414831" y="127247"/>
                  <a:pt x="417333" y="129749"/>
                  <a:pt x="420448" y="129749"/>
                </a:cubicBezTo>
                <a:lnTo>
                  <a:pt x="435130" y="129749"/>
                </a:lnTo>
                <a:cubicBezTo>
                  <a:pt x="438245" y="129749"/>
                  <a:pt x="440747" y="127247"/>
                  <a:pt x="440747" y="124132"/>
                </a:cubicBezTo>
                <a:lnTo>
                  <a:pt x="440747" y="5673"/>
                </a:lnTo>
                <a:cubicBezTo>
                  <a:pt x="440747" y="2948"/>
                  <a:pt x="438523" y="723"/>
                  <a:pt x="435797" y="723"/>
                </a:cubicBezTo>
                <a:close/>
                <a:moveTo>
                  <a:pt x="663874" y="129694"/>
                </a:moveTo>
                <a:lnTo>
                  <a:pt x="679724" y="129694"/>
                </a:lnTo>
                <a:cubicBezTo>
                  <a:pt x="684284" y="129694"/>
                  <a:pt x="686954" y="124522"/>
                  <a:pt x="684284" y="120795"/>
                </a:cubicBezTo>
                <a:lnTo>
                  <a:pt x="655643" y="80920"/>
                </a:lnTo>
                <a:cubicBezTo>
                  <a:pt x="655198" y="80308"/>
                  <a:pt x="655420" y="79474"/>
                  <a:pt x="656088" y="79084"/>
                </a:cubicBezTo>
                <a:cubicBezTo>
                  <a:pt x="662372" y="75692"/>
                  <a:pt x="667433" y="71076"/>
                  <a:pt x="671104" y="65236"/>
                </a:cubicBezTo>
                <a:cubicBezTo>
                  <a:pt x="675052" y="59007"/>
                  <a:pt x="677054" y="51889"/>
                  <a:pt x="677054" y="43824"/>
                </a:cubicBezTo>
                <a:cubicBezTo>
                  <a:pt x="677054" y="31534"/>
                  <a:pt x="672828" y="21634"/>
                  <a:pt x="664319" y="14182"/>
                </a:cubicBezTo>
                <a:cubicBezTo>
                  <a:pt x="655810" y="6674"/>
                  <a:pt x="644853" y="2948"/>
                  <a:pt x="631395" y="2948"/>
                </a:cubicBezTo>
                <a:lnTo>
                  <a:pt x="585068" y="2948"/>
                </a:lnTo>
                <a:cubicBezTo>
                  <a:pt x="584400" y="2948"/>
                  <a:pt x="583844" y="3504"/>
                  <a:pt x="583844" y="4171"/>
                </a:cubicBezTo>
                <a:lnTo>
                  <a:pt x="583844" y="123965"/>
                </a:lnTo>
                <a:cubicBezTo>
                  <a:pt x="583844" y="127080"/>
                  <a:pt x="586347" y="129582"/>
                  <a:pt x="589461" y="129582"/>
                </a:cubicBezTo>
                <a:lnTo>
                  <a:pt x="604143" y="129582"/>
                </a:lnTo>
                <a:cubicBezTo>
                  <a:pt x="607258" y="129582"/>
                  <a:pt x="609761" y="127080"/>
                  <a:pt x="609761" y="123965"/>
                </a:cubicBezTo>
                <a:lnTo>
                  <a:pt x="609761" y="86092"/>
                </a:lnTo>
                <a:cubicBezTo>
                  <a:pt x="609761" y="85424"/>
                  <a:pt x="610317" y="84868"/>
                  <a:pt x="610984" y="84868"/>
                </a:cubicBezTo>
                <a:lnTo>
                  <a:pt x="628113" y="84868"/>
                </a:lnTo>
                <a:cubicBezTo>
                  <a:pt x="628503" y="84868"/>
                  <a:pt x="628892" y="85035"/>
                  <a:pt x="629114" y="85369"/>
                </a:cubicBezTo>
                <a:lnTo>
                  <a:pt x="660147" y="127692"/>
                </a:lnTo>
                <a:cubicBezTo>
                  <a:pt x="661037" y="128915"/>
                  <a:pt x="662428" y="129582"/>
                  <a:pt x="663929" y="129582"/>
                </a:cubicBezTo>
                <a:close/>
                <a:moveTo>
                  <a:pt x="609649" y="27140"/>
                </a:moveTo>
                <a:cubicBezTo>
                  <a:pt x="609649" y="26473"/>
                  <a:pt x="610205" y="25916"/>
                  <a:pt x="610873" y="25916"/>
                </a:cubicBezTo>
                <a:lnTo>
                  <a:pt x="631339" y="25916"/>
                </a:lnTo>
                <a:cubicBezTo>
                  <a:pt x="637234" y="25916"/>
                  <a:pt x="641906" y="27585"/>
                  <a:pt x="645354" y="30922"/>
                </a:cubicBezTo>
                <a:cubicBezTo>
                  <a:pt x="648802" y="34259"/>
                  <a:pt x="650526" y="38597"/>
                  <a:pt x="650526" y="43991"/>
                </a:cubicBezTo>
                <a:cubicBezTo>
                  <a:pt x="650526" y="49386"/>
                  <a:pt x="648858" y="53891"/>
                  <a:pt x="645465" y="57228"/>
                </a:cubicBezTo>
                <a:cubicBezTo>
                  <a:pt x="642073" y="60565"/>
                  <a:pt x="637401" y="62233"/>
                  <a:pt x="631339" y="62233"/>
                </a:cubicBezTo>
                <a:lnTo>
                  <a:pt x="610873" y="62233"/>
                </a:lnTo>
                <a:cubicBezTo>
                  <a:pt x="610205" y="62233"/>
                  <a:pt x="609649" y="61677"/>
                  <a:pt x="609649" y="61009"/>
                </a:cubicBezTo>
                <a:lnTo>
                  <a:pt x="609649" y="27196"/>
                </a:lnTo>
                <a:close/>
                <a:moveTo>
                  <a:pt x="282301" y="129694"/>
                </a:moveTo>
                <a:lnTo>
                  <a:pt x="298151" y="129694"/>
                </a:lnTo>
                <a:cubicBezTo>
                  <a:pt x="302711" y="129694"/>
                  <a:pt x="305381" y="124522"/>
                  <a:pt x="302711" y="120795"/>
                </a:cubicBezTo>
                <a:lnTo>
                  <a:pt x="274070" y="80920"/>
                </a:lnTo>
                <a:cubicBezTo>
                  <a:pt x="273625" y="80308"/>
                  <a:pt x="273847" y="79474"/>
                  <a:pt x="274515" y="79084"/>
                </a:cubicBezTo>
                <a:cubicBezTo>
                  <a:pt x="280799" y="75692"/>
                  <a:pt x="285860" y="71076"/>
                  <a:pt x="289531" y="65236"/>
                </a:cubicBezTo>
                <a:cubicBezTo>
                  <a:pt x="293479" y="59007"/>
                  <a:pt x="295481" y="51889"/>
                  <a:pt x="295481" y="43824"/>
                </a:cubicBezTo>
                <a:cubicBezTo>
                  <a:pt x="295481" y="31534"/>
                  <a:pt x="291255" y="21634"/>
                  <a:pt x="282746" y="14182"/>
                </a:cubicBezTo>
                <a:cubicBezTo>
                  <a:pt x="274237" y="6674"/>
                  <a:pt x="263280" y="2948"/>
                  <a:pt x="249822" y="2948"/>
                </a:cubicBezTo>
                <a:lnTo>
                  <a:pt x="203494" y="2948"/>
                </a:lnTo>
                <a:cubicBezTo>
                  <a:pt x="202827" y="2948"/>
                  <a:pt x="202271" y="3504"/>
                  <a:pt x="202271" y="4171"/>
                </a:cubicBezTo>
                <a:lnTo>
                  <a:pt x="202271" y="123965"/>
                </a:lnTo>
                <a:cubicBezTo>
                  <a:pt x="202271" y="127080"/>
                  <a:pt x="204774" y="129582"/>
                  <a:pt x="207888" y="129582"/>
                </a:cubicBezTo>
                <a:lnTo>
                  <a:pt x="223516" y="129582"/>
                </a:lnTo>
                <a:cubicBezTo>
                  <a:pt x="226074" y="129582"/>
                  <a:pt x="228187" y="127469"/>
                  <a:pt x="228187" y="124911"/>
                </a:cubicBezTo>
                <a:lnTo>
                  <a:pt x="228187" y="86092"/>
                </a:lnTo>
                <a:cubicBezTo>
                  <a:pt x="228187" y="85424"/>
                  <a:pt x="228744" y="84868"/>
                  <a:pt x="229411" y="84868"/>
                </a:cubicBezTo>
                <a:lnTo>
                  <a:pt x="246540" y="84868"/>
                </a:lnTo>
                <a:cubicBezTo>
                  <a:pt x="246930" y="84868"/>
                  <a:pt x="247319" y="85035"/>
                  <a:pt x="247541" y="85369"/>
                </a:cubicBezTo>
                <a:lnTo>
                  <a:pt x="278574" y="127692"/>
                </a:lnTo>
                <a:cubicBezTo>
                  <a:pt x="279464" y="128915"/>
                  <a:pt x="280855" y="129582"/>
                  <a:pt x="282356" y="129582"/>
                </a:cubicBezTo>
                <a:close/>
                <a:moveTo>
                  <a:pt x="228132" y="27140"/>
                </a:moveTo>
                <a:cubicBezTo>
                  <a:pt x="228132" y="26473"/>
                  <a:pt x="228688" y="25916"/>
                  <a:pt x="229355" y="25916"/>
                </a:cubicBezTo>
                <a:lnTo>
                  <a:pt x="249822" y="25916"/>
                </a:lnTo>
                <a:cubicBezTo>
                  <a:pt x="255717" y="25916"/>
                  <a:pt x="260388" y="27585"/>
                  <a:pt x="263837" y="30922"/>
                </a:cubicBezTo>
                <a:cubicBezTo>
                  <a:pt x="267285" y="34259"/>
                  <a:pt x="269009" y="38597"/>
                  <a:pt x="269009" y="43991"/>
                </a:cubicBezTo>
                <a:cubicBezTo>
                  <a:pt x="269009" y="49386"/>
                  <a:pt x="267340" y="53891"/>
                  <a:pt x="263948" y="57228"/>
                </a:cubicBezTo>
                <a:cubicBezTo>
                  <a:pt x="260555" y="60565"/>
                  <a:pt x="255884" y="62233"/>
                  <a:pt x="249822" y="62233"/>
                </a:cubicBezTo>
                <a:lnTo>
                  <a:pt x="229355" y="62233"/>
                </a:lnTo>
                <a:cubicBezTo>
                  <a:pt x="228688" y="62233"/>
                  <a:pt x="228132" y="61677"/>
                  <a:pt x="228132" y="61009"/>
                </a:cubicBezTo>
                <a:lnTo>
                  <a:pt x="228132" y="27196"/>
                </a:lnTo>
                <a:close/>
                <a:moveTo>
                  <a:pt x="806692" y="96047"/>
                </a:moveTo>
                <a:lnTo>
                  <a:pt x="795347" y="88038"/>
                </a:lnTo>
                <a:cubicBezTo>
                  <a:pt x="792900" y="86314"/>
                  <a:pt x="789508" y="86870"/>
                  <a:pt x="787728" y="89262"/>
                </a:cubicBezTo>
                <a:cubicBezTo>
                  <a:pt x="779552" y="100218"/>
                  <a:pt x="768819" y="105724"/>
                  <a:pt x="755861" y="105724"/>
                </a:cubicBezTo>
                <a:cubicBezTo>
                  <a:pt x="744626" y="105724"/>
                  <a:pt x="735227" y="101998"/>
                  <a:pt x="727998" y="94712"/>
                </a:cubicBezTo>
                <a:cubicBezTo>
                  <a:pt x="720768" y="87426"/>
                  <a:pt x="717097" y="77861"/>
                  <a:pt x="717097" y="66404"/>
                </a:cubicBezTo>
                <a:cubicBezTo>
                  <a:pt x="717097" y="54947"/>
                  <a:pt x="720768" y="45159"/>
                  <a:pt x="727998" y="37818"/>
                </a:cubicBezTo>
                <a:cubicBezTo>
                  <a:pt x="735227" y="30477"/>
                  <a:pt x="744626" y="26695"/>
                  <a:pt x="755861" y="26695"/>
                </a:cubicBezTo>
                <a:cubicBezTo>
                  <a:pt x="768819" y="26695"/>
                  <a:pt x="779552" y="32257"/>
                  <a:pt x="787728" y="43157"/>
                </a:cubicBezTo>
                <a:cubicBezTo>
                  <a:pt x="789508" y="45549"/>
                  <a:pt x="792900" y="46105"/>
                  <a:pt x="795347" y="44381"/>
                </a:cubicBezTo>
                <a:lnTo>
                  <a:pt x="806692" y="36372"/>
                </a:lnTo>
                <a:cubicBezTo>
                  <a:pt x="809140" y="34648"/>
                  <a:pt x="809807" y="31256"/>
                  <a:pt x="808138" y="28808"/>
                </a:cubicBezTo>
                <a:cubicBezTo>
                  <a:pt x="802911" y="21078"/>
                  <a:pt x="796126" y="14738"/>
                  <a:pt x="787895" y="10066"/>
                </a:cubicBezTo>
                <a:cubicBezTo>
                  <a:pt x="778329" y="4616"/>
                  <a:pt x="767540" y="1891"/>
                  <a:pt x="755861" y="1891"/>
                </a:cubicBezTo>
                <a:cubicBezTo>
                  <a:pt x="737396" y="1891"/>
                  <a:pt x="721602" y="8120"/>
                  <a:pt x="708922" y="20411"/>
                </a:cubicBezTo>
                <a:cubicBezTo>
                  <a:pt x="696186" y="32702"/>
                  <a:pt x="689735" y="48107"/>
                  <a:pt x="689735" y="66182"/>
                </a:cubicBezTo>
                <a:cubicBezTo>
                  <a:pt x="689735" y="84256"/>
                  <a:pt x="696130" y="99662"/>
                  <a:pt x="708810" y="111953"/>
                </a:cubicBezTo>
                <a:cubicBezTo>
                  <a:pt x="721491" y="124243"/>
                  <a:pt x="737230" y="130472"/>
                  <a:pt x="755694" y="130472"/>
                </a:cubicBezTo>
                <a:cubicBezTo>
                  <a:pt x="767540" y="130472"/>
                  <a:pt x="778440" y="127747"/>
                  <a:pt x="788006" y="122297"/>
                </a:cubicBezTo>
                <a:cubicBezTo>
                  <a:pt x="796292" y="117625"/>
                  <a:pt x="803077" y="111341"/>
                  <a:pt x="808194" y="103555"/>
                </a:cubicBezTo>
                <a:cubicBezTo>
                  <a:pt x="809807" y="101108"/>
                  <a:pt x="809140" y="97715"/>
                  <a:pt x="806692" y="96047"/>
                </a:cubicBezTo>
                <a:close/>
                <a:moveTo>
                  <a:pt x="1015860" y="71687"/>
                </a:moveTo>
                <a:cubicBezTo>
                  <a:pt x="1010854" y="66126"/>
                  <a:pt x="1003068" y="60954"/>
                  <a:pt x="992724" y="56338"/>
                </a:cubicBezTo>
                <a:lnTo>
                  <a:pt x="978820" y="50220"/>
                </a:lnTo>
                <a:cubicBezTo>
                  <a:pt x="973704" y="47884"/>
                  <a:pt x="970089" y="45771"/>
                  <a:pt x="967975" y="43936"/>
                </a:cubicBezTo>
                <a:cubicBezTo>
                  <a:pt x="965973" y="42156"/>
                  <a:pt x="964972" y="39820"/>
                  <a:pt x="964972" y="36817"/>
                </a:cubicBezTo>
                <a:cubicBezTo>
                  <a:pt x="964972" y="33202"/>
                  <a:pt x="966307" y="30533"/>
                  <a:pt x="969032" y="28642"/>
                </a:cubicBezTo>
                <a:cubicBezTo>
                  <a:pt x="971813" y="26695"/>
                  <a:pt x="975316" y="25694"/>
                  <a:pt x="979432" y="25694"/>
                </a:cubicBezTo>
                <a:cubicBezTo>
                  <a:pt x="986940" y="25694"/>
                  <a:pt x="993558" y="28920"/>
                  <a:pt x="999064" y="35315"/>
                </a:cubicBezTo>
                <a:cubicBezTo>
                  <a:pt x="1001289" y="37874"/>
                  <a:pt x="1005070" y="38319"/>
                  <a:pt x="1007629" y="36316"/>
                </a:cubicBezTo>
                <a:lnTo>
                  <a:pt x="1016527" y="29476"/>
                </a:lnTo>
                <a:cubicBezTo>
                  <a:pt x="1019141" y="27418"/>
                  <a:pt x="1019753" y="23748"/>
                  <a:pt x="1017862" y="21078"/>
                </a:cubicBezTo>
                <a:cubicBezTo>
                  <a:pt x="1014302" y="15961"/>
                  <a:pt x="1009686" y="11679"/>
                  <a:pt x="1004236" y="8287"/>
                </a:cubicBezTo>
                <a:cubicBezTo>
                  <a:pt x="997284" y="4004"/>
                  <a:pt x="988942" y="1835"/>
                  <a:pt x="979376" y="1835"/>
                </a:cubicBezTo>
                <a:cubicBezTo>
                  <a:pt x="967475" y="1835"/>
                  <a:pt x="957520" y="5117"/>
                  <a:pt x="949734" y="11568"/>
                </a:cubicBezTo>
                <a:cubicBezTo>
                  <a:pt x="941892" y="18075"/>
                  <a:pt x="937943" y="26751"/>
                  <a:pt x="937943" y="37318"/>
                </a:cubicBezTo>
                <a:cubicBezTo>
                  <a:pt x="937943" y="45549"/>
                  <a:pt x="940613" y="52556"/>
                  <a:pt x="945841" y="58284"/>
                </a:cubicBezTo>
                <a:cubicBezTo>
                  <a:pt x="951013" y="63901"/>
                  <a:pt x="958521" y="68962"/>
                  <a:pt x="968087" y="73356"/>
                </a:cubicBezTo>
                <a:lnTo>
                  <a:pt x="981267" y="79307"/>
                </a:lnTo>
                <a:cubicBezTo>
                  <a:pt x="985216" y="81142"/>
                  <a:pt x="988108" y="82588"/>
                  <a:pt x="989832" y="83533"/>
                </a:cubicBezTo>
                <a:cubicBezTo>
                  <a:pt x="991500" y="84479"/>
                  <a:pt x="993058" y="85869"/>
                  <a:pt x="994392" y="87705"/>
                </a:cubicBezTo>
                <a:cubicBezTo>
                  <a:pt x="995727" y="89484"/>
                  <a:pt x="996394" y="91542"/>
                  <a:pt x="996394" y="93822"/>
                </a:cubicBezTo>
                <a:cubicBezTo>
                  <a:pt x="996394" y="97826"/>
                  <a:pt x="994948" y="100885"/>
                  <a:pt x="992057" y="103165"/>
                </a:cubicBezTo>
                <a:cubicBezTo>
                  <a:pt x="989109" y="105446"/>
                  <a:pt x="984938" y="106614"/>
                  <a:pt x="979710" y="106614"/>
                </a:cubicBezTo>
                <a:cubicBezTo>
                  <a:pt x="969866" y="106614"/>
                  <a:pt x="961023" y="102053"/>
                  <a:pt x="953404" y="93099"/>
                </a:cubicBezTo>
                <a:cubicBezTo>
                  <a:pt x="951291" y="90597"/>
                  <a:pt x="947453" y="90152"/>
                  <a:pt x="944895" y="92098"/>
                </a:cubicBezTo>
                <a:lnTo>
                  <a:pt x="935886" y="98883"/>
                </a:lnTo>
                <a:cubicBezTo>
                  <a:pt x="933160" y="100885"/>
                  <a:pt x="932604" y="104667"/>
                  <a:pt x="934495" y="107448"/>
                </a:cubicBezTo>
                <a:cubicBezTo>
                  <a:pt x="938889" y="113732"/>
                  <a:pt x="944561" y="118960"/>
                  <a:pt x="951346" y="123020"/>
                </a:cubicBezTo>
                <a:cubicBezTo>
                  <a:pt x="959689" y="127970"/>
                  <a:pt x="969199" y="130472"/>
                  <a:pt x="979710" y="130472"/>
                </a:cubicBezTo>
                <a:cubicBezTo>
                  <a:pt x="992335" y="130472"/>
                  <a:pt x="1002901" y="127024"/>
                  <a:pt x="1011021" y="120239"/>
                </a:cubicBezTo>
                <a:cubicBezTo>
                  <a:pt x="1019197" y="113454"/>
                  <a:pt x="1023368" y="104222"/>
                  <a:pt x="1023368" y="92877"/>
                </a:cubicBezTo>
                <a:cubicBezTo>
                  <a:pt x="1023368" y="84423"/>
                  <a:pt x="1020809" y="77249"/>
                  <a:pt x="1015748" y="7163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1993021" name="Google Shape;74;p46"/>
          <p:cNvSpPr/>
          <p:nvPr/>
        </p:nvSpPr>
        <p:spPr bwMode="auto">
          <a:xfrm>
            <a:off x="11116287" y="6370145"/>
            <a:ext cx="49225" cy="18575"/>
          </a:xfrm>
          <a:custGeom>
            <a:avLst/>
            <a:gdLst/>
            <a:ahLst/>
            <a:cxnLst/>
            <a:rect l="l" t="t" r="r" b="b"/>
            <a:pathLst>
              <a:path w="49225" h="18575" fill="norm" stroke="1" extrusionOk="0">
                <a:moveTo>
                  <a:pt x="4814" y="3003"/>
                </a:moveTo>
                <a:lnTo>
                  <a:pt x="309" y="13403"/>
                </a:lnTo>
                <a:cubicBezTo>
                  <a:pt x="-747" y="15850"/>
                  <a:pt x="1032" y="18575"/>
                  <a:pt x="3702" y="18575"/>
                </a:cubicBezTo>
                <a:lnTo>
                  <a:pt x="45524" y="18575"/>
                </a:lnTo>
                <a:cubicBezTo>
                  <a:pt x="48194" y="18575"/>
                  <a:pt x="49973" y="15850"/>
                  <a:pt x="48917" y="13403"/>
                </a:cubicBezTo>
                <a:lnTo>
                  <a:pt x="44412" y="3003"/>
                </a:lnTo>
                <a:cubicBezTo>
                  <a:pt x="43633" y="1224"/>
                  <a:pt x="41853" y="0"/>
                  <a:pt x="39907" y="0"/>
                </a:cubicBezTo>
                <a:lnTo>
                  <a:pt x="9319" y="0"/>
                </a:lnTo>
                <a:cubicBezTo>
                  <a:pt x="7372" y="0"/>
                  <a:pt x="5593" y="1168"/>
                  <a:pt x="4814" y="300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7015053" name="Google Shape;75;p46"/>
          <p:cNvSpPr txBox="1">
            <a:spLocks noGrp="1"/>
          </p:cNvSpPr>
          <p:nvPr>
            <p:ph type="title"/>
          </p:nvPr>
        </p:nvSpPr>
        <p:spPr bwMode="auto">
          <a:xfrm>
            <a:off x="6165241" y="2847299"/>
            <a:ext cx="5198691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sz="5400" b="1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2857476" name="Google Shape;10;p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0073643" name="Google Shape;11;p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5159272" name="Google Shape;12;p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6387363" name="Google Shape;13;p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74254279" name="Google Shape;14;p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media1.sv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media2.sv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Relationship Id="rId4" Type="http://schemas.openxmlformats.org/officeDocument/2006/relationships/image" Target="../media/media3.sv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Relationship Id="rId4" Type="http://schemas.openxmlformats.org/officeDocument/2006/relationships/image" Target="../media/image31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emf"/><Relationship Id="rId4" Type="http://schemas.openxmlformats.org/officeDocument/2006/relationships/package" Target="../embeddings/Microsoft_Excel_Worksheet1.xlsx"/><Relationship Id="rId5" Type="http://schemas.openxmlformats.org/officeDocument/2006/relationships/image" Target="../media/image35.png"/><Relationship Id="rId6" Type="http://schemas.openxmlformats.org/officeDocument/2006/relationships/image" Target="../media/media4.svg"/><Relationship Id="rId7" Type="http://schemas.openxmlformats.org/officeDocument/2006/relationships/image" Target="../media/image36.png"/><Relationship Id="rId8" Type="http://schemas.openxmlformats.org/officeDocument/2006/relationships/image" Target="../media/media5.sv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0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2.png"/><Relationship Id="rId4" Type="http://schemas.openxmlformats.org/officeDocument/2006/relationships/image" Target="../media/media6.sv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media7.svg"/><Relationship Id="rId10" Type="http://schemas.openxmlformats.org/officeDocument/2006/relationships/image" Target="../media/image47.png"/><Relationship Id="rId11" Type="http://schemas.openxmlformats.org/officeDocument/2006/relationships/image" Target="../media/media8.sv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jp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media9.svg"/><Relationship Id="rId8" Type="http://schemas.openxmlformats.org/officeDocument/2006/relationships/image" Target="../media/image54.png"/><Relationship Id="rId9" Type="http://schemas.openxmlformats.org/officeDocument/2006/relationships/image" Target="../media/media10.svg"/><Relationship Id="rId10" Type="http://schemas.openxmlformats.org/officeDocument/2006/relationships/image" Target="../media/image55.png"/><Relationship Id="rId11" Type="http://schemas.openxmlformats.org/officeDocument/2006/relationships/image" Target="../media/media11.sv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6.png"/><Relationship Id="rId4" Type="http://schemas.openxmlformats.org/officeDocument/2006/relationships/image" Target="../media/media12.sv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15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Relationship Id="rId14" Type="http://schemas.openxmlformats.org/officeDocument/2006/relationships/image" Target="../media/image74.png"/><Relationship Id="rId15" Type="http://schemas.openxmlformats.org/officeDocument/2006/relationships/image" Target="../media/image75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farmarcas.freshdesk.com/support/solutions/articles/36000213688-o-que-%C3%A9-a-4-caixa-" TargetMode="External"/><Relationship Id="rId4" Type="http://schemas.openxmlformats.org/officeDocument/2006/relationships/image" Target="../media/image76.png"/><Relationship Id="rId5" Type="http://schemas.openxmlformats.org/officeDocument/2006/relationships/image" Target="../media/image77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farmarcas.freshdesk.com/support/solutions/articles/36000213688-o-que-%C3%A9-a-4-caixa-" TargetMode="External"/><Relationship Id="rId4" Type="http://schemas.openxmlformats.org/officeDocument/2006/relationships/image" Target="../media/image76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farmarcas.freshdesk.com/support/solutions/articles/36000213688-o-que-%C3%A9-a-4-caixa-" TargetMode="External"/><Relationship Id="rId4" Type="http://schemas.openxmlformats.org/officeDocument/2006/relationships/image" Target="../media/image76.png"/><Relationship Id="rId5" Type="http://schemas.openxmlformats.org/officeDocument/2006/relationships/image" Target="../media/image80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farmarcas.freshdesk.com/support/solutions/articles/36000213688-o-que-%C3%A9-a-4-caixa-" TargetMode="External"/><Relationship Id="rId4" Type="http://schemas.openxmlformats.org/officeDocument/2006/relationships/image" Target="../media/image76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5.png"/><Relationship Id="rId4" Type="http://schemas.openxmlformats.org/officeDocument/2006/relationships/chart" Target="../charts/chart1.xml" /><Relationship Id="rId5" Type="http://schemas.openxmlformats.org/officeDocument/2006/relationships/chart" Target="../charts/chart2.xml" 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chart" Target="../charts/chart3.xml" /><Relationship Id="rId4" Type="http://schemas.openxmlformats.org/officeDocument/2006/relationships/chart" Target="../charts/chart4.xml" 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chart" Target="../charts/chart5.xml" /><Relationship Id="rId4" Type="http://schemas.openxmlformats.org/officeDocument/2006/relationships/chart" Target="../charts/chart6.xml" 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chart" Target="../charts/chart7.xml" /><Relationship Id="rId4" Type="http://schemas.openxmlformats.org/officeDocument/2006/relationships/chart" Target="../charts/chart8.xml" /><Relationship Id="rId5" Type="http://schemas.openxmlformats.org/officeDocument/2006/relationships/chart" Target="../charts/chart9.xml" 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86.png"/><Relationship Id="rId4" Type="http://schemas.openxmlformats.org/officeDocument/2006/relationships/chart" Target="../charts/chart10.xml" 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86.png"/><Relationship Id="rId4" Type="http://schemas.openxmlformats.org/officeDocument/2006/relationships/chart" Target="../charts/chart11.xml" 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7.png"/><Relationship Id="rId4" Type="http://schemas.openxmlformats.org/officeDocument/2006/relationships/image" Target="../media/media13.sv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8.png"/><Relationship Id="rId4" Type="http://schemas.openxmlformats.org/officeDocument/2006/relationships/image" Target="../media/image90.pn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88.png"/><Relationship Id="rId4" Type="http://schemas.openxmlformats.org/officeDocument/2006/relationships/image" Target="../media/image90.png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8.png"/><Relationship Id="rId4" Type="http://schemas.openxmlformats.org/officeDocument/2006/relationships/image" Target="../media/image90.pn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88.png"/><Relationship Id="rId4" Type="http://schemas.openxmlformats.org/officeDocument/2006/relationships/image" Target="../media/image90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91.png"/><Relationship Id="rId4" Type="http://schemas.openxmlformats.org/officeDocument/2006/relationships/image" Target="../media/media14.svg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Colors" Target="../diagrams/colors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8" Type="http://schemas.openxmlformats.org/officeDocument/2006/relationships/image" Target="../media/image97.png"/><Relationship Id="rId9" Type="http://schemas.openxmlformats.org/officeDocument/2006/relationships/image" Target="../media/image98.png"/><Relationship Id="rId10" Type="http://schemas.openxmlformats.org/officeDocument/2006/relationships/image" Target="../media/image99.png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00.png"/><Relationship Id="rId4" Type="http://schemas.openxmlformats.org/officeDocument/2006/relationships/image" Target="../media/media15.svg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959530" name="Google Shape;335;p12"/>
          <p:cNvSpPr txBox="1">
            <a:spLocks noGrp="1"/>
          </p:cNvSpPr>
          <p:nvPr>
            <p:ph type="title"/>
          </p:nvPr>
        </p:nvSpPr>
        <p:spPr bwMode="auto">
          <a:xfrm>
            <a:off x="6165241" y="2847302"/>
            <a:ext cx="5198691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/>
              <a:t>Planejamento Estratégico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8802020" name="Google Shape;400;p60"/>
          <p:cNvSpPr txBox="1"/>
          <p:nvPr/>
        </p:nvSpPr>
        <p:spPr bwMode="auto">
          <a:xfrm>
            <a:off x="702082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PROGRAMAÇÃO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835749374" name="Tabela 5"/>
          <p:cNvGraphicFramePr>
            <a:graphicFrameLocks xmlns:a="http://schemas.openxmlformats.org/drawingml/2006/main" noGrp="1"/>
          </p:cNvGraphicFramePr>
          <p:nvPr/>
        </p:nvGraphicFramePr>
        <p:xfrm rot="0">
          <a:off x="1128886" y="880594"/>
          <a:ext cx="9934225" cy="509681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384805"/>
                <a:gridCol w="1753508"/>
                <a:gridCol w="6795912"/>
              </a:tblGrid>
              <a:tr h="449910">
                <a:tc>
                  <a:txBody>
                    <a:bodyPr/>
                    <a:p>
                      <a:pPr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600" b="1" i="0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Rubik ExtraBold"/>
                          <a:cs typeface="Rubik ExtraBold"/>
                        </a:rPr>
                        <a:t>Organização</a:t>
                      </a:r>
                      <a:endParaRPr lang="pt-BR" sz="1100" b="1">
                        <a:ln>
                          <a:noFill/>
                        </a:ln>
                        <a:solidFill>
                          <a:schemeClr val="bg1"/>
                        </a:solidFill>
                        <a:latin typeface="Rubik ExtraBold"/>
                        <a:cs typeface="Rubik ExtraBold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800" b="1" i="0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Rubik ExtraBold"/>
                          <a:cs typeface="Rubik ExtraBold"/>
                        </a:rPr>
                        <a:t>Temas</a:t>
                      </a:r>
                      <a:endParaRPr lang="pt-BR" sz="1200" b="1">
                        <a:ln>
                          <a:noFill/>
                        </a:ln>
                        <a:solidFill>
                          <a:schemeClr val="bg1"/>
                        </a:solidFill>
                        <a:latin typeface="Rubik ExtraBold"/>
                        <a:cs typeface="Rubik ExtraBold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800" b="1" i="0" u="none" strike="noStrik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Rubik ExtraBold"/>
                          <a:cs typeface="Rubik ExtraBold"/>
                        </a:rPr>
                        <a:t>Subtemas</a:t>
                      </a:r>
                      <a:endParaRPr lang="pt-BR" sz="1200" b="1">
                        <a:ln>
                          <a:noFill/>
                        </a:ln>
                        <a:solidFill>
                          <a:schemeClr val="bg1"/>
                        </a:solidFill>
                        <a:latin typeface="Rubik ExtraBold"/>
                        <a:cs typeface="Rubik ExtraBold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F5510"/>
                    </a:solidFill>
                  </a:tcPr>
                </a:tc>
              </a:tr>
              <a:tr h="449910">
                <a:tc rowSpan="6">
                  <a:txBody>
                    <a:bodyPr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r>
                        <a:rPr lang="pt-BR" sz="16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1º Fase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r>
                        <a:rPr lang="pt-BR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Análise Mercadológica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4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cs typeface="Rubik ExtraBold"/>
                        </a:rPr>
                        <a:t>Apresentação do Estudo de mercado </a:t>
                      </a:r>
                      <a:endParaRPr lang="pt-BR" sz="1400" b="0">
                        <a:ln>
                          <a:noFill/>
                        </a:ln>
                        <a:solidFill>
                          <a:schemeClr val="tx1"/>
                        </a:solidFill>
                        <a:latin typeface="Rubik ExtraBold"/>
                        <a:cs typeface="Rubik ExtraBold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91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400" b="0" i="0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cs typeface="Rubik ExtraBold"/>
                        </a:rPr>
                        <a:t>Apresentação dos indicadores de Performance</a:t>
                      </a:r>
                      <a:endParaRPr lang="pt-BR" sz="1400" b="0">
                        <a:ln>
                          <a:noFill/>
                        </a:ln>
                        <a:solidFill>
                          <a:schemeClr val="tx1"/>
                        </a:solidFill>
                        <a:latin typeface="Rubik ExtraBold"/>
                        <a:cs typeface="Rubik ExtraBold"/>
                      </a:endParaRPr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91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rowSpan="3">
                  <a:txBody>
                    <a:bodyPr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r>
                        <a:rPr lang="pt-BR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Diagnóstico </a:t>
                      </a:r>
                      <a:endParaRPr/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r>
                        <a:rPr lang="pt-BR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Estado Atual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BE3D6"/>
                    </a:solidFill>
                  </a:tcPr>
                </a:tc>
                <a:tc>
                  <a:txBody>
                    <a:bodyPr/>
                    <a:p>
                      <a:pPr marL="342900" marR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Font typeface="Arial"/>
                        <a:buChar char="•"/>
                        <a:defRPr/>
                      </a:pPr>
                      <a:r>
                        <a:rPr lang="pt-BR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Visão, valores (Apenas descrever, não iremos construir)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BE3D6"/>
                    </a:solidFill>
                  </a:tcPr>
                </a:tc>
              </a:tr>
              <a:tr h="44991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342900" marR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Font typeface="Arial"/>
                        <a:buChar char="•"/>
                        <a:defRPr/>
                      </a:pPr>
                      <a:r>
                        <a:rPr lang="pt-BR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Missão/Propósito (Apenas descrever, não iremos construir)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BE3D6"/>
                    </a:solidFill>
                  </a:tcPr>
                </a:tc>
              </a:tr>
              <a:tr h="449910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342900" marR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Font typeface="Arial"/>
                        <a:buChar char="•"/>
                        <a:defRPr/>
                      </a:pPr>
                      <a:r>
                        <a:rPr lang="pt-BR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Análise SWOT + maturidade digital + SLD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9525" algn="ctr">
                      <a:noFill/>
                    </a:lnB>
                    <a:solidFill>
                      <a:srgbClr val="FBE3D6"/>
                    </a:solidFill>
                  </a:tcPr>
                </a:tc>
              </a:tr>
              <a:tr h="967924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Desenho </a:t>
                      </a:r>
                      <a:br>
                        <a:rPr lang="pt-BR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</a:br>
                      <a:r>
                        <a:rPr lang="pt-BR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Cenário Futuro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r>
                        <a:rPr lang="pt-BR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Objetivos e resultados de negócios (Financeiro/Clientes/Mercado)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99057">
                <a:tc rowSpan="2">
                  <a:txBody>
                    <a:bodyPr/>
                    <a:p>
                      <a:pPr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6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2º Fase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r>
                        <a:rPr lang="pt-BR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Estratégia De Execução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342900" marR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Font typeface="Arial"/>
                        <a:buChar char="•"/>
                        <a:defRPr/>
                      </a:pPr>
                      <a:r>
                        <a:rPr lang="pt-BR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Objetivos táticos - Projetos e iniciativas (Operação/Negócios/Inovação/Gestão)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9525" algn="ctr">
                      <a:noFill/>
                    </a:lnB>
                    <a:noFill/>
                  </a:tcPr>
                </a:tc>
              </a:tr>
              <a:tr h="730371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342900" marR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Font typeface="Arial"/>
                        <a:buChar char="•"/>
                        <a:defRPr/>
                      </a:pPr>
                      <a:r>
                        <a:rPr lang="pt-BR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Rubik ExtraBold"/>
                          <a:ea typeface="Arial"/>
                          <a:cs typeface="Rubik ExtraBold"/>
                        </a:rPr>
                        <a:t>Recursos (Processos e sistemas/Produtos e serviços/Parceiros e tecnologias/Pessoas e cultura)</a:t>
                      </a:r>
                      <a:endParaRPr/>
                    </a:p>
                  </a:txBody>
                  <a:tcPr marL="45720" marR="45720" anchor="ctr">
                    <a:lnL w="9525" algn="ctr">
                      <a:noFill/>
                    </a:lnL>
                    <a:lnR w="9525" algn="ctr">
                      <a:noFill/>
                    </a:lnR>
                    <a:lnT w="9525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2892346" name="Retângulo 1"/>
          <p:cNvSpPr/>
          <p:nvPr/>
        </p:nvSpPr>
        <p:spPr bwMode="auto">
          <a:xfrm>
            <a:off x="1128887" y="880594"/>
            <a:ext cx="9934225" cy="5096811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6860692" name="Google Shape;280;p45"/>
          <p:cNvSpPr txBox="1">
            <a:spLocks noGrp="1"/>
          </p:cNvSpPr>
          <p:nvPr>
            <p:ph type="title"/>
          </p:nvPr>
        </p:nvSpPr>
        <p:spPr bwMode="auto">
          <a:xfrm>
            <a:off x="1440624" y="3090446"/>
            <a:ext cx="951029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 sz="4400">
                <a:solidFill>
                  <a:srgbClr val="FF5510"/>
                </a:solidFill>
              </a:rPr>
              <a:t>Dados de Mercado</a:t>
            </a:r>
            <a:endParaRPr lang="pt-BR" sz="4400"/>
          </a:p>
        </p:txBody>
      </p:sp>
      <p:pic>
        <p:nvPicPr>
          <p:cNvPr id="1201444375" name="Gráfico 4" descr="Gráfico de barras com tendência ascendente estrutura de tópicos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14714" y="2971800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903141245" name="Conector Reto 3"/>
          <p:cNvCxnSpPr/>
          <p:nvPr/>
        </p:nvCxnSpPr>
        <p:spPr bwMode="auto">
          <a:xfrm>
            <a:off x="982658" y="1593116"/>
            <a:ext cx="0" cy="4159622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6559074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5745661" name="CaixaDeTexto 12"/>
          <p:cNvSpPr txBox="1"/>
          <p:nvPr/>
        </p:nvSpPr>
        <p:spPr bwMode="auto">
          <a:xfrm>
            <a:off x="1320666" y="1905506"/>
            <a:ext cx="9550668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SzPts val="1200"/>
              <a:buNone/>
              <a:defRPr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defRPr>
            </a:lvl1pPr>
          </a:lstStyle>
          <a:p>
            <a:pPr>
              <a:defRPr/>
            </a:pPr>
            <a:r>
              <a:rPr lang="pt-BR" sz="2400"/>
              <a:t>Mercado Farmacêutico Nacional (Crescimento, Tendência e Digitalização).</a:t>
            </a:r>
            <a:endParaRPr/>
          </a:p>
          <a:p>
            <a:pPr>
              <a:defRPr/>
            </a:pPr>
            <a:endParaRPr lang="pt-BR" sz="2400"/>
          </a:p>
          <a:p>
            <a:pPr>
              <a:defRPr/>
            </a:pPr>
            <a:r>
              <a:rPr lang="pt-BR" sz="2400"/>
              <a:t>Dados geral do mercado de atuação (Fontes UTC).</a:t>
            </a:r>
            <a:endParaRPr/>
          </a:p>
          <a:p>
            <a:pPr>
              <a:defRPr/>
            </a:pPr>
            <a:endParaRPr lang="pt-BR" sz="2400"/>
          </a:p>
          <a:p>
            <a:pPr>
              <a:defRPr/>
            </a:pPr>
            <a:r>
              <a:rPr lang="pt-BR" sz="2400"/>
              <a:t>Sell Out Farmarcas no estado ou região de atuação.</a:t>
            </a:r>
            <a:endParaRPr/>
          </a:p>
          <a:p>
            <a:pPr>
              <a:defRPr/>
            </a:pPr>
            <a:endParaRPr lang="pt-BR" sz="2400"/>
          </a:p>
          <a:p>
            <a:pPr>
              <a:defRPr/>
            </a:pPr>
            <a:r>
              <a:rPr lang="pt-BR" sz="2400"/>
              <a:t>Dados de crescimento </a:t>
            </a:r>
            <a:r>
              <a:rPr lang="pt-BR" sz="2400"/>
              <a:t>sell</a:t>
            </a:r>
            <a:r>
              <a:rPr lang="pt-BR" sz="2400"/>
              <a:t> out do G.E (MAT, YTD, TRI e MÊS).</a:t>
            </a:r>
            <a:endParaRPr/>
          </a:p>
        </p:txBody>
      </p:sp>
      <p:sp>
        <p:nvSpPr>
          <p:cNvPr id="888622565" name="Elipse 27"/>
          <p:cNvSpPr/>
          <p:nvPr/>
        </p:nvSpPr>
        <p:spPr bwMode="auto">
          <a:xfrm>
            <a:off x="883481" y="2418509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7098467" name="Elipse 27"/>
          <p:cNvSpPr/>
          <p:nvPr/>
        </p:nvSpPr>
        <p:spPr bwMode="auto">
          <a:xfrm>
            <a:off x="891275" y="3148235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366754075" name="Elipse 27"/>
          <p:cNvSpPr/>
          <p:nvPr/>
        </p:nvSpPr>
        <p:spPr bwMode="auto">
          <a:xfrm>
            <a:off x="883480" y="3889386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65554154" name="Elipse 27"/>
          <p:cNvSpPr/>
          <p:nvPr/>
        </p:nvSpPr>
        <p:spPr bwMode="auto">
          <a:xfrm>
            <a:off x="891275" y="4630537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8188589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202271413" name="Agrupar 8"/>
          <p:cNvGrpSpPr/>
          <p:nvPr/>
        </p:nvGrpSpPr>
        <p:grpSpPr bwMode="auto">
          <a:xfrm>
            <a:off x="310507" y="1278884"/>
            <a:ext cx="11570984" cy="5044285"/>
            <a:chOff x="310507" y="1210058"/>
            <a:chExt cx="11570984" cy="5044285"/>
          </a:xfrm>
        </p:grpSpPr>
        <p:sp>
          <p:nvSpPr>
            <p:cNvPr id="4" name="CaixaDeTexto 3"/>
            <p:cNvSpPr txBox="1"/>
            <p:nvPr/>
          </p:nvSpPr>
          <p:spPr bwMode="auto">
            <a:xfrm>
              <a:off x="310507" y="1222196"/>
              <a:ext cx="5501813" cy="5032147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pt-BR" sz="1600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1600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Falar sobre o </a:t>
              </a:r>
              <a:r>
                <a:rPr lang="pt-BR" sz="16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mercado farmacêutico nacional</a:t>
              </a:r>
              <a:r>
                <a:rPr lang="pt-BR" sz="1600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no planejamento estratégico é essencial, porque oferece uma base sólida para decisões e estratégias que impactam diretamente o desempenho das lojas associadas. </a:t>
              </a:r>
              <a:endParaRPr/>
            </a:p>
            <a:p>
              <a:pPr>
                <a:defRPr/>
              </a:pPr>
              <a:endParaRPr lang="pt-BR" sz="1500">
                <a:solidFill>
                  <a:schemeClr val="bg2">
                    <a:lumMod val="25000"/>
                  </a:schemeClr>
                </a:solidFill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sz="15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Crescimento do Mercado : </a:t>
              </a:r>
              <a:r>
                <a:rPr lang="pt-BR" sz="1500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O mercado farmacêutico é um dos setores mais resilientes e em constante expansão no Brasil, mesmo em períodos de crise econômica. Entender os índices de crescimento ajuda a identificar oportunidades, definir metas de vendas e expandir o portfólio de produtos com maior potencial.</a:t>
              </a:r>
              <a:endParaRPr/>
            </a:p>
            <a:p>
              <a:pPr marL="342900" indent="-342900">
                <a:buAutoNum type="arabicPeriod"/>
                <a:defRPr/>
              </a:pPr>
              <a:endParaRPr lang="pt-BR" sz="1500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sz="15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Identificação de Tendências: </a:t>
              </a:r>
              <a:r>
                <a:rPr lang="pt-BR" sz="1500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Acompanhar tendências permite antecipar mudanças nos hábitos de consumo, como o aumento da busca por medicamentos genéricos, produtos de bem-estar e dermocosméticos. Também ajuda a focar em inovações, como medicamentos de alta complexidade, e adaptar o mix de produtos ao comportamento do consumidor.</a:t>
              </a:r>
              <a:endParaRPr/>
            </a:p>
          </p:txBody>
        </p:sp>
        <p:sp>
          <p:nvSpPr>
            <p:cNvPr id="5" name="CaixaDeTexto 4"/>
            <p:cNvSpPr txBox="1"/>
            <p:nvPr/>
          </p:nvSpPr>
          <p:spPr bwMode="auto">
            <a:xfrm>
              <a:off x="6095999" y="1222192"/>
              <a:ext cx="5785490" cy="4985980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 startAt="3"/>
                <a:defRPr/>
              </a:pPr>
              <a:endParaRPr lang="pt-BR" sz="15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3"/>
                <a:defRPr/>
              </a:pPr>
              <a:endParaRPr lang="pt-BR" sz="15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3"/>
                <a:defRPr/>
              </a:pPr>
              <a:r>
                <a:rPr lang="pt-BR" sz="15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Digitalização e Transformação Tecnológica : </a:t>
              </a:r>
              <a:r>
                <a:rPr lang="pt-BR" sz="1500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 digitalização é uma força transformadora no varejo farmacêutico. E-commerce, plataformas </a:t>
              </a:r>
              <a:r>
                <a:rPr lang="pt-BR" sz="1500" i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omnichannel</a:t>
              </a:r>
              <a:r>
                <a:rPr lang="pt-BR" sz="1500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e ferramentas de CRM são fundamentais para aumentar o alcance e fidelizar clientes. Investir em tecnologia para gestão de estoques, análise de dados e experiência do consumidor é essencial para a competitividade.</a:t>
              </a:r>
              <a:endParaRPr/>
            </a:p>
            <a:p>
              <a:pPr marL="342900" indent="-342900">
                <a:buFont typeface="+mj-lt"/>
                <a:buAutoNum type="arabicPeriod" startAt="3"/>
                <a:defRPr/>
              </a:pPr>
              <a:endParaRPr lang="pt-BR" sz="1500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3"/>
                <a:defRPr/>
              </a:pPr>
              <a:endParaRPr lang="pt-BR" sz="1500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3"/>
                <a:defRPr/>
              </a:pPr>
              <a:endParaRPr lang="pt-BR" sz="1500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3"/>
                <a:defRPr/>
              </a:pPr>
              <a:r>
                <a:rPr lang="pt-BR" sz="15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Posicionamento Estratégico das Lojas : </a:t>
              </a:r>
              <a:r>
                <a:rPr lang="pt-BR" sz="1500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As lojas que conhecem o mercado podem alinhar suas operações às demandas locais e explorar diferenciais, como atendimento personalizado ou serviços. A análise do mercado nacional fornece i</a:t>
              </a:r>
              <a:r>
                <a:rPr lang="pt-BR" sz="1500" i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nsights</a:t>
              </a:r>
              <a:r>
                <a:rPr lang="pt-BR" sz="1500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para as ações locais, equilibrando padrões regionais e as grandes tendências nacionais.</a:t>
              </a:r>
              <a:endParaRPr lang="pt-BR" sz="1600"/>
            </a:p>
            <a:p>
              <a:pPr>
                <a:defRPr/>
              </a:pPr>
              <a:endParaRPr lang="pt-BR" sz="1600"/>
            </a:p>
            <a:p>
              <a:pPr>
                <a:defRPr/>
              </a:pPr>
              <a:endParaRPr lang="pt-BR" sz="1600"/>
            </a:p>
            <a:p>
              <a:pPr>
                <a:defRPr/>
              </a:pPr>
              <a:endParaRPr lang="pt-BR" sz="1600"/>
            </a:p>
          </p:txBody>
        </p:sp>
        <p:sp>
          <p:nvSpPr>
            <p:cNvPr id="6" name="Retângulo 5"/>
            <p:cNvSpPr/>
            <p:nvPr/>
          </p:nvSpPr>
          <p:spPr bwMode="auto">
            <a:xfrm>
              <a:off x="310508" y="1222196"/>
              <a:ext cx="5501812" cy="5011456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7" name="Retângulo 6"/>
            <p:cNvSpPr/>
            <p:nvPr/>
          </p:nvSpPr>
          <p:spPr bwMode="auto">
            <a:xfrm>
              <a:off x="6096000" y="1210058"/>
              <a:ext cx="5785490" cy="5011456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</p:grpSp>
      <p:sp>
        <p:nvSpPr>
          <p:cNvPr id="1857671872" name="CaixaDeTexto 7"/>
          <p:cNvSpPr txBox="1"/>
          <p:nvPr/>
        </p:nvSpPr>
        <p:spPr bwMode="auto">
          <a:xfrm>
            <a:off x="626046" y="647245"/>
            <a:ext cx="996420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SzPts val="1200"/>
              <a:buNone/>
              <a:defRPr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defRPr>
            </a:lvl1pPr>
          </a:lstStyle>
          <a:p>
            <a:pPr>
              <a:defRPr/>
            </a:pPr>
            <a:r>
              <a:rPr lang="pt-BR" sz="1400"/>
              <a:t>Mercado Farmacêutico Nacional (Crescimento, Tendência e Digitalização) </a:t>
            </a:r>
            <a:endParaRPr/>
          </a:p>
        </p:txBody>
      </p:sp>
      <p:sp>
        <p:nvSpPr>
          <p:cNvPr id="458065210" name="Elipse 27"/>
          <p:cNvSpPr/>
          <p:nvPr/>
        </p:nvSpPr>
        <p:spPr bwMode="auto">
          <a:xfrm>
            <a:off x="563835" y="736987"/>
            <a:ext cx="124423" cy="128252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8958034" name="Google Shape;400;p60"/>
          <p:cNvSpPr txBox="1"/>
          <p:nvPr/>
        </p:nvSpPr>
        <p:spPr bwMode="auto">
          <a:xfrm>
            <a:off x="711319" y="299246"/>
            <a:ext cx="373878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cs typeface="Rubik ExtraBold"/>
              </a:rPr>
              <a:t>MERCADO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1243843" name="Retângulo 4"/>
          <p:cNvSpPr/>
          <p:nvPr/>
        </p:nvSpPr>
        <p:spPr bwMode="auto">
          <a:xfrm>
            <a:off x="10323872" y="855406"/>
            <a:ext cx="816077" cy="66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664216287" name="Imagem 2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19100" y="3138237"/>
            <a:ext cx="11353800" cy="2981325"/>
          </a:xfrm>
          <a:prstGeom prst="rect">
            <a:avLst/>
          </a:prstGeom>
        </p:spPr>
      </p:pic>
      <p:pic>
        <p:nvPicPr>
          <p:cNvPr id="1096641390" name="Imagem 3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419100" y="855406"/>
            <a:ext cx="11353800" cy="1590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4078032" name="Google Shape;400;p60"/>
          <p:cNvSpPr txBox="1"/>
          <p:nvPr/>
        </p:nvSpPr>
        <p:spPr bwMode="auto">
          <a:xfrm>
            <a:off x="711319" y="299246"/>
            <a:ext cx="373878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cs typeface="Rubik ExtraBold"/>
              </a:rPr>
              <a:t>MERCADO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5063512" name="Retângulo 4"/>
          <p:cNvSpPr/>
          <p:nvPr/>
        </p:nvSpPr>
        <p:spPr bwMode="auto">
          <a:xfrm>
            <a:off x="10323872" y="855406"/>
            <a:ext cx="816077" cy="66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46552376" name="Retângulo 6"/>
          <p:cNvSpPr/>
          <p:nvPr/>
        </p:nvSpPr>
        <p:spPr bwMode="auto">
          <a:xfrm>
            <a:off x="9950244" y="609600"/>
            <a:ext cx="904568" cy="904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011282244" name="Imagem 2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81780" y="578827"/>
            <a:ext cx="11228438" cy="56695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749756" name="Google Shape;400;p60"/>
          <p:cNvSpPr txBox="1"/>
          <p:nvPr/>
        </p:nvSpPr>
        <p:spPr bwMode="auto">
          <a:xfrm>
            <a:off x="711319" y="299246"/>
            <a:ext cx="373878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cs typeface="Rubik ExtraBold"/>
              </a:rPr>
              <a:t>MERCADO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1777346" name="Retângulo 4"/>
          <p:cNvSpPr/>
          <p:nvPr/>
        </p:nvSpPr>
        <p:spPr bwMode="auto">
          <a:xfrm>
            <a:off x="10323872" y="855406"/>
            <a:ext cx="816077" cy="66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70168924" name="Retângulo 6"/>
          <p:cNvSpPr/>
          <p:nvPr/>
        </p:nvSpPr>
        <p:spPr bwMode="auto">
          <a:xfrm>
            <a:off x="9950244" y="609600"/>
            <a:ext cx="904568" cy="904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809482281" name="Imagem 2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76864" y="609600"/>
            <a:ext cx="11238271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4714311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8628493" name="CaixaDeTexto 7"/>
          <p:cNvSpPr txBox="1"/>
          <p:nvPr/>
        </p:nvSpPr>
        <p:spPr bwMode="auto">
          <a:xfrm>
            <a:off x="688258" y="647245"/>
            <a:ext cx="996420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SzPts val="1200"/>
              <a:buNone/>
              <a:defRPr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defRPr>
            </a:lvl1pPr>
          </a:lstStyle>
          <a:p>
            <a:pPr>
              <a:defRPr/>
            </a:pPr>
            <a:r>
              <a:rPr lang="pt-BR" sz="1400"/>
              <a:t>Dados geral do mercado de atuação (Fonte UTC) </a:t>
            </a:r>
            <a:endParaRPr/>
          </a:p>
        </p:txBody>
      </p:sp>
      <p:sp>
        <p:nvSpPr>
          <p:cNvPr id="1119507342" name="Elipse 27"/>
          <p:cNvSpPr/>
          <p:nvPr/>
        </p:nvSpPr>
        <p:spPr bwMode="auto">
          <a:xfrm>
            <a:off x="563835" y="736987"/>
            <a:ext cx="124423" cy="128252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000"/>
          </a:p>
        </p:txBody>
      </p:sp>
      <p:grpSp>
        <p:nvGrpSpPr>
          <p:cNvPr id="1787299339" name="Agrupar 1"/>
          <p:cNvGrpSpPr/>
          <p:nvPr/>
        </p:nvGrpSpPr>
        <p:grpSpPr bwMode="auto">
          <a:xfrm>
            <a:off x="300674" y="1271357"/>
            <a:ext cx="11570985" cy="4871422"/>
            <a:chOff x="310507" y="1359848"/>
            <a:chExt cx="11570985" cy="4871422"/>
          </a:xfrm>
        </p:grpSpPr>
        <p:sp>
          <p:nvSpPr>
            <p:cNvPr id="3" name="CaixaDeTexto 2"/>
            <p:cNvSpPr txBox="1"/>
            <p:nvPr/>
          </p:nvSpPr>
          <p:spPr bwMode="auto">
            <a:xfrm>
              <a:off x="310507" y="1359848"/>
              <a:ext cx="5545232" cy="4862870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Analisar os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dados gerais do mercado de atuação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como os fornecidos pela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UTC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é crucial para o planejamento estratégico e o sucesso das lojas associadas. Aqui estão os principais motivos:</a:t>
              </a:r>
              <a:endParaRPr>
                <a:latin typeface="Rubik ExtraBold"/>
                <a:cs typeface="Rubik ExtraBold"/>
              </a:endParaRPr>
            </a:p>
            <a:p>
              <a:pPr>
                <a:defRPr/>
              </a:pPr>
              <a:endParaRPr lang="pt-BR" sz="1600">
                <a:solidFill>
                  <a:schemeClr val="bg2">
                    <a:lumMod val="25000"/>
                  </a:schemeClr>
                </a:solidFill>
              </a:endParaRPr>
            </a:p>
            <a:p>
              <a:pPr marL="342900" indent="-342900">
                <a:buAutoNum type="arabicPeriod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Visão Geral do Mercado : 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Os dados ajudam a entender o tamanho, a dinâmica e a evolução do mercado farmacêutico, permitindo que as lojas saibam exatamente onde estão inseridas e o potencial de crescimento do segmento.</a:t>
              </a:r>
              <a:endParaRPr>
                <a:latin typeface="Rubik ExtraBold"/>
                <a:cs typeface="Rubik ExtraBold"/>
              </a:endParaRPr>
            </a:p>
            <a:p>
              <a:pPr marL="342900" indent="-342900">
                <a:buAutoNum type="arabicPeriod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Identificação de Oportunidades : 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Com uma visão consolidada de vendas, categorias e comportamento do consumidor, é possível identificar nichos pouco explorados ou áreas com maior demanda, maximizando o retorno sobre investimentos.</a:t>
              </a:r>
              <a:endParaRPr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Embasamento Estratégico : 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Decisões como a introdução de novas linhas de produtos, promoções ou mudanças no mix de produtos podem ser tomadas com base em tendências claras e não em suposições. Ajuda também na projeção de metas realistas e atingíveis, com base em benchmarks do mercado.</a:t>
              </a:r>
              <a:endParaRPr/>
            </a:p>
          </p:txBody>
        </p:sp>
        <p:sp>
          <p:nvSpPr>
            <p:cNvPr id="11" name="CaixaDeTexto 10"/>
            <p:cNvSpPr txBox="1"/>
            <p:nvPr/>
          </p:nvSpPr>
          <p:spPr bwMode="auto">
            <a:xfrm>
              <a:off x="6179043" y="1399178"/>
              <a:ext cx="5682785" cy="4832092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 startAt="4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Monitoramento da Concorrência : 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Os dados permitem acompanhar a performance do mercado como um todo e identificar como as lojas estão posicionadas frente aos concorrentes, ajustando estratégias para ganhar competitividade.</a:t>
              </a:r>
              <a:endParaRPr/>
            </a:p>
            <a:p>
              <a:pPr marL="342900" indent="-342900">
                <a:buFont typeface="+mj-lt"/>
                <a:buAutoNum type="arabicPeriod" startAt="4"/>
                <a:defRPr/>
              </a:pPr>
              <a:endParaRPr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4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4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Direcionamento de Recursos : 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Ao compreender a movimentação de diferentes categorias (como medicamentos, produtos de bem-estar ou dermocosméticos), as lojas podem priorizar investimentos e esforços em áreas mais rentáveis.</a:t>
              </a:r>
              <a:endParaRPr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4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4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4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Tendências Regionais : 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As informações ajudam a mapear comportamentos e necessidades específicas de cada região, tornando a atuação das lojas mais personalizada e assertiva. A análise de dados como os da UTC permite que as lojas associadas estejam sempre à frente, com estratégias baseadas em informações concretas e alinhadas ao mercado.</a:t>
              </a:r>
              <a:endParaRPr/>
            </a:p>
            <a:p>
              <a:pPr marL="342900" indent="-342900">
                <a:buFont typeface="+mj-lt"/>
                <a:buAutoNum type="arabicPeriod" startAt="4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4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</p:txBody>
        </p:sp>
        <p:sp>
          <p:nvSpPr>
            <p:cNvPr id="13" name="Retângulo 12"/>
            <p:cNvSpPr/>
            <p:nvPr/>
          </p:nvSpPr>
          <p:spPr bwMode="auto">
            <a:xfrm>
              <a:off x="310508" y="1389344"/>
              <a:ext cx="5545232" cy="4814811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4" name="Retângulo 13"/>
            <p:cNvSpPr/>
            <p:nvPr/>
          </p:nvSpPr>
          <p:spPr bwMode="auto">
            <a:xfrm>
              <a:off x="6198708" y="1389344"/>
              <a:ext cx="5682784" cy="4814811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9990665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ÁREAS DA FARMÁCIA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2694503" name="CaixaDeTexto 3"/>
          <p:cNvSpPr txBox="1"/>
          <p:nvPr/>
        </p:nvSpPr>
        <p:spPr bwMode="auto">
          <a:xfrm>
            <a:off x="10269450" y="643427"/>
            <a:ext cx="1263889" cy="492443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b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 </a:t>
            </a:r>
            <a:r>
              <a:rPr lang="pt-BR" sz="1200" b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Market </a:t>
            </a:r>
            <a:r>
              <a:rPr lang="pt-BR" sz="1200" b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Share</a:t>
            </a:r>
            <a:r>
              <a:rPr lang="pt-BR" sz="1200" b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 20,41%</a:t>
            </a:r>
            <a:endParaRPr lang="pt-BR" b="1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2001678" name="Retângulo: Cantos Arredondados 4"/>
          <p:cNvSpPr/>
          <p:nvPr/>
        </p:nvSpPr>
        <p:spPr bwMode="auto">
          <a:xfrm>
            <a:off x="658658" y="1325075"/>
            <a:ext cx="6510236" cy="441192"/>
          </a:xfrm>
          <a:prstGeom prst="roundRect">
            <a:avLst>
              <a:gd name="adj" fmla="val 16667"/>
            </a:avLst>
          </a:prstGeom>
          <a:solidFill>
            <a:srgbClr val="F6781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/>
              <a:t>3 UTCs - 56 PDVs (concorrentes)</a:t>
            </a:r>
            <a:endParaRPr/>
          </a:p>
        </p:txBody>
      </p:sp>
      <p:sp>
        <p:nvSpPr>
          <p:cNvPr id="360832619" name="Retângulo: Cantos Arredondados 5"/>
          <p:cNvSpPr/>
          <p:nvPr/>
        </p:nvSpPr>
        <p:spPr bwMode="auto">
          <a:xfrm>
            <a:off x="7315199" y="1323468"/>
            <a:ext cx="4218141" cy="442800"/>
          </a:xfrm>
          <a:prstGeom prst="roundRect">
            <a:avLst>
              <a:gd name="adj" fmla="val 16667"/>
            </a:avLst>
          </a:prstGeom>
          <a:solidFill>
            <a:srgbClr val="AB1D1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/>
              <a:t>6 CNPJs </a:t>
            </a:r>
            <a:endParaRPr/>
          </a:p>
        </p:txBody>
      </p:sp>
      <p:sp>
        <p:nvSpPr>
          <p:cNvPr id="1761881991" name="CaixaDeTexto 9"/>
          <p:cNvSpPr txBox="1"/>
          <p:nvPr/>
        </p:nvSpPr>
        <p:spPr bwMode="auto">
          <a:xfrm>
            <a:off x="171301" y="6380856"/>
            <a:ext cx="2459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Fonte: CLOSE-UP – MAT 02/2025</a:t>
            </a:r>
            <a:endParaRPr/>
          </a:p>
        </p:txBody>
      </p:sp>
      <p:pic>
        <p:nvPicPr>
          <p:cNvPr id="1509586426" name="Imagem 6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79575" y="2163018"/>
            <a:ext cx="11432850" cy="3674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8375658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7454065" name="CaixaDeTexto 7"/>
          <p:cNvSpPr txBox="1"/>
          <p:nvPr/>
        </p:nvSpPr>
        <p:spPr bwMode="auto">
          <a:xfrm>
            <a:off x="626046" y="659072"/>
            <a:ext cx="996420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SzPts val="1200"/>
              <a:buNone/>
              <a:defRPr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defRPr>
            </a:lvl1pPr>
          </a:lstStyle>
          <a:p>
            <a:pPr>
              <a:defRPr/>
            </a:pPr>
            <a:r>
              <a:rPr lang="pt-BR" sz="1400"/>
              <a:t>Dados de crescimento </a:t>
            </a:r>
            <a:r>
              <a:rPr lang="pt-BR" sz="1400"/>
              <a:t>sell</a:t>
            </a:r>
            <a:r>
              <a:rPr lang="pt-BR" sz="1400"/>
              <a:t> out do G.E (MAT, YTD, TRI e MÊS)</a:t>
            </a:r>
            <a:endParaRPr/>
          </a:p>
        </p:txBody>
      </p:sp>
      <p:sp>
        <p:nvSpPr>
          <p:cNvPr id="584511137" name="Elipse 27"/>
          <p:cNvSpPr/>
          <p:nvPr/>
        </p:nvSpPr>
        <p:spPr bwMode="auto">
          <a:xfrm>
            <a:off x="563835" y="736987"/>
            <a:ext cx="124423" cy="128252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000"/>
          </a:p>
        </p:txBody>
      </p:sp>
      <p:grpSp>
        <p:nvGrpSpPr>
          <p:cNvPr id="1217920186" name="Agrupar 3"/>
          <p:cNvGrpSpPr/>
          <p:nvPr/>
        </p:nvGrpSpPr>
        <p:grpSpPr bwMode="auto">
          <a:xfrm>
            <a:off x="385825" y="1117265"/>
            <a:ext cx="11420349" cy="4623470"/>
            <a:chOff x="338274" y="1389345"/>
            <a:chExt cx="11420349" cy="4623470"/>
          </a:xfrm>
        </p:grpSpPr>
        <p:sp>
          <p:nvSpPr>
            <p:cNvPr id="5" name="CaixaDeTexto 4"/>
            <p:cNvSpPr txBox="1"/>
            <p:nvPr/>
          </p:nvSpPr>
          <p:spPr bwMode="auto">
            <a:xfrm>
              <a:off x="338274" y="1389345"/>
              <a:ext cx="5457306" cy="4616648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Analisar os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dados de crescimento de Sell Out do G.E. (Grupo Estratégico)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incluindo indicadores como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MAT (Moving Annual Total)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YTD (Year-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To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-Date)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TRI (Trimestre)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e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Mês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é crucial para o planejamento estratégico de uma loja por diversas razões:</a:t>
              </a:r>
              <a:endParaRPr/>
            </a:p>
            <a:p>
              <a:pPr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AutoNum type="arabicPeriod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Avaliação de Desempenho Histórico : MAT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e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YTD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ajudam a compreender o desempenho da loja ao longo de períodos mais amplos, indicando se há crescimento consistente ou sazonalidade nos resultados. Esses indicadores mostram como a loja tem evoluído em relação às metas e ajudam a identificar padrões de comportamento.</a:t>
              </a:r>
              <a:endParaRPr/>
            </a:p>
            <a:p>
              <a:pPr marL="342900" indent="-342900">
                <a:buAutoNum type="arabicPeriod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AutoNum type="arabicPeriod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Monitoramento de Tendências Recentes : 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Os dados trimestrais (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TRI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) e mensais (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MÊS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) permitem acompanhar tendências mais curtas e imediatas, facilitando ajustes táticos rápidos. Essa análise é essencial para entender flutuações na demanda, impactos de promoções ou mudanças no mercado local.</a:t>
              </a:r>
              <a:endParaRPr lang="pt-BR" sz="1600"/>
            </a:p>
          </p:txBody>
        </p:sp>
        <p:sp>
          <p:nvSpPr>
            <p:cNvPr id="6" name="CaixaDeTexto 5"/>
            <p:cNvSpPr txBox="1"/>
            <p:nvPr/>
          </p:nvSpPr>
          <p:spPr bwMode="auto">
            <a:xfrm>
              <a:off x="6198708" y="1396166"/>
              <a:ext cx="5550265" cy="4616648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defRPr>
              </a:lvl1pPr>
            </a:lstStyle>
            <a:p>
              <a:pPr>
                <a:defRPr/>
              </a:pPr>
              <a:endParaRPr lang="pt-BR"/>
            </a:p>
            <a:p>
              <a:pPr>
                <a:defRPr/>
              </a:pPr>
              <a:r>
                <a:rPr lang="pt-BR" b="1"/>
                <a:t>3</a:t>
              </a:r>
              <a:r>
                <a:rPr lang="pt-BR"/>
                <a:t>. Identificação de Oportunidades e Gaps : Comparar o crescimento da loja com o G.E. ajuda a identificar onde estão as lacunas de performance. Por exemplo:</a:t>
              </a:r>
              <a:endParaRPr/>
            </a:p>
            <a:p>
              <a:pPr>
                <a:defRPr/>
              </a:pPr>
              <a:r>
                <a:rPr lang="pt-BR"/>
                <a:t>A loja cresce menos que o grupo? Isso pode indicar necessidade de ações específicas.</a:t>
              </a:r>
              <a:endParaRPr/>
            </a:p>
            <a:p>
              <a:pPr>
                <a:defRPr/>
              </a:pPr>
              <a:r>
                <a:rPr lang="pt-BR"/>
                <a:t>Cresce mais que o G.E.? É uma oportunidade para expandir práticas bem-sucedidas.</a:t>
              </a:r>
              <a:endParaRPr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r>
                <a:rPr lang="pt-BR" b="1"/>
                <a:t>4</a:t>
              </a:r>
              <a:r>
                <a:rPr lang="pt-BR"/>
                <a:t>. Direcionamento Personalizado : Cada loja tem particularidades, e os indicadores de Sell Out permitem personalizar as ações de acordo com o cenário real de cada unidade.</a:t>
              </a:r>
              <a:endParaRPr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r>
                <a:rPr lang="pt-BR" b="1"/>
                <a:t>5</a:t>
              </a:r>
              <a:r>
                <a:rPr lang="pt-BR"/>
                <a:t>. Alinhamento com o Grupo Estratégico : Comparar a loja com o desempenho do G.E. (MAT e YTD) permite entender o impacto da unidade no contexto do grupo, ajudando na integração e no fortalecimento da visão coletiva.</a:t>
              </a:r>
              <a:endParaRPr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endParaRPr lang="pt-BR"/>
            </a:p>
          </p:txBody>
        </p:sp>
        <p:sp>
          <p:nvSpPr>
            <p:cNvPr id="7" name="Retângulo 6"/>
            <p:cNvSpPr/>
            <p:nvPr/>
          </p:nvSpPr>
          <p:spPr bwMode="auto">
            <a:xfrm>
              <a:off x="356240" y="1389345"/>
              <a:ext cx="5439340" cy="4623469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9" name="Retângulo 8"/>
            <p:cNvSpPr/>
            <p:nvPr/>
          </p:nvSpPr>
          <p:spPr bwMode="auto">
            <a:xfrm>
              <a:off x="6213391" y="1389345"/>
              <a:ext cx="5545232" cy="4623470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4749677" name="Google Shape;393;p59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MINAS GERAIS -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FARMARCAS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958913746" name="Agrupar 2"/>
          <p:cNvGrpSpPr/>
          <p:nvPr/>
        </p:nvGrpSpPr>
        <p:grpSpPr bwMode="auto">
          <a:xfrm>
            <a:off x="1648264" y="842809"/>
            <a:ext cx="8848074" cy="5172382"/>
            <a:chOff x="1648264" y="842809"/>
            <a:chExt cx="8848074" cy="5172382"/>
          </a:xfrm>
        </p:grpSpPr>
        <p:pic>
          <p:nvPicPr>
            <p:cNvPr id="392" name="Google Shape;392;p59"/>
            <p:cNvPicPr/>
            <p:nvPr/>
          </p:nvPicPr>
          <p:blipFill rotWithShape="1">
            <a:blip r:embed="rId3">
              <a:alphaModFix/>
            </a:blip>
            <a:srcRect l="-1" t="0" r="-436" b="0"/>
            <a:stretch/>
          </p:blipFill>
          <p:spPr bwMode="auto">
            <a:xfrm>
              <a:off x="1648264" y="842809"/>
              <a:ext cx="8848074" cy="51723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2764654" y="1212061"/>
              <a:ext cx="6580514" cy="4128035"/>
            </a:xfrm>
            <a:prstGeom prst="rect">
              <a:avLst/>
            </a:prstGeom>
          </p:spPr>
        </p:pic>
      </p:grpSp>
      <p:sp>
        <p:nvSpPr>
          <p:cNvPr id="633597030" name="CaixaDeTexto 3"/>
          <p:cNvSpPr txBox="1"/>
          <p:nvPr/>
        </p:nvSpPr>
        <p:spPr bwMode="auto">
          <a:xfrm>
            <a:off x="192904" y="6297144"/>
            <a:ext cx="2571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Plugpharma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</a:rPr>
              <a:t> – MAT 03/2025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5729918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CRESCIMENTO </a:t>
            </a:r>
            <a:r>
              <a:rPr lang="pt-BR" sz="1200" b="1">
                <a:solidFill>
                  <a:srgbClr val="FF5510"/>
                </a:solidFill>
                <a:latin typeface="Rubik ExtraBold"/>
                <a:cs typeface="Rubik ExtraBold"/>
              </a:rPr>
              <a:t>(S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E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LL OUT)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619596087" name="Agrupar 21"/>
          <p:cNvGrpSpPr/>
          <p:nvPr/>
        </p:nvGrpSpPr>
        <p:grpSpPr bwMode="auto">
          <a:xfrm>
            <a:off x="391125" y="1258453"/>
            <a:ext cx="11409749" cy="4341093"/>
            <a:chOff x="309645" y="1258453"/>
            <a:chExt cx="11409749" cy="4341093"/>
          </a:xfrm>
        </p:grpSpPr>
        <p:sp>
          <p:nvSpPr>
            <p:cNvPr id="5" name="Retângulo 4"/>
            <p:cNvSpPr/>
            <p:nvPr/>
          </p:nvSpPr>
          <p:spPr bwMode="auto">
            <a:xfrm>
              <a:off x="309645" y="1258454"/>
              <a:ext cx="6369343" cy="4341092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" name="Retângulo 5"/>
            <p:cNvSpPr/>
            <p:nvPr/>
          </p:nvSpPr>
          <p:spPr bwMode="auto">
            <a:xfrm>
              <a:off x="7025891" y="1258453"/>
              <a:ext cx="4693503" cy="434109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7" name="CaixaDeTexto 6"/>
            <p:cNvSpPr txBox="1"/>
            <p:nvPr/>
          </p:nvSpPr>
          <p:spPr bwMode="auto">
            <a:xfrm>
              <a:off x="7115769" y="1840966"/>
              <a:ext cx="4513744" cy="29402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algn="ctr" defTabSz="914217">
                <a:lnSpc>
                  <a:spcPct val="120000"/>
                </a:lnSpc>
                <a:defRPr/>
              </a:pPr>
              <a:r>
                <a:rPr lang="pt-BR" sz="2000" b="1">
                  <a:latin typeface="Rubik ExtraBold"/>
                  <a:cs typeface="Rubik ExtraBold"/>
                </a:rPr>
                <a:t>Crescimento mercado Farma (MAT)</a:t>
              </a:r>
              <a:endParaRPr/>
            </a:p>
            <a:p>
              <a:pPr lvl="0" algn="ctr" defTabSz="914217">
                <a:lnSpc>
                  <a:spcPct val="120000"/>
                </a:lnSpc>
                <a:defRPr/>
              </a:pPr>
              <a:endParaRPr lang="pt-BR" sz="2000" b="1">
                <a:latin typeface="Rubik ExtraBold"/>
                <a:cs typeface="Rubik ExtraBold"/>
              </a:endParaRPr>
            </a:p>
            <a:p>
              <a:pPr lvl="0" algn="ctr" defTabSz="914217">
                <a:lnSpc>
                  <a:spcPct val="120000"/>
                </a:lnSpc>
                <a:defRPr/>
              </a:pPr>
              <a:r>
                <a:rPr lang="pt-BR" sz="2400" b="1">
                  <a:solidFill>
                    <a:srgbClr val="FF5510"/>
                  </a:solidFill>
                  <a:latin typeface="Rubik ExtraBold"/>
                  <a:cs typeface="Rubik ExtraBold"/>
                </a:rPr>
                <a:t>Brasil: 12,90%</a:t>
              </a:r>
              <a:endParaRPr/>
            </a:p>
            <a:p>
              <a:pPr lvl="0" algn="ctr" defTabSz="914217">
                <a:lnSpc>
                  <a:spcPct val="120000"/>
                </a:lnSpc>
                <a:defRPr/>
              </a:pPr>
              <a:r>
                <a:rPr lang="pt-BR" sz="2400" b="1">
                  <a:solidFill>
                    <a:srgbClr val="FF5510"/>
                  </a:solidFill>
                  <a:latin typeface="Rubik ExtraBold"/>
                  <a:cs typeface="Rubik ExtraBold"/>
                </a:rPr>
                <a:t>Sudeste: 11,70%</a:t>
              </a:r>
              <a:endParaRPr/>
            </a:p>
            <a:p>
              <a:pPr lvl="0" algn="ctr" defTabSz="914217">
                <a:lnSpc>
                  <a:spcPct val="120000"/>
                </a:lnSpc>
                <a:defRPr/>
              </a:pPr>
              <a:r>
                <a:rPr lang="pt-BR" sz="2400" b="1">
                  <a:solidFill>
                    <a:srgbClr val="FF5510"/>
                  </a:solidFill>
                  <a:latin typeface="Rubik ExtraBold"/>
                  <a:cs typeface="Rubik ExtraBold"/>
                </a:rPr>
                <a:t>MG: 13,85%</a:t>
              </a:r>
              <a:endParaRPr/>
            </a:p>
            <a:p>
              <a:pPr lvl="0" algn="ctr" defTabSz="914217">
                <a:lnSpc>
                  <a:spcPct val="120000"/>
                </a:lnSpc>
                <a:defRPr/>
              </a:pPr>
              <a:endParaRPr lang="pt-BR" sz="2000" b="1">
                <a:solidFill>
                  <a:srgbClr val="FF5510"/>
                </a:solidFill>
                <a:latin typeface="Rubik ExtraBold"/>
                <a:cs typeface="Rubik ExtraBold"/>
              </a:endParaRPr>
            </a:p>
            <a:p>
              <a:pPr lvl="0" algn="ctr" defTabSz="914217">
                <a:lnSpc>
                  <a:spcPct val="120000"/>
                </a:lnSpc>
                <a:defRPr/>
              </a:pPr>
              <a:endParaRPr lang="pt-BR" sz="2400" b="1">
                <a:solidFill>
                  <a:srgbClr val="FF5510"/>
                </a:solidFill>
                <a:latin typeface="Rubik ExtraBold"/>
                <a:cs typeface="Rubik ExtraBold"/>
              </a:endParaRPr>
            </a:p>
          </p:txBody>
        </p:sp>
        <p:sp>
          <p:nvSpPr>
            <p:cNvPr id="8" name="CaixaDeTexto 7"/>
            <p:cNvSpPr txBox="1"/>
            <p:nvPr/>
          </p:nvSpPr>
          <p:spPr bwMode="auto">
            <a:xfrm>
              <a:off x="10810387" y="5332634"/>
              <a:ext cx="9090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pt-BR" sz="900">
                  <a:solidFill>
                    <a:schemeClr val="bg1">
                      <a:lumMod val="50000"/>
                    </a:schemeClr>
                  </a:solidFill>
                  <a:latin typeface="Rubik ExtraBold"/>
                  <a:cs typeface="Rubik ExtraBold"/>
                </a:rPr>
                <a:t>Fonte: IQVIA</a:t>
              </a:r>
              <a:endParaRPr/>
            </a:p>
          </p:txBody>
        </p:sp>
      </p:grpSp>
      <p:sp>
        <p:nvSpPr>
          <p:cNvPr id="600427052" name="CaixaDeTexto 22"/>
          <p:cNvSpPr txBox="1"/>
          <p:nvPr/>
        </p:nvSpPr>
        <p:spPr bwMode="auto">
          <a:xfrm>
            <a:off x="4662281" y="5332634"/>
            <a:ext cx="22517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9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Fonte: </a:t>
            </a:r>
            <a:r>
              <a:rPr lang="pt-BR" sz="9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Plugpharma</a:t>
            </a:r>
            <a:r>
              <a:rPr lang="pt-BR" sz="9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 – MAT 03/2025</a:t>
            </a:r>
            <a:endParaRPr/>
          </a:p>
        </p:txBody>
      </p:sp>
      <p:sp>
        <p:nvSpPr>
          <p:cNvPr id="43815806" name="CaixaDeTexto 2"/>
          <p:cNvSpPr txBox="1"/>
          <p:nvPr/>
        </p:nvSpPr>
        <p:spPr bwMode="auto">
          <a:xfrm>
            <a:off x="716472" y="1505918"/>
            <a:ext cx="5865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400">
                <a:latin typeface="Rubik"/>
                <a:cs typeface="Rubik"/>
              </a:rPr>
              <a:t>As informações abaixo são compostas por </a:t>
            </a:r>
            <a:r>
              <a:rPr lang="pt-BR">
                <a:latin typeface="Rubik"/>
                <a:cs typeface="Rubik"/>
              </a:rPr>
              <a:t>266</a:t>
            </a:r>
            <a:r>
              <a:rPr lang="pt-BR" sz="1400">
                <a:latin typeface="Rubik"/>
                <a:cs typeface="Rubik"/>
              </a:rPr>
              <a:t> lojas do estado de MG.</a:t>
            </a:r>
            <a:endParaRPr lang="pt-BR" sz="1600">
              <a:latin typeface="Rubik"/>
              <a:cs typeface="Rubik"/>
            </a:endParaRPr>
          </a:p>
        </p:txBody>
      </p:sp>
      <p:pic>
        <p:nvPicPr>
          <p:cNvPr id="1899427881" name="Imagem 9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742580" y="2149103"/>
            <a:ext cx="5693947" cy="640135"/>
          </a:xfrm>
          <a:prstGeom prst="rect">
            <a:avLst/>
          </a:prstGeom>
        </p:spPr>
      </p:pic>
      <p:pic>
        <p:nvPicPr>
          <p:cNvPr id="1065304808" name="Imagem 11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42579" y="2807113"/>
            <a:ext cx="5693947" cy="640800"/>
          </a:xfrm>
          <a:prstGeom prst="rect">
            <a:avLst/>
          </a:prstGeom>
        </p:spPr>
      </p:pic>
      <p:pic>
        <p:nvPicPr>
          <p:cNvPr id="676034492" name="Imagem 15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742580" y="3465788"/>
            <a:ext cx="5693946" cy="640800"/>
          </a:xfrm>
          <a:prstGeom prst="rect">
            <a:avLst/>
          </a:prstGeom>
        </p:spPr>
      </p:pic>
      <p:pic>
        <p:nvPicPr>
          <p:cNvPr id="1215945653" name="Imagem 19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742579" y="4125800"/>
            <a:ext cx="5693947" cy="6629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4643683" name="Google Shape;400;p60"/>
          <p:cNvSpPr txBox="1"/>
          <p:nvPr/>
        </p:nvSpPr>
        <p:spPr bwMode="auto">
          <a:xfrm>
            <a:off x="683887" y="290102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MINAS GERAIS -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FARMARCAS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2117283" name="CaixaDeTexto 6"/>
          <p:cNvSpPr txBox="1"/>
          <p:nvPr/>
        </p:nvSpPr>
        <p:spPr bwMode="auto">
          <a:xfrm>
            <a:off x="434663" y="1120163"/>
            <a:ext cx="6542202" cy="230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600">
                <a:latin typeface="Rubik ExtraBold"/>
                <a:cs typeface="Rubik ExtraBold"/>
              </a:rPr>
              <a:t>Faturamento médio lojas Farmarcas -  MG: </a:t>
            </a:r>
            <a:r>
              <a:rPr lang="pt-BR" sz="1600">
                <a:solidFill>
                  <a:srgbClr val="FF5510"/>
                </a:solidFill>
                <a:latin typeface="Rubik ExtraBold"/>
                <a:cs typeface="Rubik ExtraBold"/>
              </a:rPr>
              <a:t>R$ 336.349,07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pt-BR" sz="1600">
                <a:latin typeface="Rubik ExtraBold"/>
                <a:cs typeface="Rubik ExtraBold"/>
              </a:rPr>
              <a:t>Resultado Liquido lojas Farmarcas - MG : </a:t>
            </a:r>
            <a:r>
              <a:rPr lang="pt-BR" sz="1600">
                <a:solidFill>
                  <a:srgbClr val="FF5510"/>
                </a:solidFill>
                <a:latin typeface="Rubik ExtraBold"/>
                <a:cs typeface="Rubik ExtraBold"/>
              </a:rPr>
              <a:t>8,3%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pt-BR" sz="1600">
                <a:latin typeface="Rubik ExtraBold"/>
                <a:cs typeface="Rubik ExtraBold"/>
              </a:rPr>
              <a:t>Desconto médio lojas Farmarcas - MG: </a:t>
            </a:r>
            <a:r>
              <a:rPr lang="pt-BR" sz="1600">
                <a:solidFill>
                  <a:srgbClr val="FF5510"/>
                </a:solidFill>
                <a:latin typeface="Rubik ExtraBold"/>
                <a:cs typeface="Rubik ExtraBold"/>
              </a:rPr>
              <a:t>42,8%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pt-BR" sz="1600">
                <a:latin typeface="Rubik ExtraBold"/>
                <a:cs typeface="Rubik ExtraBold"/>
              </a:rPr>
              <a:t>CMV lojas Farmarcas - MG : </a:t>
            </a:r>
            <a:r>
              <a:rPr lang="pt-BR" sz="1600">
                <a:solidFill>
                  <a:srgbClr val="FF5510"/>
                </a:solidFill>
                <a:latin typeface="Rubik ExtraBold"/>
                <a:cs typeface="Rubik ExtraBold"/>
              </a:rPr>
              <a:t>69,2%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pt-BR" sz="1600">
                <a:latin typeface="Rubik ExtraBold"/>
                <a:cs typeface="Rubik ExtraBold"/>
              </a:rPr>
              <a:t>Despesas Fixas lojas Farmarcas - MG: </a:t>
            </a:r>
            <a:r>
              <a:rPr lang="pt-BR" sz="1600">
                <a:solidFill>
                  <a:srgbClr val="FF5510"/>
                </a:solidFill>
                <a:latin typeface="Rubik ExtraBold"/>
                <a:cs typeface="Rubik ExtraBold"/>
              </a:rPr>
              <a:t>18,8%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pt-BR" sz="1600">
                <a:latin typeface="Rubik ExtraBold"/>
                <a:cs typeface="Rubik ExtraBold"/>
              </a:rPr>
              <a:t>Resultado Final lojas Farmarcas - MG: </a:t>
            </a:r>
            <a:r>
              <a:rPr lang="pt-BR" sz="1600">
                <a:solidFill>
                  <a:srgbClr val="FF5510"/>
                </a:solidFill>
                <a:latin typeface="Rubik ExtraBold"/>
                <a:cs typeface="Rubik ExtraBold"/>
              </a:rPr>
              <a:t>3,8%</a:t>
            </a:r>
            <a:endParaRPr/>
          </a:p>
        </p:txBody>
      </p:sp>
      <p:grpSp>
        <p:nvGrpSpPr>
          <p:cNvPr id="1652373699" name="Agrupar 8"/>
          <p:cNvGrpSpPr/>
          <p:nvPr/>
        </p:nvGrpSpPr>
        <p:grpSpPr bwMode="auto">
          <a:xfrm>
            <a:off x="459034" y="3978042"/>
            <a:ext cx="5689855" cy="868207"/>
            <a:chOff x="1077229" y="4992203"/>
            <a:chExt cx="5689855" cy="868207"/>
          </a:xfrm>
        </p:grpSpPr>
        <p:sp>
          <p:nvSpPr>
            <p:cNvPr id="28" name="CaixaDeTexto 27"/>
            <p:cNvSpPr txBox="1"/>
            <p:nvPr/>
          </p:nvSpPr>
          <p:spPr bwMode="auto">
            <a:xfrm>
              <a:off x="1091223" y="5582839"/>
              <a:ext cx="134712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200" b="1">
                  <a:latin typeface="Arial"/>
                  <a:cs typeface="Arial"/>
                </a:rPr>
                <a:t>152</a:t>
              </a:r>
              <a:endParaRPr/>
            </a:p>
          </p:txBody>
        </p:sp>
        <p:sp>
          <p:nvSpPr>
            <p:cNvPr id="29" name="CaixaDeTexto 28"/>
            <p:cNvSpPr txBox="1"/>
            <p:nvPr/>
          </p:nvSpPr>
          <p:spPr bwMode="auto">
            <a:xfrm>
              <a:off x="5399002" y="5582839"/>
              <a:ext cx="136808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200" b="1">
                  <a:latin typeface="Arial"/>
                  <a:cs typeface="Arial"/>
                </a:rPr>
                <a:t>98</a:t>
              </a:r>
              <a:endParaRPr/>
            </a:p>
          </p:txBody>
        </p:sp>
        <p:sp>
          <p:nvSpPr>
            <p:cNvPr id="30" name="CaixaDeTexto 29"/>
            <p:cNvSpPr txBox="1"/>
            <p:nvPr/>
          </p:nvSpPr>
          <p:spPr bwMode="auto">
            <a:xfrm>
              <a:off x="2507668" y="5583411"/>
              <a:ext cx="137279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200" b="1">
                  <a:latin typeface="Arial"/>
                  <a:cs typeface="Arial"/>
                </a:rPr>
                <a:t>15</a:t>
              </a:r>
              <a:endParaRPr/>
            </a:p>
          </p:txBody>
        </p:sp>
        <p:sp>
          <p:nvSpPr>
            <p:cNvPr id="31" name="CaixaDeTexto 30"/>
            <p:cNvSpPr txBox="1"/>
            <p:nvPr/>
          </p:nvSpPr>
          <p:spPr bwMode="auto">
            <a:xfrm>
              <a:off x="3956890" y="5582839"/>
              <a:ext cx="13656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1200" b="1">
                  <a:latin typeface="Arial"/>
                  <a:cs typeface="Arial"/>
                </a:rPr>
                <a:t>01</a:t>
              </a:r>
              <a:endParaRPr/>
            </a:p>
          </p:txBody>
        </p:sp>
        <p:pic>
          <p:nvPicPr>
            <p:cNvPr id="32" name="Imagem 31"/>
            <p:cNvPicPr>
              <a:picLocks noChangeAspect="1"/>
            </p:cNvPicPr>
            <p:nvPr/>
          </p:nvPicPr>
          <p:blipFill rotWithShape="1">
            <a:blip r:embed="rId3"/>
            <a:stretch/>
          </p:blipFill>
          <p:spPr bwMode="auto">
            <a:xfrm>
              <a:off x="5391892" y="4992203"/>
              <a:ext cx="1372790" cy="592600"/>
            </a:xfrm>
            <a:prstGeom prst="rect">
              <a:avLst/>
            </a:prstGeom>
          </p:spPr>
        </p:pic>
        <p:pic>
          <p:nvPicPr>
            <p:cNvPr id="33" name="Imagem 32"/>
            <p:cNvPicPr>
              <a:picLocks noChangeAspect="1"/>
            </p:cNvPicPr>
            <p:nvPr/>
          </p:nvPicPr>
          <p:blipFill rotWithShape="1">
            <a:blip r:embed="rId4"/>
            <a:srcRect l="0" t="8526" r="0" b="4540"/>
            <a:stretch/>
          </p:blipFill>
          <p:spPr bwMode="auto">
            <a:xfrm>
              <a:off x="3949779" y="4994739"/>
              <a:ext cx="1372790" cy="587528"/>
            </a:xfrm>
            <a:prstGeom prst="rect">
              <a:avLst/>
            </a:prstGeom>
          </p:spPr>
        </p:pic>
        <p:pic>
          <p:nvPicPr>
            <p:cNvPr id="34" name="Imagem 33"/>
            <p:cNvPicPr>
              <a:picLocks noChangeAspect="1"/>
            </p:cNvPicPr>
            <p:nvPr/>
          </p:nvPicPr>
          <p:blipFill rotWithShape="1">
            <a:blip r:embed="rId5"/>
            <a:stretch/>
          </p:blipFill>
          <p:spPr bwMode="auto">
            <a:xfrm>
              <a:off x="2507668" y="4992203"/>
              <a:ext cx="1372790" cy="592600"/>
            </a:xfrm>
            <a:prstGeom prst="rect">
              <a:avLst/>
            </a:prstGeom>
          </p:spPr>
        </p:pic>
        <p:pic>
          <p:nvPicPr>
            <p:cNvPr id="35" name="Imagem 34"/>
            <p:cNvPicPr>
              <a:picLocks noChangeAspect="1"/>
            </p:cNvPicPr>
            <p:nvPr/>
          </p:nvPicPr>
          <p:blipFill rotWithShape="1">
            <a:blip r:embed="rId6"/>
            <a:stretch/>
          </p:blipFill>
          <p:spPr bwMode="auto">
            <a:xfrm>
              <a:off x="1077229" y="4992203"/>
              <a:ext cx="1361117" cy="592600"/>
            </a:xfrm>
            <a:prstGeom prst="rect">
              <a:avLst/>
            </a:prstGeom>
          </p:spPr>
        </p:pic>
      </p:grpSp>
      <p:sp>
        <p:nvSpPr>
          <p:cNvPr id="432640575" name="CaixaDeTexto 1"/>
          <p:cNvSpPr txBox="1"/>
          <p:nvPr/>
        </p:nvSpPr>
        <p:spPr bwMode="auto">
          <a:xfrm>
            <a:off x="208829" y="6337066"/>
            <a:ext cx="2571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9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Fonte: PAI – Período TRI JAN.25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0236106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CRESCIMENTO </a:t>
            </a:r>
            <a:r>
              <a:rPr lang="pt-BR" sz="1200" b="1">
                <a:solidFill>
                  <a:srgbClr val="FF5510"/>
                </a:solidFill>
                <a:latin typeface="Rubik ExtraBold"/>
                <a:cs typeface="Rubik ExtraBold"/>
              </a:rPr>
              <a:t>(S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E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LL OUT)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6303452" name="CaixaDeTexto 23"/>
          <p:cNvSpPr txBox="1"/>
          <p:nvPr/>
        </p:nvSpPr>
        <p:spPr bwMode="auto">
          <a:xfrm>
            <a:off x="164592" y="6297144"/>
            <a:ext cx="2571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pt-BR" sz="11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Fonte: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Plugpharma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 – 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Ref</a:t>
            </a:r>
            <a:r>
              <a:rPr lang="pt-BR" sz="1100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 03/2025</a:t>
            </a:r>
            <a:endParaRPr/>
          </a:p>
        </p:txBody>
      </p:sp>
      <p:sp>
        <p:nvSpPr>
          <p:cNvPr id="1849579972" name="Retângulo 15"/>
          <p:cNvSpPr/>
          <p:nvPr/>
        </p:nvSpPr>
        <p:spPr bwMode="auto">
          <a:xfrm>
            <a:off x="3422678" y="3989051"/>
            <a:ext cx="5346639" cy="1896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111634965" name="Retângulo 8"/>
          <p:cNvSpPr/>
          <p:nvPr/>
        </p:nvSpPr>
        <p:spPr bwMode="auto">
          <a:xfrm>
            <a:off x="502920" y="1231242"/>
            <a:ext cx="11237976" cy="2153496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630147225" name="Imagem 2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576753" y="1280654"/>
            <a:ext cx="11038488" cy="2004188"/>
          </a:xfrm>
          <a:prstGeom prst="rect">
            <a:avLst/>
          </a:prstGeom>
        </p:spPr>
      </p:pic>
      <p:pic>
        <p:nvPicPr>
          <p:cNvPr id="58766468" name="Imagem 7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3481021" y="4097463"/>
            <a:ext cx="5229954" cy="552172"/>
          </a:xfrm>
          <a:prstGeom prst="rect">
            <a:avLst/>
          </a:prstGeom>
        </p:spPr>
      </p:pic>
      <p:pic>
        <p:nvPicPr>
          <p:cNvPr id="211461965" name="Imagem 11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481018" y="4649635"/>
            <a:ext cx="5229953" cy="589735"/>
          </a:xfrm>
          <a:prstGeom prst="rect">
            <a:avLst/>
          </a:prstGeom>
        </p:spPr>
      </p:pic>
      <p:pic>
        <p:nvPicPr>
          <p:cNvPr id="1385087459" name="Imagem 14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3481019" y="5239372"/>
            <a:ext cx="5229953" cy="5383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5776331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7368287" name="CaixaDeTexto 7"/>
          <p:cNvSpPr txBox="1"/>
          <p:nvPr/>
        </p:nvSpPr>
        <p:spPr bwMode="auto">
          <a:xfrm>
            <a:off x="626046" y="659072"/>
            <a:ext cx="996420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SzPts val="1200"/>
              <a:buNone/>
              <a:defRPr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defRPr>
            </a:lvl1pPr>
          </a:lstStyle>
          <a:p>
            <a:pPr>
              <a:defRPr/>
            </a:pPr>
            <a:r>
              <a:rPr lang="pt-BR" sz="1400"/>
              <a:t>Dados de crescimento </a:t>
            </a:r>
            <a:r>
              <a:rPr lang="pt-BR" sz="1400"/>
              <a:t>sell</a:t>
            </a:r>
            <a:r>
              <a:rPr lang="pt-BR" sz="1400"/>
              <a:t> out do G.E (MAT, YTD, TRI e MÊS)</a:t>
            </a:r>
            <a:endParaRPr/>
          </a:p>
        </p:txBody>
      </p:sp>
      <p:sp>
        <p:nvSpPr>
          <p:cNvPr id="1301564299" name="Elipse 27"/>
          <p:cNvSpPr/>
          <p:nvPr/>
        </p:nvSpPr>
        <p:spPr bwMode="auto">
          <a:xfrm>
            <a:off x="563835" y="736987"/>
            <a:ext cx="124423" cy="128252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000"/>
          </a:p>
        </p:txBody>
      </p:sp>
      <p:grpSp>
        <p:nvGrpSpPr>
          <p:cNvPr id="1473795415" name="Agrupar 3"/>
          <p:cNvGrpSpPr/>
          <p:nvPr/>
        </p:nvGrpSpPr>
        <p:grpSpPr bwMode="auto">
          <a:xfrm>
            <a:off x="385825" y="1117265"/>
            <a:ext cx="11420349" cy="4623470"/>
            <a:chOff x="338274" y="1389345"/>
            <a:chExt cx="11420349" cy="4623470"/>
          </a:xfrm>
        </p:grpSpPr>
        <p:sp>
          <p:nvSpPr>
            <p:cNvPr id="5" name="CaixaDeTexto 4"/>
            <p:cNvSpPr txBox="1"/>
            <p:nvPr/>
          </p:nvSpPr>
          <p:spPr bwMode="auto">
            <a:xfrm>
              <a:off x="338274" y="1389345"/>
              <a:ext cx="5457306" cy="4616648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Analisar os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dados de crescimento de Sell Out do G.E. (Grupo Estratégico)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incluindo indicadores como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MAT (Moving Annual Total)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YTD (Year-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To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-Date)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TRI (Trimestre)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e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Mês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, é crucial para o planejamento estratégico de uma loja por diversas razões:</a:t>
              </a:r>
              <a:endParaRPr/>
            </a:p>
            <a:p>
              <a:pPr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AutoNum type="arabicPeriod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Avaliação de Desempenho Histórico : MAT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e 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YTD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 ajudam a compreender o desempenho da loja ao longo de períodos mais amplos, indicando se há crescimento consistente ou sazonalidade nos resultados. Esses indicadores mostram como a loja tem evoluído em relação às metas e ajudam a identificar padrões de comportamento.</a:t>
              </a:r>
              <a:endParaRPr/>
            </a:p>
            <a:p>
              <a:pPr marL="342900" indent="-342900">
                <a:buAutoNum type="arabicPeriod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AutoNum type="arabicPeriod"/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Monitoramento de Tendências Recentes : 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Os dados trimestrais (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TRI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) e mensais (</a:t>
              </a:r>
              <a:r>
                <a:rPr lang="pt-BR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MÊS</a:t>
              </a:r>
              <a:r>
                <a:rPr lang="pt-BR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) permitem acompanhar tendências mais curtas e imediatas, facilitando ajustes táticos rápidos. Essa análise é essencial para entender flutuações na demanda, impactos de promoções ou mudanças no mercado local.</a:t>
              </a:r>
              <a:endParaRPr lang="pt-BR" sz="1600"/>
            </a:p>
          </p:txBody>
        </p:sp>
        <p:sp>
          <p:nvSpPr>
            <p:cNvPr id="6" name="CaixaDeTexto 5"/>
            <p:cNvSpPr txBox="1"/>
            <p:nvPr/>
          </p:nvSpPr>
          <p:spPr bwMode="auto">
            <a:xfrm>
              <a:off x="6198708" y="1396166"/>
              <a:ext cx="5550265" cy="4616648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defRPr>
              </a:lvl1pPr>
            </a:lstStyle>
            <a:p>
              <a:pPr>
                <a:defRPr/>
              </a:pPr>
              <a:endParaRPr lang="pt-BR"/>
            </a:p>
            <a:p>
              <a:pPr>
                <a:defRPr/>
              </a:pPr>
              <a:r>
                <a:rPr lang="pt-BR" b="1"/>
                <a:t>3</a:t>
              </a:r>
              <a:r>
                <a:rPr lang="pt-BR"/>
                <a:t>. Identificação de Oportunidades e Gaps : Comparar o crescimento da loja com o G.E. ajuda a identificar onde estão as lacunas de performance. Por exemplo:</a:t>
              </a:r>
              <a:endParaRPr/>
            </a:p>
            <a:p>
              <a:pPr>
                <a:defRPr/>
              </a:pPr>
              <a:r>
                <a:rPr lang="pt-BR"/>
                <a:t>A loja cresce menos que o grupo? Isso pode indicar necessidade de ações específicas.</a:t>
              </a:r>
              <a:endParaRPr/>
            </a:p>
            <a:p>
              <a:pPr>
                <a:defRPr/>
              </a:pPr>
              <a:r>
                <a:rPr lang="pt-BR"/>
                <a:t>Cresce mais que o G.E.? É uma oportunidade para expandir práticas bem-sucedidas.</a:t>
              </a:r>
              <a:endParaRPr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r>
                <a:rPr lang="pt-BR" b="1"/>
                <a:t>4</a:t>
              </a:r>
              <a:r>
                <a:rPr lang="pt-BR"/>
                <a:t>. Direcionamento Personalizado : Cada loja tem particularidades, e os indicadores de Sell Out permitem personalizar as ações de acordo com o cenário real de cada unidade.</a:t>
              </a:r>
              <a:endParaRPr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r>
                <a:rPr lang="pt-BR" b="1"/>
                <a:t>5</a:t>
              </a:r>
              <a:r>
                <a:rPr lang="pt-BR"/>
                <a:t>. Alinhamento com o Grupo Estratégico : Comparar a loja com o desempenho do G.E. (MAT e YTD) permite entender o impacto da unidade no contexto do grupo, ajudando na integração e no fortalecimento da visão coletiva.</a:t>
              </a:r>
              <a:endParaRPr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endParaRPr lang="pt-BR"/>
            </a:p>
          </p:txBody>
        </p:sp>
        <p:sp>
          <p:nvSpPr>
            <p:cNvPr id="7" name="Retângulo 6"/>
            <p:cNvSpPr/>
            <p:nvPr/>
          </p:nvSpPr>
          <p:spPr bwMode="auto">
            <a:xfrm>
              <a:off x="356240" y="1389345"/>
              <a:ext cx="5439340" cy="4623469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9" name="Retângulo 8"/>
            <p:cNvSpPr/>
            <p:nvPr/>
          </p:nvSpPr>
          <p:spPr bwMode="auto">
            <a:xfrm>
              <a:off x="6213391" y="1389345"/>
              <a:ext cx="5545232" cy="4623470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9279867" name="Google Shape;280;p45"/>
          <p:cNvSpPr txBox="1">
            <a:spLocks noGrp="1"/>
          </p:cNvSpPr>
          <p:nvPr>
            <p:ph type="title"/>
          </p:nvPr>
        </p:nvSpPr>
        <p:spPr bwMode="auto">
          <a:xfrm>
            <a:off x="1414672" y="3090446"/>
            <a:ext cx="951029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 sz="4400">
                <a:solidFill>
                  <a:srgbClr val="FF5510"/>
                </a:solidFill>
              </a:rPr>
              <a:t>Performance</a:t>
            </a:r>
            <a:endParaRPr lang="pt-BR" sz="4400"/>
          </a:p>
        </p:txBody>
      </p:sp>
      <p:pic>
        <p:nvPicPr>
          <p:cNvPr id="486529494" name="Gráfico 2" descr="Estatísticas estrutura de tópicos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88762" y="2971800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8259930" name="Google Shape;400;p60"/>
          <p:cNvSpPr txBox="1"/>
          <p:nvPr/>
        </p:nvSpPr>
        <p:spPr bwMode="auto">
          <a:xfrm>
            <a:off x="711319" y="299246"/>
            <a:ext cx="373878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Arial"/>
                <a:cs typeface="Rubik ExtraBold"/>
              </a:rPr>
              <a:t>PERFORMANCE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746481706" name="Agrupar 1"/>
          <p:cNvGrpSpPr/>
          <p:nvPr/>
        </p:nvGrpSpPr>
        <p:grpSpPr bwMode="auto">
          <a:xfrm>
            <a:off x="956048" y="949035"/>
            <a:ext cx="10279903" cy="5385090"/>
            <a:chOff x="1284072" y="1368134"/>
            <a:chExt cx="10279903" cy="5736333"/>
          </a:xfrm>
        </p:grpSpPr>
        <p:sp>
          <p:nvSpPr>
            <p:cNvPr id="3" name="CaixaDeTexto 2"/>
            <p:cNvSpPr txBox="1"/>
            <p:nvPr/>
          </p:nvSpPr>
          <p:spPr bwMode="auto">
            <a:xfrm>
              <a:off x="1529017" y="1779934"/>
              <a:ext cx="4792108" cy="5324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Dados da(</a:t>
              </a: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s</a:t>
              </a: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) loja(</a:t>
              </a: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s</a:t>
              </a: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) UTC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Indicadores de Performance (</a:t>
              </a: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Carômetro</a:t>
              </a: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)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Digitalização (Cadastro, Qualidade e Efetividade do PEC)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Vendas e Gestão PBM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Vendas e Gestão Delivery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Captação de receituário e Gestão do Processo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</p:txBody>
        </p:sp>
        <p:sp>
          <p:nvSpPr>
            <p:cNvPr id="4" name="CaixaDeTexto 3"/>
            <p:cNvSpPr txBox="1"/>
            <p:nvPr/>
          </p:nvSpPr>
          <p:spPr bwMode="auto">
            <a:xfrm>
              <a:off x="7110091" y="1779934"/>
              <a:ext cx="4453884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Gestão de Pessoas e Capacitação </a:t>
              </a:r>
              <a:endParaRPr/>
            </a:p>
            <a:p>
              <a:pPr>
                <a:defRPr/>
              </a:pPr>
              <a:endParaRPr lang="pt-BR" sz="20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rPr>
                <a:t>Gestão de Compras (Genérico, Similar, Propagado e Não Medicamentos)</a:t>
              </a:r>
              <a:endParaRPr lang="pt-BR" sz="2000" b="1">
                <a:latin typeface="Rubik ExtraBold"/>
                <a:cs typeface="Rubik ExtraBold"/>
              </a:endParaRPr>
            </a:p>
            <a:p>
              <a:pPr>
                <a:defRPr/>
              </a:pPr>
              <a:endParaRPr lang="pt-BR" sz="2000" b="1"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latin typeface="Rubik ExtraBold"/>
                  <a:cs typeface="Rubik ExtraBold"/>
                </a:rPr>
                <a:t>Trade Marketing</a:t>
              </a:r>
              <a:endParaRPr/>
            </a:p>
            <a:p>
              <a:pPr marL="342900" indent="-342900">
                <a:buFont typeface="+mj-lt"/>
                <a:buAutoNum type="arabicPeriod" startAt="9"/>
                <a:defRPr/>
              </a:pPr>
              <a:endParaRPr lang="pt-BR" sz="2000" b="1"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latin typeface="Rubik ExtraBold"/>
                  <a:cs typeface="Rubik ExtraBold"/>
                </a:rPr>
                <a:t>Dermaclub</a:t>
              </a:r>
              <a:endParaRPr lang="pt-BR" sz="2000" b="1"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9"/>
                <a:defRPr/>
              </a:pPr>
              <a:endParaRPr lang="pt-BR" sz="2000" b="1"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2000" b="1">
                  <a:latin typeface="Rubik ExtraBold"/>
                  <a:cs typeface="Rubik ExtraBold"/>
                </a:rPr>
                <a:t>Inspire 360º</a:t>
              </a:r>
              <a:endParaRPr/>
            </a:p>
            <a:p>
              <a:pPr marL="342900" indent="-342900">
                <a:buFont typeface="+mj-lt"/>
                <a:buAutoNum type="arabicPeriod" startAt="9"/>
                <a:defRPr/>
              </a:pPr>
              <a:endParaRPr lang="pt-BR" sz="2000" b="1">
                <a:latin typeface="Rubik ExtraBold"/>
                <a:cs typeface="Rubik ExtraBold"/>
              </a:endParaRPr>
            </a:p>
            <a:p>
              <a:pPr marL="342900" indent="-342900">
                <a:buFont typeface="+mj-lt"/>
                <a:buAutoNum type="arabicPeriod" startAt="9"/>
                <a:defRPr/>
              </a:pPr>
              <a:endParaRPr lang="pt-BR" sz="2000" b="1">
                <a:latin typeface="Rubik ExtraBold"/>
                <a:cs typeface="Rubik ExtraBold"/>
              </a:endParaRPr>
            </a:p>
          </p:txBody>
        </p:sp>
        <p:grpSp>
          <p:nvGrpSpPr>
            <p:cNvPr id="5" name="Agrupar 4"/>
            <p:cNvGrpSpPr/>
            <p:nvPr/>
          </p:nvGrpSpPr>
          <p:grpSpPr bwMode="auto">
            <a:xfrm>
              <a:off x="1284072" y="1368134"/>
              <a:ext cx="5570551" cy="4885677"/>
              <a:chOff x="1284072" y="1368134"/>
              <a:chExt cx="5570551" cy="4885677"/>
            </a:xfrm>
          </p:grpSpPr>
          <p:cxnSp>
            <p:nvCxnSpPr>
              <p:cNvPr id="6" name="Conector Reto 4"/>
              <p:cNvCxnSpPr/>
              <p:nvPr/>
            </p:nvCxnSpPr>
            <p:spPr bwMode="auto">
              <a:xfrm>
                <a:off x="1386713" y="1368134"/>
                <a:ext cx="0" cy="4885677"/>
              </a:xfrm>
              <a:prstGeom prst="line">
                <a:avLst/>
              </a:prstGeom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Elipse 27"/>
              <p:cNvSpPr/>
              <p:nvPr/>
            </p:nvSpPr>
            <p:spPr bwMode="auto">
              <a:xfrm>
                <a:off x="1284076" y="1860304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8" name="Elipse 27"/>
              <p:cNvSpPr/>
              <p:nvPr/>
            </p:nvSpPr>
            <p:spPr bwMode="auto">
              <a:xfrm>
                <a:off x="1284075" y="2522218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9" name="Elipse 27"/>
              <p:cNvSpPr/>
              <p:nvPr/>
            </p:nvSpPr>
            <p:spPr bwMode="auto">
              <a:xfrm>
                <a:off x="1284074" y="3090026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10" name="Elipse 27"/>
              <p:cNvSpPr/>
              <p:nvPr/>
            </p:nvSpPr>
            <p:spPr bwMode="auto">
              <a:xfrm>
                <a:off x="1284073" y="4001473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11" name="Elipse 27"/>
              <p:cNvSpPr/>
              <p:nvPr/>
            </p:nvSpPr>
            <p:spPr bwMode="auto">
              <a:xfrm>
                <a:off x="1284073" y="4636390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12" name="Elipse 27"/>
              <p:cNvSpPr/>
              <p:nvPr/>
            </p:nvSpPr>
            <p:spPr bwMode="auto">
              <a:xfrm>
                <a:off x="1284072" y="5262295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cxnSp>
            <p:nvCxnSpPr>
              <p:cNvPr id="13" name="Conector Reto 24"/>
              <p:cNvCxnSpPr/>
              <p:nvPr/>
            </p:nvCxnSpPr>
            <p:spPr bwMode="auto">
              <a:xfrm>
                <a:off x="6746838" y="1368134"/>
                <a:ext cx="0" cy="4885677"/>
              </a:xfrm>
              <a:prstGeom prst="line">
                <a:avLst/>
              </a:prstGeom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Elipse 27"/>
              <p:cNvSpPr/>
              <p:nvPr/>
            </p:nvSpPr>
            <p:spPr bwMode="auto">
              <a:xfrm>
                <a:off x="6644201" y="1860304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15" name="Elipse 27"/>
              <p:cNvSpPr/>
              <p:nvPr/>
            </p:nvSpPr>
            <p:spPr bwMode="auto">
              <a:xfrm>
                <a:off x="6644201" y="2522217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16" name="Elipse 15"/>
              <p:cNvSpPr/>
              <p:nvPr/>
            </p:nvSpPr>
            <p:spPr bwMode="auto">
              <a:xfrm>
                <a:off x="6649350" y="3429000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17" name="Elipse 27"/>
              <p:cNvSpPr/>
              <p:nvPr/>
            </p:nvSpPr>
            <p:spPr bwMode="auto">
              <a:xfrm>
                <a:off x="6641576" y="4027874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  <p:sp>
            <p:nvSpPr>
              <p:cNvPr id="18" name="Elipse 27"/>
              <p:cNvSpPr/>
              <p:nvPr/>
            </p:nvSpPr>
            <p:spPr bwMode="auto">
              <a:xfrm>
                <a:off x="6641575" y="4639181"/>
                <a:ext cx="205273" cy="205273"/>
              </a:xfrm>
              <a:prstGeom prst="ellipse">
                <a:avLst/>
              </a:prstGeom>
              <a:solidFill>
                <a:srgbClr val="FF5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pt-BR">
                  <a:latin typeface="Rubik ExtraBold"/>
                  <a:cs typeface="Rubik ExtraBold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00607186" name="Google Shape;413;p71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816001" y="1585442"/>
            <a:ext cx="5714286" cy="3873016"/>
          </a:xfrm>
          <a:prstGeom prst="roundRect">
            <a:avLst>
              <a:gd name="adj" fmla="val 4611"/>
            </a:avLst>
          </a:prstGeom>
          <a:solidFill>
            <a:srgbClr val="ECECEC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pic>
      <p:sp>
        <p:nvSpPr>
          <p:cNvPr id="383041606" name="Google Shape;414;p71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LOJAS</a:t>
            </a:r>
            <a:endParaRPr lang="pt-B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1054313" name="Google Shape;413;p62"/>
          <p:cNvPicPr/>
          <p:nvPr/>
        </p:nvPicPr>
        <p:blipFill rotWithShape="1">
          <a:blip r:embed="rId4"/>
          <a:srcRect l="8524" t="0" r="8524" b="0"/>
          <a:stretch/>
        </p:blipFill>
        <p:spPr bwMode="auto">
          <a:xfrm>
            <a:off x="816001" y="1585442"/>
            <a:ext cx="5714286" cy="387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39567857" name="Google Shape;411;p62"/>
          <p:cNvSpPr txBox="1">
            <a:spLocks noGrp="1"/>
          </p:cNvSpPr>
          <p:nvPr>
            <p:ph type="title"/>
          </p:nvPr>
        </p:nvSpPr>
        <p:spPr bwMode="auto">
          <a:xfrm>
            <a:off x="6900638" y="3214273"/>
            <a:ext cx="4922015" cy="58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sz="4550" b="1" i="0" u="none" strike="noStrike" cap="none">
                <a:solidFill>
                  <a:srgbClr val="FF5510"/>
                </a:solidFill>
                <a:latin typeface="Rubik SemiBold"/>
                <a:ea typeface="Rubik SemiBold"/>
                <a:cs typeface="Rubik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s-ES" sz="2000">
                <a:latin typeface="Arial"/>
              </a:rPr>
              <a:t>FARMACIA ULTRA LTDA- ME</a:t>
            </a:r>
            <a:br>
              <a:rPr lang="es-ES" sz="2000">
                <a:solidFill>
                  <a:schemeClr val="tx1"/>
                </a:solidFill>
                <a:latin typeface="Arial"/>
              </a:rPr>
            </a:br>
            <a:r>
              <a:rPr lang="es-ES" sz="2000">
                <a:solidFill>
                  <a:schemeClr val="tx1"/>
                </a:solidFill>
                <a:latin typeface="Arial"/>
              </a:rPr>
              <a:t>IBIRITE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9757724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ÁREAS DA FARMÁCIA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7450746" name="CaixaDeTexto 6"/>
          <p:cNvSpPr txBox="1"/>
          <p:nvPr/>
        </p:nvSpPr>
        <p:spPr bwMode="auto">
          <a:xfrm>
            <a:off x="10688912" y="1041839"/>
            <a:ext cx="1284504" cy="523220"/>
          </a:xfrm>
          <a:prstGeom prst="rect">
            <a:avLst/>
          </a:prstGeom>
          <a:solidFill>
            <a:srgbClr val="F2F2F2"/>
          </a:solidFill>
          <a:ln w="1270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 </a:t>
            </a:r>
            <a:r>
              <a:rPr lang="pt-BR" sz="12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MARKET SHARE 2,13</a:t>
            </a:r>
            <a:r>
              <a:rPr lang="pt-BR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%</a:t>
            </a:r>
            <a:endParaRPr/>
          </a:p>
        </p:txBody>
      </p:sp>
      <p:pic>
        <p:nvPicPr>
          <p:cNvPr id="1216695090" name="Imagem 7" descr="Uma imagem contendo Texto&#10;&#10;O conteúdo gerado por IA pode estar incorreto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04498" y="783390"/>
            <a:ext cx="3299745" cy="746825"/>
          </a:xfrm>
          <a:prstGeom prst="rect">
            <a:avLst/>
          </a:prstGeom>
        </p:spPr>
      </p:pic>
      <p:pic>
        <p:nvPicPr>
          <p:cNvPr id="1987985185" name="Imagem 2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11319" y="2083904"/>
            <a:ext cx="10001197" cy="39907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8845539" name="Google Shape;400;p60"/>
          <p:cNvSpPr txBox="1"/>
          <p:nvPr/>
        </p:nvSpPr>
        <p:spPr bwMode="auto">
          <a:xfrm>
            <a:off x="711319" y="299246"/>
            <a:ext cx="37387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INDICADORES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EFETIVIDADE VENDAS IDENTIFICADAS - PBM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778534675" name="Objeto 2"/>
          <p:cNvGraphicFramePr>
            <a:graphicFrameLocks xmlns:a="http://schemas.openxmlformats.org/drawingml/2006/main" noChangeAspect="1"/>
          </p:cNvGraphicFramePr>
          <p:nvPr/>
        </p:nvGraphicFramePr>
        <p:xfrm>
          <a:off x="711319" y="2531130"/>
          <a:ext cx="5416550" cy="3498850"/>
        </p:xfrm>
        <a:graphic>
          <a:graphicData uri="http://schemas.openxmlformats.org/presentationml/2006/ole">
            <p:oleObj name="oleObj" r:id="rId4" imgW="5416550" imgH="3498215" progId="Excel.Sheet.12">
              <p:embed/>
              <p:pic>
                <p:nvPicPr>
                  <p:cNvPr id="1778534675" name="Objeto 2"/>
                  <p:cNvPicPr/>
                  <p:nvPr/>
                </p:nvPicPr>
                <p:blipFill rotWithShape="1">
                  <a:blip r:embed="rId3"/>
                  <a:stretch/>
                </p:blipFill>
                <p:spPr bwMode="auto">
                  <a:xfrm>
                    <a:off x="711319" y="2531130"/>
                    <a:ext cx="5416550" cy="3498850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1417323918" name="Imagem 13"/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356362" y="1364931"/>
            <a:ext cx="6624900" cy="768350"/>
          </a:xfrm>
          <a:prstGeom prst="rect">
            <a:avLst/>
          </a:prstGeom>
        </p:spPr>
      </p:pic>
      <p:pic>
        <p:nvPicPr>
          <p:cNvPr id="1830841008" name="Imagem 14"/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356362" y="867931"/>
            <a:ext cx="6624900" cy="514350"/>
          </a:xfrm>
          <a:prstGeom prst="rect">
            <a:avLst/>
          </a:prstGeom>
        </p:spPr>
      </p:pic>
      <p:pic>
        <p:nvPicPr>
          <p:cNvPr id="328787425" name="Imagem 16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7446020" y="299246"/>
            <a:ext cx="4111246" cy="2131370"/>
          </a:xfrm>
          <a:prstGeom prst="rect">
            <a:avLst/>
          </a:prstGeom>
        </p:spPr>
      </p:pic>
      <p:pic>
        <p:nvPicPr>
          <p:cNvPr id="2078073408" name="Imagem 21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7661399" y="2839029"/>
            <a:ext cx="1840245" cy="3117431"/>
          </a:xfrm>
          <a:prstGeom prst="rect">
            <a:avLst/>
          </a:prstGeom>
        </p:spPr>
      </p:pic>
      <p:pic>
        <p:nvPicPr>
          <p:cNvPr id="1896308389" name="Imagem 23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9452594" y="2962861"/>
            <a:ext cx="1940830" cy="2972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17102819" name="Google Shape;413;p62"/>
          <p:cNvPicPr/>
          <p:nvPr/>
        </p:nvPicPr>
        <p:blipFill rotWithShape="1">
          <a:blip r:embed="rId3"/>
          <a:srcRect l="0" t="4965" r="0" b="4965"/>
          <a:stretch/>
        </p:blipFill>
        <p:spPr bwMode="auto">
          <a:xfrm>
            <a:off x="816001" y="1585442"/>
            <a:ext cx="5714286" cy="387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67968474" name="Google Shape;411;p62"/>
          <p:cNvSpPr txBox="1">
            <a:spLocks noGrp="1"/>
          </p:cNvSpPr>
          <p:nvPr>
            <p:ph type="title"/>
          </p:nvPr>
        </p:nvSpPr>
        <p:spPr bwMode="auto">
          <a:xfrm>
            <a:off x="6736688" y="3074612"/>
            <a:ext cx="5219338" cy="89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 sz="1800">
                <a:latin typeface="Arial"/>
              </a:rPr>
              <a:t>FARMACIA FITARVIDA LTDA - EPP - MATRIZ</a:t>
            </a:r>
            <a:br>
              <a:rPr lang="pt-BR" sz="1800">
                <a:latin typeface="Arial"/>
              </a:rPr>
            </a:br>
            <a:r>
              <a:rPr lang="pt-BR" sz="1800">
                <a:solidFill>
                  <a:schemeClr val="tx1"/>
                </a:solidFill>
                <a:latin typeface="Arial"/>
              </a:rPr>
              <a:t>IBIRITE</a:t>
            </a:r>
            <a:endParaRPr sz="1800">
              <a:solidFill>
                <a:schemeClr val="tx1"/>
              </a:solidFill>
              <a:latin typeface="Arial"/>
            </a:endParaRPr>
          </a:p>
        </p:txBody>
      </p:sp>
      <p:sp>
        <p:nvSpPr>
          <p:cNvPr id="1590871205" name="Google Shape;414;p71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LOJAS</a:t>
            </a:r>
            <a:endParaRPr lang="pt-B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9737159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ÁREAS DA FARMÁCIA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4611685" name="CaixaDeTexto 6"/>
          <p:cNvSpPr txBox="1"/>
          <p:nvPr/>
        </p:nvSpPr>
        <p:spPr bwMode="auto">
          <a:xfrm>
            <a:off x="10688912" y="1041839"/>
            <a:ext cx="1284504" cy="523220"/>
          </a:xfrm>
          <a:prstGeom prst="rect">
            <a:avLst/>
          </a:prstGeom>
          <a:solidFill>
            <a:srgbClr val="F2F2F2"/>
          </a:solidFill>
          <a:ln w="1270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 </a:t>
            </a:r>
            <a:r>
              <a:rPr lang="pt-BR" sz="12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MARKET SHARE 6,98</a:t>
            </a:r>
            <a:r>
              <a:rPr lang="pt-BR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%</a:t>
            </a:r>
            <a:endParaRPr/>
          </a:p>
        </p:txBody>
      </p:sp>
      <p:pic>
        <p:nvPicPr>
          <p:cNvPr id="282124446" name="Imagem 7" descr="Uma imagem contendo Texto&#10;&#10;O conteúdo gerado por IA pode estar incorreto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04498" y="783390"/>
            <a:ext cx="3299745" cy="746825"/>
          </a:xfrm>
          <a:prstGeom prst="rect">
            <a:avLst/>
          </a:prstGeom>
        </p:spPr>
      </p:pic>
      <p:pic>
        <p:nvPicPr>
          <p:cNvPr id="816980888" name="Imagem 2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800667" y="1870614"/>
            <a:ext cx="10590665" cy="4188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6059370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INDICADORES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EFETIVIDADE PEC - PBM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04095668" name="Imagem 1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81552" y="710771"/>
            <a:ext cx="6553200" cy="514350"/>
          </a:xfrm>
          <a:prstGeom prst="rect">
            <a:avLst/>
          </a:prstGeom>
        </p:spPr>
      </p:pic>
      <p:pic>
        <p:nvPicPr>
          <p:cNvPr id="2048068705" name="Imagem 19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7253487" y="576245"/>
            <a:ext cx="4556961" cy="1910923"/>
          </a:xfrm>
          <a:prstGeom prst="rect">
            <a:avLst/>
          </a:prstGeom>
        </p:spPr>
      </p:pic>
      <p:pic>
        <p:nvPicPr>
          <p:cNvPr id="1898354694" name="Imagem 21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7887232" y="2919783"/>
            <a:ext cx="1644735" cy="2902099"/>
          </a:xfrm>
          <a:prstGeom prst="rect">
            <a:avLst/>
          </a:prstGeom>
        </p:spPr>
      </p:pic>
      <p:pic>
        <p:nvPicPr>
          <p:cNvPr id="32904436" name="Imagem 23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9672658" y="3026664"/>
            <a:ext cx="1748197" cy="2846864"/>
          </a:xfrm>
          <a:prstGeom prst="rect">
            <a:avLst/>
          </a:prstGeom>
        </p:spPr>
      </p:pic>
      <p:pic>
        <p:nvPicPr>
          <p:cNvPr id="540658390" name="Imagem 25"/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 bwMode="auto">
          <a:xfrm>
            <a:off x="381552" y="1225121"/>
            <a:ext cx="6553200" cy="755650"/>
          </a:xfrm>
          <a:prstGeom prst="rect">
            <a:avLst/>
          </a:prstGeom>
        </p:spPr>
      </p:pic>
      <p:pic>
        <p:nvPicPr>
          <p:cNvPr id="1680072078" name="Imagem 26"/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 bwMode="auto">
          <a:xfrm>
            <a:off x="860806" y="2368327"/>
            <a:ext cx="5422900" cy="3505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94286200" name="Google Shape;413;p62"/>
          <p:cNvPicPr/>
          <p:nvPr/>
        </p:nvPicPr>
        <p:blipFill rotWithShape="1">
          <a:blip r:embed="rId3"/>
          <a:srcRect l="0" t="4815" r="0" b="4814"/>
          <a:stretch/>
        </p:blipFill>
        <p:spPr bwMode="auto">
          <a:xfrm>
            <a:off x="816001" y="1585442"/>
            <a:ext cx="5714286" cy="387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19949173" name="Google Shape;411;p62"/>
          <p:cNvSpPr txBox="1">
            <a:spLocks noGrp="1"/>
          </p:cNvSpPr>
          <p:nvPr>
            <p:ph type="title"/>
          </p:nvPr>
        </p:nvSpPr>
        <p:spPr bwMode="auto">
          <a:xfrm>
            <a:off x="6736688" y="3074612"/>
            <a:ext cx="5455312" cy="89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 sz="2000"/>
              <a:t>FARMACIA FITARVIDA LTDA - EPP - FILIAL 02</a:t>
            </a:r>
            <a:br>
              <a:rPr lang="pt-BR" sz="2000"/>
            </a:br>
            <a:r>
              <a:rPr lang="pt-BR" sz="2000">
                <a:solidFill>
                  <a:schemeClr val="tx1"/>
                </a:solidFill>
              </a:rPr>
              <a:t>MARIO CAMPOS</a:t>
            </a:r>
            <a:endParaRPr sz="2000">
              <a:solidFill>
                <a:schemeClr val="tx1"/>
              </a:solidFill>
            </a:endParaRPr>
          </a:p>
        </p:txBody>
      </p:sp>
      <p:sp>
        <p:nvSpPr>
          <p:cNvPr id="357613658" name="Google Shape;414;p71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LOJAS</a:t>
            </a:r>
            <a:endParaRPr lang="pt-B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2449681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MERCADO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ÁREAS DA FARMÁCIA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8860643" name="CaixaDeTexto 6"/>
          <p:cNvSpPr txBox="1"/>
          <p:nvPr/>
        </p:nvSpPr>
        <p:spPr bwMode="auto">
          <a:xfrm>
            <a:off x="10688912" y="1041837"/>
            <a:ext cx="1284504" cy="523220"/>
          </a:xfrm>
          <a:prstGeom prst="rect">
            <a:avLst/>
          </a:prstGeom>
          <a:solidFill>
            <a:srgbClr val="F2F2F2"/>
          </a:solidFill>
          <a:ln w="1270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 </a:t>
            </a:r>
            <a:r>
              <a:rPr lang="pt-BR" sz="1200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MARKET SHARE 82,11</a:t>
            </a:r>
            <a:r>
              <a:rPr lang="pt-BR" b="1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rPr>
              <a:t>%</a:t>
            </a:r>
            <a:endParaRPr/>
          </a:p>
        </p:txBody>
      </p:sp>
      <p:pic>
        <p:nvPicPr>
          <p:cNvPr id="858649841" name="Imagem 4" descr="Uma imagem contendo Texto&#10;&#10;O conteúdo gerado por IA pode estar incorreto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94646" y="746334"/>
            <a:ext cx="3299745" cy="746825"/>
          </a:xfrm>
          <a:prstGeom prst="rect">
            <a:avLst/>
          </a:prstGeom>
        </p:spPr>
      </p:pic>
      <p:pic>
        <p:nvPicPr>
          <p:cNvPr id="1719878570" name="Imagem 3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11319" y="2036740"/>
            <a:ext cx="10544944" cy="4283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7469037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INDICADORES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EFETIVIDADE PEC - PBM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674848767" name="Agrupar 21"/>
          <p:cNvGrpSpPr/>
          <p:nvPr/>
        </p:nvGrpSpPr>
        <p:grpSpPr bwMode="auto">
          <a:xfrm>
            <a:off x="7481569" y="2570358"/>
            <a:ext cx="4421520" cy="3652886"/>
            <a:chOff x="7479291" y="2570359"/>
            <a:chExt cx="4423798" cy="3650360"/>
          </a:xfrm>
        </p:grpSpPr>
        <p:pic>
          <p:nvPicPr>
            <p:cNvPr id="17" name="Imagem 16" descr="Tabela&#10;&#10;O conteúdo gerado por IA pode estar incorreto."/>
            <p:cNvPicPr>
              <a:picLocks noChangeAspect="1"/>
            </p:cNvPicPr>
            <p:nvPr/>
          </p:nvPicPr>
          <p:blipFill rotWithShape="1">
            <a:blip r:embed="rId3"/>
            <a:stretch/>
          </p:blipFill>
          <p:spPr bwMode="auto">
            <a:xfrm>
              <a:off x="7479291" y="2570359"/>
              <a:ext cx="2214177" cy="3650360"/>
            </a:xfrm>
            <a:prstGeom prst="rect">
              <a:avLst/>
            </a:prstGeom>
          </p:spPr>
        </p:pic>
        <p:pic>
          <p:nvPicPr>
            <p:cNvPr id="21" name="Imagem 20" descr="Tabela&#10;&#10;O conteúdo gerado por IA pode estar incorreto.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9791842" y="2570359"/>
              <a:ext cx="2111247" cy="3650360"/>
            </a:xfrm>
            <a:prstGeom prst="rect">
              <a:avLst/>
            </a:prstGeom>
          </p:spPr>
        </p:pic>
      </p:grpSp>
      <p:pic>
        <p:nvPicPr>
          <p:cNvPr id="2081952531" name="Imagem 4" descr="Interface gráfica do usuário, Aplicativo&#10;&#10;O conteúdo gerado por IA pode estar incorreto.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7481569" y="438912"/>
            <a:ext cx="4421520" cy="2099692"/>
          </a:xfrm>
          <a:prstGeom prst="rect">
            <a:avLst/>
          </a:prstGeom>
          <a:ln w="25400">
            <a:solidFill>
              <a:srgbClr val="FF5510"/>
            </a:solidFill>
          </a:ln>
        </p:spPr>
      </p:pic>
      <p:pic>
        <p:nvPicPr>
          <p:cNvPr id="1790328345" name="Imagem 1"/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383654" y="830158"/>
            <a:ext cx="6553200" cy="514350"/>
          </a:xfrm>
          <a:prstGeom prst="rect">
            <a:avLst/>
          </a:prstGeom>
        </p:spPr>
      </p:pic>
      <p:pic>
        <p:nvPicPr>
          <p:cNvPr id="1815736814" name="Imagem 5"/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 bwMode="auto">
          <a:xfrm>
            <a:off x="383654" y="1344508"/>
            <a:ext cx="6553200" cy="768350"/>
          </a:xfrm>
          <a:prstGeom prst="rect">
            <a:avLst/>
          </a:prstGeom>
        </p:spPr>
      </p:pic>
      <p:pic>
        <p:nvPicPr>
          <p:cNvPr id="1887501120" name="Imagem 7"/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 bwMode="auto">
          <a:xfrm>
            <a:off x="1061974" y="2644201"/>
            <a:ext cx="5422900" cy="3505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3390981" name="Google Shape;280;p45"/>
          <p:cNvSpPr txBox="1">
            <a:spLocks noGrp="1"/>
          </p:cNvSpPr>
          <p:nvPr>
            <p:ph type="title"/>
          </p:nvPr>
        </p:nvSpPr>
        <p:spPr bwMode="auto">
          <a:xfrm>
            <a:off x="1363152" y="3090446"/>
            <a:ext cx="951029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 sz="4400">
                <a:solidFill>
                  <a:srgbClr val="FF5510"/>
                </a:solidFill>
              </a:rPr>
              <a:t>Estratégias e Ferramentas</a:t>
            </a:r>
            <a:endParaRPr lang="pt-BR" sz="4400"/>
          </a:p>
        </p:txBody>
      </p:sp>
      <p:pic>
        <p:nvPicPr>
          <p:cNvPr id="827643418" name="Gráfico 2" descr="Engrenagens estrutura de tópicos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37242" y="2971800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92114437" name="Google Shape;391;p59"/>
          <p:cNvPicPr/>
          <p:nvPr/>
        </p:nvPicPr>
        <p:blipFill rotWithShape="1">
          <a:blip r:embed="rId3">
            <a:alphaModFix/>
          </a:blip>
          <a:srcRect l="5249" t="0" r="5248" b="0"/>
          <a:stretch/>
        </p:blipFill>
        <p:spPr bwMode="auto">
          <a:xfrm>
            <a:off x="2739536" y="1182021"/>
            <a:ext cx="6665531" cy="4191951"/>
          </a:xfrm>
          <a:custGeom>
            <a:avLst/>
            <a:gdLst/>
            <a:ahLst/>
            <a:cxnLst/>
            <a:rect l="l" t="t" r="r" b="b"/>
            <a:pathLst>
              <a:path w="4640580" h="2918460" fill="norm" stroke="1" extrusionOk="0">
                <a:moveTo>
                  <a:pt x="0" y="0"/>
                </a:moveTo>
                <a:lnTo>
                  <a:pt x="4640580" y="0"/>
                </a:lnTo>
                <a:lnTo>
                  <a:pt x="4640580" y="2918460"/>
                </a:lnTo>
                <a:lnTo>
                  <a:pt x="0" y="291846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9670528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DADOS PRESCRIÇÃO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CAPTAÇÃO DE CRM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55461957" name="Imagem 2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4224366" y="3267442"/>
            <a:ext cx="3743267" cy="323116"/>
          </a:xfrm>
          <a:prstGeom prst="rect">
            <a:avLst/>
          </a:prstGeom>
        </p:spPr>
      </p:pic>
      <p:grpSp>
        <p:nvGrpSpPr>
          <p:cNvPr id="213900391" name="Agrupar 5"/>
          <p:cNvGrpSpPr/>
          <p:nvPr/>
        </p:nvGrpSpPr>
        <p:grpSpPr bwMode="auto">
          <a:xfrm>
            <a:off x="1671963" y="842809"/>
            <a:ext cx="8848074" cy="5172382"/>
            <a:chOff x="1671963" y="842809"/>
            <a:chExt cx="8848074" cy="5172382"/>
          </a:xfrm>
        </p:grpSpPr>
        <p:pic>
          <p:nvPicPr>
            <p:cNvPr id="392" name="Google Shape;392;p59"/>
            <p:cNvPicPr/>
            <p:nvPr/>
          </p:nvPicPr>
          <p:blipFill rotWithShape="1">
            <a:blip r:embed="rId5">
              <a:alphaModFix/>
            </a:blip>
            <a:srcRect l="-1" t="0" r="-436" b="0"/>
            <a:stretch/>
          </p:blipFill>
          <p:spPr bwMode="auto">
            <a:xfrm>
              <a:off x="1671963" y="842809"/>
              <a:ext cx="8848074" cy="51723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m 4" descr="Padrão do plano de fundo&#10;&#10;O conteúdo gerado por IA pode estar incorreto."/>
            <p:cNvPicPr>
              <a:picLocks noChangeAspect="1"/>
            </p:cNvPicPr>
            <p:nvPr/>
          </p:nvPicPr>
          <p:blipFill rotWithShape="1">
            <a:blip r:embed="rId6"/>
            <a:stretch/>
          </p:blipFill>
          <p:spPr bwMode="auto">
            <a:xfrm>
              <a:off x="2739536" y="1201921"/>
              <a:ext cx="6638388" cy="4152151"/>
            </a:xfrm>
            <a:prstGeom prst="rect">
              <a:avLst/>
            </a:prstGeom>
          </p:spPr>
        </p:pic>
      </p:grpSp>
      <p:pic>
        <p:nvPicPr>
          <p:cNvPr id="1385995363" name="Imagem 6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2787753" y="1574754"/>
            <a:ext cx="1549480" cy="2025754"/>
          </a:xfrm>
          <a:prstGeom prst="rect">
            <a:avLst/>
          </a:prstGeom>
        </p:spPr>
      </p:pic>
      <p:pic>
        <p:nvPicPr>
          <p:cNvPr id="1848161884" name="Imagem 8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4337233" y="1574754"/>
            <a:ext cx="5040691" cy="2063856"/>
          </a:xfrm>
          <a:prstGeom prst="rect">
            <a:avLst/>
          </a:prstGeom>
        </p:spPr>
      </p:pic>
      <p:pic>
        <p:nvPicPr>
          <p:cNvPr id="1656840984" name="Imagem 11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3957642" y="4142590"/>
            <a:ext cx="4229317" cy="895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2731131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RADAR CAPACITAÇÃO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ENGAJAMENTO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02114020" name="Agrupar 2"/>
          <p:cNvGrpSpPr/>
          <p:nvPr/>
        </p:nvGrpSpPr>
        <p:grpSpPr bwMode="auto">
          <a:xfrm>
            <a:off x="334105" y="1036306"/>
            <a:ext cx="5526528" cy="4785386"/>
            <a:chOff x="462908" y="1354837"/>
            <a:chExt cx="5325133" cy="4474769"/>
          </a:xfrm>
        </p:grpSpPr>
        <p:sp>
          <p:nvSpPr>
            <p:cNvPr id="4" name="CaixaDeTexto 3"/>
            <p:cNvSpPr txBox="1"/>
            <p:nvPr/>
          </p:nvSpPr>
          <p:spPr bwMode="auto">
            <a:xfrm>
              <a:off x="462908" y="1354837"/>
              <a:ext cx="36301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b="1">
                  <a:latin typeface="Rubik"/>
                  <a:cs typeface="Rubik"/>
                </a:rPr>
                <a:t>Sugestões de Cursos</a:t>
              </a:r>
              <a:endParaRPr/>
            </a:p>
          </p:txBody>
        </p:sp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3"/>
            <a:srcRect l="0" t="0" r="0" b="6344"/>
            <a:stretch/>
          </p:blipFill>
          <p:spPr bwMode="auto">
            <a:xfrm>
              <a:off x="4528041" y="4569607"/>
              <a:ext cx="1260000" cy="126000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4"/>
            <a:srcRect l="0" t="0" r="0" b="5691"/>
            <a:stretch/>
          </p:blipFill>
          <p:spPr bwMode="auto">
            <a:xfrm>
              <a:off x="462908" y="1836401"/>
              <a:ext cx="1260000" cy="1260000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5"/>
            <a:srcRect l="0" t="0" r="0" b="5676"/>
            <a:stretch/>
          </p:blipFill>
          <p:spPr bwMode="auto">
            <a:xfrm>
              <a:off x="1817951" y="1836401"/>
              <a:ext cx="1260000" cy="1260000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6"/>
            <a:srcRect l="0" t="0" r="0" b="5956"/>
            <a:stretch/>
          </p:blipFill>
          <p:spPr bwMode="auto">
            <a:xfrm>
              <a:off x="3172996" y="1836401"/>
              <a:ext cx="1260000" cy="1260000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7"/>
            <a:srcRect l="0" t="0" r="0" b="6451"/>
            <a:stretch/>
          </p:blipFill>
          <p:spPr bwMode="auto">
            <a:xfrm>
              <a:off x="462908" y="3203004"/>
              <a:ext cx="1260000" cy="1260000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8"/>
            <a:srcRect l="0" t="0" r="0" b="5344"/>
            <a:stretch/>
          </p:blipFill>
          <p:spPr bwMode="auto">
            <a:xfrm>
              <a:off x="1817951" y="3203004"/>
              <a:ext cx="1260000" cy="1260000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 rotWithShape="1">
            <a:blip r:embed="rId9"/>
            <a:srcRect l="0" t="0" r="0" b="6965"/>
            <a:stretch/>
          </p:blipFill>
          <p:spPr bwMode="auto">
            <a:xfrm>
              <a:off x="3172996" y="3203004"/>
              <a:ext cx="1260000" cy="1260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10"/>
            <a:srcRect l="0" t="0" r="0" b="5442"/>
            <a:stretch/>
          </p:blipFill>
          <p:spPr bwMode="auto">
            <a:xfrm>
              <a:off x="4528041" y="3203004"/>
              <a:ext cx="1260000" cy="1260000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 rotWithShape="1">
            <a:blip r:embed="rId11"/>
            <a:srcRect l="0" t="0" r="0" b="5579"/>
            <a:stretch/>
          </p:blipFill>
          <p:spPr bwMode="auto">
            <a:xfrm>
              <a:off x="4528041" y="1836401"/>
              <a:ext cx="1260000" cy="1260000"/>
            </a:xfrm>
            <a:prstGeom prst="rect">
              <a:avLst/>
            </a:prstGeom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 rotWithShape="1">
            <a:blip r:embed="rId12"/>
            <a:srcRect l="0" t="0" r="0" b="6625"/>
            <a:stretch/>
          </p:blipFill>
          <p:spPr bwMode="auto">
            <a:xfrm>
              <a:off x="462908" y="4569607"/>
              <a:ext cx="1260000" cy="1260000"/>
            </a:xfrm>
            <a:prstGeom prst="rect">
              <a:avLst/>
            </a:prstGeom>
          </p:spPr>
        </p:pic>
        <p:pic>
          <p:nvPicPr>
            <p:cNvPr id="15" name="Imagem 14"/>
            <p:cNvPicPr>
              <a:picLocks noChangeAspect="1"/>
            </p:cNvPicPr>
            <p:nvPr/>
          </p:nvPicPr>
          <p:blipFill rotWithShape="1">
            <a:blip r:embed="rId13"/>
            <a:srcRect l="0" t="0" r="0" b="5442"/>
            <a:stretch/>
          </p:blipFill>
          <p:spPr bwMode="auto">
            <a:xfrm>
              <a:off x="1817952" y="4569607"/>
              <a:ext cx="1260000" cy="1260000"/>
            </a:xfrm>
            <a:prstGeom prst="rect">
              <a:avLst/>
            </a:prstGeom>
          </p:spPr>
        </p:pic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14"/>
            <a:srcRect l="0" t="0" r="0" b="5442"/>
            <a:stretch/>
          </p:blipFill>
          <p:spPr bwMode="auto">
            <a:xfrm>
              <a:off x="3172996" y="4569607"/>
              <a:ext cx="1260000" cy="1260000"/>
            </a:xfrm>
            <a:prstGeom prst="rect">
              <a:avLst/>
            </a:prstGeom>
          </p:spPr>
        </p:pic>
      </p:grpSp>
      <p:pic>
        <p:nvPicPr>
          <p:cNvPr id="1006099225" name="Imagem 18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6610174" y="2701887"/>
            <a:ext cx="5067560" cy="1454225"/>
          </a:xfrm>
          <a:prstGeom prst="rect">
            <a:avLst/>
          </a:prstGeom>
        </p:spPr>
      </p:pic>
      <p:sp>
        <p:nvSpPr>
          <p:cNvPr id="1965079377" name="Retângulo 19"/>
          <p:cNvSpPr/>
          <p:nvPr/>
        </p:nvSpPr>
        <p:spPr bwMode="auto">
          <a:xfrm>
            <a:off x="6528816" y="2633472"/>
            <a:ext cx="5230368" cy="1572768"/>
          </a:xfrm>
          <a:prstGeom prst="rect">
            <a:avLst/>
          </a:prstGeom>
          <a:noFill/>
          <a:ln>
            <a:solidFill>
              <a:srgbClr val="FF7B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2525136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DERMACLUB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52204683" name="Imagem 16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0" t="0" r="0" b="5266"/>
          <a:stretch/>
        </p:blipFill>
        <p:spPr bwMode="auto">
          <a:xfrm>
            <a:off x="798989" y="670974"/>
            <a:ext cx="10594022" cy="5723188"/>
          </a:xfrm>
          <a:prstGeom prst="rect">
            <a:avLst/>
          </a:prstGeom>
        </p:spPr>
      </p:pic>
      <p:pic>
        <p:nvPicPr>
          <p:cNvPr id="1513890870" name="Imagem 3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209107" y="934489"/>
            <a:ext cx="7785285" cy="37929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8064498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DERMACLUB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38210199" name="Imagem 16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0" t="0" r="0" b="5266"/>
          <a:stretch/>
        </p:blipFill>
        <p:spPr bwMode="auto">
          <a:xfrm>
            <a:off x="798989" y="670974"/>
            <a:ext cx="10594022" cy="5723188"/>
          </a:xfrm>
          <a:prstGeom prst="rect">
            <a:avLst/>
          </a:prstGeom>
        </p:spPr>
      </p:pic>
      <p:pic>
        <p:nvPicPr>
          <p:cNvPr id="449819756" name="Imagem 19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176272" y="1033272"/>
            <a:ext cx="7839456" cy="3794760"/>
          </a:xfrm>
          <a:prstGeom prst="rect">
            <a:avLst/>
          </a:prstGeom>
        </p:spPr>
      </p:pic>
      <p:pic>
        <p:nvPicPr>
          <p:cNvPr id="1070355459" name="Imagem 4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1181862" y="2018714"/>
            <a:ext cx="9828276" cy="1823876"/>
          </a:xfrm>
          <a:prstGeom prst="rect">
            <a:avLst/>
          </a:prstGeom>
        </p:spPr>
      </p:pic>
      <p:sp>
        <p:nvSpPr>
          <p:cNvPr id="1165898878" name="Retângulo 6"/>
          <p:cNvSpPr/>
          <p:nvPr/>
        </p:nvSpPr>
        <p:spPr bwMode="auto">
          <a:xfrm>
            <a:off x="1161288" y="2011680"/>
            <a:ext cx="9875520" cy="1856232"/>
          </a:xfrm>
          <a:prstGeom prst="rect">
            <a:avLst/>
          </a:prstGeom>
          <a:noFill/>
          <a:ln>
            <a:solidFill>
              <a:srgbClr val="F5B4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518986" name="Google Shape;400;p60"/>
          <p:cNvSpPr txBox="1"/>
          <p:nvPr/>
        </p:nvSpPr>
        <p:spPr bwMode="auto">
          <a:xfrm>
            <a:off x="711319" y="299246"/>
            <a:ext cx="373878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cs typeface="Rubik ExtraBold"/>
              </a:rPr>
              <a:t>INSPIRE 360º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53078781" name="Imagem 1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0" t="0" r="0" b="5266"/>
          <a:stretch/>
        </p:blipFill>
        <p:spPr bwMode="auto">
          <a:xfrm>
            <a:off x="798989" y="661830"/>
            <a:ext cx="10594022" cy="5723188"/>
          </a:xfrm>
          <a:prstGeom prst="rect">
            <a:avLst/>
          </a:prstGeom>
        </p:spPr>
      </p:pic>
      <p:pic>
        <p:nvPicPr>
          <p:cNvPr id="40698116" name="Imagem 3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168334" y="911119"/>
            <a:ext cx="7862633" cy="3898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7214094" name="Google Shape;400;p60"/>
          <p:cNvSpPr txBox="1"/>
          <p:nvPr/>
        </p:nvSpPr>
        <p:spPr bwMode="auto">
          <a:xfrm>
            <a:off x="711319" y="299246"/>
            <a:ext cx="373878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cs typeface="Rubik ExtraBold"/>
              </a:rPr>
              <a:t>INSPIRE 360º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84164276" name="Imagem 1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0" t="0" r="0" b="5266"/>
          <a:stretch/>
        </p:blipFill>
        <p:spPr bwMode="auto">
          <a:xfrm>
            <a:off x="798989" y="661830"/>
            <a:ext cx="10594022" cy="5723188"/>
          </a:xfrm>
          <a:prstGeom prst="rect">
            <a:avLst/>
          </a:prstGeom>
        </p:spPr>
      </p:pic>
      <p:pic>
        <p:nvPicPr>
          <p:cNvPr id="407603704" name="Imagem 3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168334" y="911119"/>
            <a:ext cx="7862633" cy="3898625"/>
          </a:xfrm>
          <a:prstGeom prst="rect">
            <a:avLst/>
          </a:prstGeom>
        </p:spPr>
      </p:pic>
      <p:pic>
        <p:nvPicPr>
          <p:cNvPr id="2064168012" name="Imagem 4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1464742" y="2199132"/>
            <a:ext cx="9634371" cy="1490471"/>
          </a:xfrm>
          <a:prstGeom prst="rect">
            <a:avLst/>
          </a:prstGeom>
        </p:spPr>
      </p:pic>
      <p:sp>
        <p:nvSpPr>
          <p:cNvPr id="562862552" name="Retângulo 5"/>
          <p:cNvSpPr/>
          <p:nvPr/>
        </p:nvSpPr>
        <p:spPr bwMode="auto">
          <a:xfrm>
            <a:off x="1426464" y="2167128"/>
            <a:ext cx="9710928" cy="155448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8243906" name="Google Shape;400;p60"/>
          <p:cNvSpPr txBox="1"/>
          <p:nvPr/>
        </p:nvSpPr>
        <p:spPr bwMode="auto">
          <a:xfrm>
            <a:off x="711319" y="299246"/>
            <a:ext cx="373878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 ExtraBold"/>
                <a:cs typeface="Rubik ExtraBold"/>
              </a:rPr>
              <a:t>GOOGLE MEU NEGÓCIO</a:t>
            </a:r>
            <a:endParaRPr sz="14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40227511" name="Imagem 2" descr="Ícone&#10;&#10;O conteúdo gerado por IA pode estar incorreto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8368466" y="1246023"/>
            <a:ext cx="2268964" cy="2268962"/>
          </a:xfrm>
          <a:prstGeom prst="rect">
            <a:avLst/>
          </a:prstGeom>
        </p:spPr>
      </p:pic>
      <p:sp>
        <p:nvSpPr>
          <p:cNvPr id="1548800464" name="Google Shape;400;p60"/>
          <p:cNvSpPr txBox="1"/>
          <p:nvPr/>
        </p:nvSpPr>
        <p:spPr bwMode="auto">
          <a:xfrm>
            <a:off x="2838786" y="576205"/>
            <a:ext cx="651442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 ExtraBold"/>
                <a:ea typeface="Rubik ExtraBold"/>
                <a:cs typeface="Rubik ExtraBold"/>
              </a:rPr>
              <a:t>Análise Google Meu Negócio –</a:t>
            </a:r>
            <a:r>
              <a:rPr lang="pt-BR" sz="18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 ExtraBold"/>
                <a:cs typeface="Rubik ExtraBold"/>
              </a:rPr>
              <a:t> </a:t>
            </a:r>
            <a:r>
              <a:rPr lang="pt-BR" sz="1800" b="1" i="0" u="none" strike="noStrike" cap="none" spc="0">
                <a:ln>
                  <a:noFill/>
                </a:ln>
                <a:solidFill>
                  <a:srgbClr val="FF5510"/>
                </a:solidFill>
                <a:latin typeface="Rubik ExtraBold"/>
                <a:cs typeface="Rubik ExtraBold"/>
              </a:rPr>
              <a:t>24/04/2024 a 24/04/2025</a:t>
            </a:r>
            <a:endParaRPr/>
          </a:p>
        </p:txBody>
      </p:sp>
      <p:pic>
        <p:nvPicPr>
          <p:cNvPr id="133069269" name="Picture 2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666166" y="1624606"/>
            <a:ext cx="6275408" cy="1609724"/>
          </a:xfrm>
          <a:prstGeom prst="rect">
            <a:avLst/>
          </a:prstGeom>
          <a:noFill/>
        </p:spPr>
      </p:pic>
      <p:pic>
        <p:nvPicPr>
          <p:cNvPr id="681090516" name="Picture 6"/>
          <p:cNvPicPr>
            <a:picLocks noChangeAspect="1" noChangeArrowheads="1"/>
          </p:cNvPicPr>
          <p:nvPr/>
        </p:nvPicPr>
        <p:blipFill rotWithShape="1">
          <a:blip r:embed="rId5"/>
          <a:stretch/>
        </p:blipFill>
        <p:spPr bwMode="auto">
          <a:xfrm>
            <a:off x="711319" y="3913440"/>
            <a:ext cx="6230128" cy="1609724"/>
          </a:xfrm>
          <a:prstGeom prst="rect">
            <a:avLst/>
          </a:prstGeom>
          <a:noFill/>
        </p:spPr>
      </p:pic>
      <p:sp>
        <p:nvSpPr>
          <p:cNvPr id="219544838" name="CaixaDeTexto 9"/>
          <p:cNvSpPr txBox="1"/>
          <p:nvPr/>
        </p:nvSpPr>
        <p:spPr bwMode="auto">
          <a:xfrm>
            <a:off x="711319" y="1246022"/>
            <a:ext cx="24250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pt-BR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Frequência de avaliações:</a:t>
            </a:r>
            <a:endParaRPr lang="pt-BR" sz="14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69748990" name="CaixaDeTexto 12"/>
          <p:cNvSpPr txBox="1"/>
          <p:nvPr/>
        </p:nvSpPr>
        <p:spPr bwMode="auto">
          <a:xfrm>
            <a:off x="711319" y="3234331"/>
            <a:ext cx="33981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pt-BR" sz="1200" b="0" i="1" u="none" strike="noStrike" cap="none" spc="0">
                <a:ln>
                  <a:noFill/>
                </a:ln>
                <a:solidFill>
                  <a:srgbClr val="999999"/>
                </a:solidFill>
                <a:latin typeface="Rubik"/>
                <a:cs typeface="Rubik"/>
              </a:rPr>
              <a:t>Lojas Entrefarma - G.E 100</a:t>
            </a:r>
            <a:endParaRPr lang="pt-BR" sz="12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9923212" name="CaixaDeTexto 13"/>
          <p:cNvSpPr txBox="1"/>
          <p:nvPr/>
        </p:nvSpPr>
        <p:spPr bwMode="auto">
          <a:xfrm>
            <a:off x="711319" y="5557305"/>
            <a:ext cx="2425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pt-BR" sz="1200" b="0" i="1" u="none" strike="noStrike" cap="none" spc="0">
                <a:ln>
                  <a:noFill/>
                </a:ln>
                <a:solidFill>
                  <a:srgbClr val="999999"/>
                </a:solidFill>
                <a:latin typeface="Rubik"/>
                <a:cs typeface="Rubik"/>
              </a:rPr>
              <a:t>Lojas Ultra Popular - G.E 100</a:t>
            </a:r>
            <a:endParaRPr lang="pt-BR" sz="12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13657736" name="CaixaDeTexto 16"/>
          <p:cNvSpPr txBox="1"/>
          <p:nvPr/>
        </p:nvSpPr>
        <p:spPr bwMode="auto">
          <a:xfrm>
            <a:off x="7412485" y="3429000"/>
            <a:ext cx="421907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pt-BR" sz="16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Performance</a:t>
            </a:r>
            <a:endParaRPr lang="pt-BR" sz="1600" b="0" i="0" u="none" strike="noStrike" cap="none" spc="0">
              <a:ln>
                <a:noFill/>
              </a:ln>
              <a:solidFill>
                <a:srgbClr val="000000"/>
              </a:solidFill>
              <a:latin typeface="Rubik"/>
              <a:cs typeface="Rubik"/>
            </a:endParaRPr>
          </a:p>
          <a:p>
            <a:pPr marL="0" marR="0" lv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endParaRPr lang="pt-BR" sz="1400" b="0" i="0" u="none" strike="noStrike" cap="none" spc="0">
              <a:ln>
                <a:noFill/>
              </a:ln>
              <a:solidFill>
                <a:srgbClr val="000000"/>
              </a:solidFill>
              <a:latin typeface="Rubik"/>
              <a:cs typeface="Rubik"/>
            </a:endParaRPr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r>
              <a:rPr lang="pt-BR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Total de Avaliações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: 401 (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B050"/>
                </a:solidFill>
                <a:latin typeface="Rubik"/>
                <a:cs typeface="Rubik"/>
              </a:rPr>
              <a:t>•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385 positivas, </a:t>
            </a:r>
            <a:endParaRPr/>
          </a:p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pt-BR" sz="1400" b="0" i="0" u="none" strike="noStrike" cap="none" spc="0">
                <a:ln>
                  <a:noFill/>
                </a:ln>
                <a:solidFill>
                  <a:srgbClr val="FFC000"/>
                </a:solidFill>
                <a:latin typeface="Rubik"/>
                <a:cs typeface="Rubik"/>
              </a:rPr>
              <a:t>       • 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5 neutras, 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Arial"/>
                <a:cs typeface="Arial"/>
              </a:rPr>
              <a:t>• 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11 negativas).</a:t>
            </a:r>
            <a:endParaRPr/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endParaRPr lang="pt-BR" sz="1400" b="0" i="0" u="none" strike="noStrike" cap="none" spc="0">
              <a:ln>
                <a:noFill/>
              </a:ln>
              <a:solidFill>
                <a:srgbClr val="000000"/>
              </a:solidFill>
              <a:latin typeface="Rubik"/>
              <a:cs typeface="Rubik"/>
            </a:endParaRPr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r>
              <a:rPr lang="pt-BR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Nota Média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: 4,7</a:t>
            </a:r>
            <a:endParaRPr/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endParaRPr lang="pt-BR" sz="1400" b="0" i="0" u="none" strike="noStrike" cap="none" spc="0">
              <a:ln>
                <a:noFill/>
              </a:ln>
              <a:solidFill>
                <a:srgbClr val="000000"/>
              </a:solidFill>
              <a:latin typeface="Rubik"/>
              <a:cs typeface="Rubik"/>
            </a:endParaRPr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r>
              <a:rPr lang="pt-BR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Visualizações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: 153.902</a:t>
            </a:r>
            <a:endParaRPr/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endParaRPr lang="pt-BR" sz="1400" b="0" i="0" u="none" strike="noStrike" cap="none" spc="0">
              <a:ln>
                <a:noFill/>
              </a:ln>
              <a:solidFill>
                <a:srgbClr val="000000"/>
              </a:solidFill>
              <a:latin typeface="Rubik"/>
              <a:cs typeface="Rubik"/>
            </a:endParaRPr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r>
              <a:rPr lang="pt-BR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Ações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: 26.603 – </a:t>
            </a:r>
            <a:r>
              <a:rPr lang="pt-BR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Rotas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: 6.041</a:t>
            </a:r>
            <a:endParaRPr/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endParaRPr lang="pt-BR" sz="1400" b="0" i="0" u="none" strike="noStrike" cap="none" spc="0">
              <a:ln>
                <a:noFill/>
              </a:ln>
              <a:solidFill>
                <a:srgbClr val="000000"/>
              </a:solidFill>
              <a:latin typeface="Rubik"/>
              <a:cs typeface="Rubik"/>
            </a:endParaRPr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Rubik"/>
              <a:buChar char="•"/>
              <a:defRPr/>
            </a:pPr>
            <a:r>
              <a:rPr lang="pt-BR" sz="1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Conversão</a:t>
            </a:r>
            <a:r>
              <a:rPr lang="pt-BR" sz="14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cs typeface="Rubik"/>
              </a:rPr>
              <a:t>: 17,28%</a:t>
            </a:r>
            <a:endParaRPr/>
          </a:p>
        </p:txBody>
      </p:sp>
      <p:sp>
        <p:nvSpPr>
          <p:cNvPr id="675240410" name="Sinal de Multiplicação 3"/>
          <p:cNvSpPr/>
          <p:nvPr/>
        </p:nvSpPr>
        <p:spPr bwMode="auto">
          <a:xfrm>
            <a:off x="2714324" y="1424539"/>
            <a:ext cx="5505651" cy="3474720"/>
          </a:xfrm>
          <a:prstGeom prst="mathMultiply">
            <a:avLst>
              <a:gd name="adj1" fmla="val 2352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0206751" name="Google Shape;295;p4"/>
          <p:cNvSpPr txBox="1">
            <a:spLocks noGrp="1"/>
          </p:cNvSpPr>
          <p:nvPr>
            <p:ph type="title"/>
          </p:nvPr>
        </p:nvSpPr>
        <p:spPr bwMode="auto">
          <a:xfrm>
            <a:off x="6165241" y="3138150"/>
            <a:ext cx="5198691" cy="58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/>
              <a:t>Trade Marketing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2819647" name="CaixaDeTexto 7"/>
          <p:cNvSpPr txBox="1"/>
          <p:nvPr/>
        </p:nvSpPr>
        <p:spPr bwMode="auto">
          <a:xfrm>
            <a:off x="775853" y="286327"/>
            <a:ext cx="88391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b="1">
                <a:latin typeface="Rubik ExtraBold"/>
                <a:ea typeface="Calibri"/>
                <a:cs typeface="Rubik ExtraBold"/>
              </a:rPr>
              <a:t>Ações Negociadas </a:t>
            </a:r>
            <a:r>
              <a:rPr lang="pt-BR" b="1">
                <a:solidFill>
                  <a:srgbClr val="FF5510"/>
                </a:solidFill>
                <a:latin typeface="Rubik ExtraBold"/>
                <a:ea typeface="Calibri"/>
                <a:cs typeface="Rubik ExtraBold"/>
              </a:rPr>
              <a:t>2023 x 2024</a:t>
            </a:r>
            <a:endParaRPr/>
          </a:p>
        </p:txBody>
      </p:sp>
      <p:cxnSp>
        <p:nvCxnSpPr>
          <p:cNvPr id="1736688008" name="Conector reto 9"/>
          <p:cNvCxnSpPr/>
          <p:nvPr/>
        </p:nvCxnSpPr>
        <p:spPr bwMode="auto">
          <a:xfrm>
            <a:off x="6095996" y="1187889"/>
            <a:ext cx="0" cy="449247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1505155" name="CaixaDeTexto 10"/>
          <p:cNvSpPr txBox="1"/>
          <p:nvPr/>
        </p:nvSpPr>
        <p:spPr bwMode="auto">
          <a:xfrm>
            <a:off x="1601344" y="5657423"/>
            <a:ext cx="305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b="1">
                <a:latin typeface="Rubik ExtraBold"/>
                <a:cs typeface="Rubik ExtraBold"/>
              </a:rPr>
              <a:t>Valor</a:t>
            </a:r>
            <a:endParaRPr/>
          </a:p>
        </p:txBody>
      </p:sp>
      <p:sp>
        <p:nvSpPr>
          <p:cNvPr id="157720644" name="CaixaDeTexto 11"/>
          <p:cNvSpPr txBox="1"/>
          <p:nvPr/>
        </p:nvSpPr>
        <p:spPr bwMode="auto">
          <a:xfrm>
            <a:off x="8085972" y="5680362"/>
            <a:ext cx="305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b="1">
                <a:latin typeface="Rubik ExtraBold"/>
                <a:cs typeface="Rubik ExtraBold"/>
              </a:rPr>
              <a:t>Quantidade</a:t>
            </a:r>
            <a:endParaRPr/>
          </a:p>
        </p:txBody>
      </p:sp>
      <p:pic>
        <p:nvPicPr>
          <p:cNvPr id="504525033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1957692" y="1184287"/>
            <a:ext cx="709122" cy="1134595"/>
          </a:xfrm>
          <a:prstGeom prst="rect">
            <a:avLst/>
          </a:prstGeom>
          <a:noFill/>
        </p:spPr>
      </p:pic>
      <p:sp>
        <p:nvSpPr>
          <p:cNvPr id="617997927" name="CaixaDeTexto 13"/>
          <p:cNvSpPr txBox="1"/>
          <p:nvPr/>
        </p:nvSpPr>
        <p:spPr bwMode="auto">
          <a:xfrm>
            <a:off x="1850723" y="1526435"/>
            <a:ext cx="305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b="1">
                <a:latin typeface="Rubik ExtraBold"/>
                <a:cs typeface="Rubik ExtraBold"/>
              </a:rPr>
              <a:t>+ 0,4%</a:t>
            </a:r>
            <a:endParaRPr/>
          </a:p>
        </p:txBody>
      </p:sp>
      <p:pic>
        <p:nvPicPr>
          <p:cNvPr id="1190421201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8382737" y="1181156"/>
            <a:ext cx="709122" cy="1134595"/>
          </a:xfrm>
          <a:prstGeom prst="rect">
            <a:avLst/>
          </a:prstGeom>
          <a:noFill/>
        </p:spPr>
      </p:pic>
      <p:sp>
        <p:nvSpPr>
          <p:cNvPr id="1287137801" name="CaixaDeTexto 16"/>
          <p:cNvSpPr txBox="1"/>
          <p:nvPr/>
        </p:nvSpPr>
        <p:spPr bwMode="auto">
          <a:xfrm>
            <a:off x="8281141" y="1537041"/>
            <a:ext cx="305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b="1">
                <a:latin typeface="Rubik ExtraBold"/>
                <a:cs typeface="Rubik ExtraBold"/>
              </a:rPr>
              <a:t>- 36%</a:t>
            </a:r>
            <a:endParaRPr/>
          </a:p>
        </p:txBody>
      </p:sp>
      <p:graphicFrame>
        <p:nvGraphicFramePr>
          <p:cNvPr id="632041117" name="Gráfico 1"/>
          <p:cNvGraphicFramePr>
            <a:graphicFrameLocks xmlns:a="http://schemas.openxmlformats.org/drawingml/2006/main"/>
          </p:cNvGraphicFramePr>
          <p:nvPr/>
        </p:nvGraphicFramePr>
        <p:xfrm rot="0">
          <a:off x="846011" y="2768717"/>
          <a:ext cx="45688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79887829" name="Gráfico 2"/>
          <p:cNvGraphicFramePr>
            <a:graphicFrameLocks xmlns:a="http://schemas.openxmlformats.org/drawingml/2006/main"/>
          </p:cNvGraphicFramePr>
          <p:nvPr/>
        </p:nvGraphicFramePr>
        <p:xfrm rot="0">
          <a:off x="7239179" y="2749577"/>
          <a:ext cx="4572000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344360" name="Google Shape;400;p60"/>
          <p:cNvSpPr txBox="1"/>
          <p:nvPr/>
        </p:nvSpPr>
        <p:spPr bwMode="auto">
          <a:xfrm>
            <a:off x="711317" y="299246"/>
            <a:ext cx="651442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Ações negociadas </a:t>
            </a:r>
            <a:r>
              <a:rPr lang="pt-BR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– </a:t>
            </a:r>
            <a:r>
              <a:rPr lang="pt-BR" b="1">
                <a:solidFill>
                  <a:schemeClr val="dk1"/>
                </a:solidFill>
                <a:latin typeface="Rubik ExtraBold"/>
                <a:cs typeface="Rubik ExtraBold"/>
              </a:rPr>
              <a:t>Valor e </a:t>
            </a:r>
            <a:r>
              <a:rPr lang="pt-BR" b="1">
                <a:solidFill>
                  <a:schemeClr val="dk1"/>
                </a:solidFill>
                <a:latin typeface="Rubik ExtraBold"/>
                <a:cs typeface="Rubik ExtraBold"/>
              </a:rPr>
              <a:t>Qtde</a:t>
            </a:r>
            <a:r>
              <a:rPr lang="pt-BR" b="1">
                <a:solidFill>
                  <a:schemeClr val="dk1"/>
                </a:solidFill>
                <a:latin typeface="Rubik ExtraBold"/>
                <a:cs typeface="Rubik ExtraBold"/>
              </a:rPr>
              <a:t> </a:t>
            </a:r>
            <a:r>
              <a:rPr lang="pt-BR" b="1">
                <a:solidFill>
                  <a:srgbClr val="FF5510"/>
                </a:solidFill>
                <a:latin typeface="Rubik ExtraBold"/>
                <a:cs typeface="Rubik ExtraBold"/>
              </a:rPr>
              <a:t>Arrecadada - 2024</a:t>
            </a:r>
            <a:endParaRPr/>
          </a:p>
        </p:txBody>
      </p:sp>
      <p:grpSp>
        <p:nvGrpSpPr>
          <p:cNvPr id="380306680" name="Agrupar 3"/>
          <p:cNvGrpSpPr/>
          <p:nvPr/>
        </p:nvGrpSpPr>
        <p:grpSpPr bwMode="auto">
          <a:xfrm>
            <a:off x="625080" y="1247473"/>
            <a:ext cx="11176657" cy="2049913"/>
            <a:chOff x="1157303" y="3446215"/>
            <a:chExt cx="9971140" cy="2049913"/>
          </a:xfrm>
        </p:grpSpPr>
        <p:sp>
          <p:nvSpPr>
            <p:cNvPr id="5" name="Retângulo: Cantos Arredondados 4"/>
            <p:cNvSpPr/>
            <p:nvPr/>
          </p:nvSpPr>
          <p:spPr bwMode="auto">
            <a:xfrm>
              <a:off x="1157303" y="3624201"/>
              <a:ext cx="9971140" cy="1871927"/>
            </a:xfrm>
            <a:prstGeom prst="roundRect">
              <a:avLst>
                <a:gd name="adj" fmla="val 8872"/>
              </a:avLst>
            </a:prstGeom>
            <a:noFill/>
            <a:ln w="1905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 sz="1100"/>
            </a:p>
          </p:txBody>
        </p:sp>
        <p:sp>
          <p:nvSpPr>
            <p:cNvPr id="7" name="CaixaDeTexto 6"/>
            <p:cNvSpPr txBox="1"/>
            <p:nvPr/>
          </p:nvSpPr>
          <p:spPr bwMode="auto">
            <a:xfrm>
              <a:off x="5317967" y="3446215"/>
              <a:ext cx="163796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pt-BR" sz="1600" b="1">
                  <a:latin typeface="Arial"/>
                  <a:cs typeface="Arial"/>
                </a:rPr>
                <a:t>VALOR MENSAL</a:t>
              </a:r>
              <a:endParaRPr sz="1600">
                <a:latin typeface="Arial"/>
                <a:cs typeface="Arial"/>
              </a:endParaRPr>
            </a:p>
          </p:txBody>
        </p:sp>
      </p:grpSp>
      <p:grpSp>
        <p:nvGrpSpPr>
          <p:cNvPr id="342438629" name="Agrupar 8"/>
          <p:cNvGrpSpPr/>
          <p:nvPr/>
        </p:nvGrpSpPr>
        <p:grpSpPr bwMode="auto">
          <a:xfrm>
            <a:off x="541866" y="3656512"/>
            <a:ext cx="11176658" cy="2040785"/>
            <a:chOff x="1157303" y="3455343"/>
            <a:chExt cx="9971140" cy="2040785"/>
          </a:xfrm>
        </p:grpSpPr>
        <p:sp>
          <p:nvSpPr>
            <p:cNvPr id="10" name="Retângulo: Cantos Arredondados 9"/>
            <p:cNvSpPr/>
            <p:nvPr/>
          </p:nvSpPr>
          <p:spPr bwMode="auto">
            <a:xfrm>
              <a:off x="1157303" y="3624201"/>
              <a:ext cx="9971140" cy="1871927"/>
            </a:xfrm>
            <a:prstGeom prst="roundRect">
              <a:avLst>
                <a:gd name="adj" fmla="val 8872"/>
              </a:avLst>
            </a:prstGeom>
            <a:noFill/>
            <a:ln w="1905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 sz="1100"/>
            </a:p>
          </p:txBody>
        </p:sp>
        <p:sp>
          <p:nvSpPr>
            <p:cNvPr id="11" name="CaixaDeTexto 10"/>
            <p:cNvSpPr txBox="1"/>
            <p:nvPr/>
          </p:nvSpPr>
          <p:spPr bwMode="auto">
            <a:xfrm>
              <a:off x="5041701" y="3455343"/>
              <a:ext cx="220407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pt-BR" sz="1600" b="1">
                  <a:latin typeface="Arial"/>
                  <a:cs typeface="Arial"/>
                </a:rPr>
                <a:t>QUANTIDADE MENSAL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2" name="CaixaDeTexto 11"/>
            <p:cNvSpPr txBox="1"/>
            <p:nvPr/>
          </p:nvSpPr>
          <p:spPr bwMode="auto">
            <a:xfrm>
              <a:off x="1946732" y="4906573"/>
              <a:ext cx="4683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pt-BR" sz="1100" b="1">
                  <a:solidFill>
                    <a:schemeClr val="bg1"/>
                  </a:solidFill>
                  <a:latin typeface="Arial"/>
                  <a:cs typeface="Arial"/>
                </a:rPr>
                <a:t>JAN</a:t>
              </a:r>
              <a:endParaRPr sz="1100" b="1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720955293" name="CaixaDeTexto 12"/>
          <p:cNvSpPr txBox="1"/>
          <p:nvPr/>
        </p:nvSpPr>
        <p:spPr bwMode="auto">
          <a:xfrm>
            <a:off x="9109494" y="1232078"/>
            <a:ext cx="224992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600" b="1">
                <a:latin typeface="Arial"/>
                <a:cs typeface="Arial"/>
              </a:rPr>
              <a:t>TOTAL R$ 55.269</a:t>
            </a:r>
            <a:endParaRPr/>
          </a:p>
          <a:p>
            <a:pPr algn="ctr">
              <a:defRPr/>
            </a:pPr>
            <a:endParaRPr sz="1600">
              <a:latin typeface="Arial"/>
              <a:cs typeface="Arial"/>
            </a:endParaRPr>
          </a:p>
        </p:txBody>
      </p:sp>
      <p:sp>
        <p:nvSpPr>
          <p:cNvPr id="1987116191" name="CaixaDeTexto 14"/>
          <p:cNvSpPr txBox="1"/>
          <p:nvPr/>
        </p:nvSpPr>
        <p:spPr bwMode="auto">
          <a:xfrm>
            <a:off x="9648706" y="3656512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600" b="1">
                <a:latin typeface="Arial"/>
                <a:cs typeface="Arial"/>
              </a:rPr>
              <a:t>TOTAL 322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1653252671" name="Gráfico 1"/>
          <p:cNvGraphicFramePr>
            <a:graphicFrameLocks xmlns:a="http://schemas.openxmlformats.org/drawingml/2006/main"/>
          </p:cNvGraphicFramePr>
          <p:nvPr/>
        </p:nvGraphicFramePr>
        <p:xfrm rot="0">
          <a:off x="832581" y="1581364"/>
          <a:ext cx="10666692" cy="164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61009132" name="Gráfico 2"/>
          <p:cNvGraphicFramePr>
            <a:graphicFrameLocks xmlns:a="http://schemas.openxmlformats.org/drawingml/2006/main"/>
          </p:cNvGraphicFramePr>
          <p:nvPr/>
        </p:nvGraphicFramePr>
        <p:xfrm rot="0">
          <a:off x="832581" y="3955039"/>
          <a:ext cx="10526838" cy="164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0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0306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030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030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43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2438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2438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2438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6926304" name="Google Shape;400;p60"/>
          <p:cNvSpPr txBox="1"/>
          <p:nvPr/>
        </p:nvSpPr>
        <p:spPr bwMode="auto">
          <a:xfrm>
            <a:off x="711317" y="299246"/>
            <a:ext cx="651442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Ações negociadas </a:t>
            </a:r>
            <a:r>
              <a:rPr lang="pt-BR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– </a:t>
            </a:r>
            <a:r>
              <a:rPr lang="pt-BR" b="1">
                <a:solidFill>
                  <a:schemeClr val="dk1"/>
                </a:solidFill>
                <a:latin typeface="Rubik ExtraBold"/>
                <a:cs typeface="Rubik ExtraBold"/>
              </a:rPr>
              <a:t>Valor e </a:t>
            </a:r>
            <a:r>
              <a:rPr lang="pt-BR" b="1">
                <a:solidFill>
                  <a:schemeClr val="dk1"/>
                </a:solidFill>
                <a:latin typeface="Rubik ExtraBold"/>
                <a:cs typeface="Rubik ExtraBold"/>
              </a:rPr>
              <a:t>Qtde</a:t>
            </a:r>
            <a:r>
              <a:rPr lang="pt-BR" b="1">
                <a:solidFill>
                  <a:schemeClr val="dk1"/>
                </a:solidFill>
                <a:latin typeface="Rubik ExtraBold"/>
                <a:cs typeface="Rubik ExtraBold"/>
              </a:rPr>
              <a:t> </a:t>
            </a:r>
            <a:r>
              <a:rPr lang="pt-BR" b="1">
                <a:solidFill>
                  <a:srgbClr val="FF5510"/>
                </a:solidFill>
                <a:latin typeface="Rubik ExtraBold"/>
                <a:cs typeface="Rubik ExtraBold"/>
              </a:rPr>
              <a:t>Perdida - 2024</a:t>
            </a:r>
            <a:endParaRPr/>
          </a:p>
        </p:txBody>
      </p:sp>
      <p:grpSp>
        <p:nvGrpSpPr>
          <p:cNvPr id="1438487214" name="Agrupar 3"/>
          <p:cNvGrpSpPr/>
          <p:nvPr/>
        </p:nvGrpSpPr>
        <p:grpSpPr bwMode="auto">
          <a:xfrm>
            <a:off x="625080" y="1247473"/>
            <a:ext cx="11176657" cy="2049913"/>
            <a:chOff x="1157303" y="3446215"/>
            <a:chExt cx="9971140" cy="2049913"/>
          </a:xfrm>
        </p:grpSpPr>
        <p:sp>
          <p:nvSpPr>
            <p:cNvPr id="5" name="Retângulo: Cantos Arredondados 4"/>
            <p:cNvSpPr/>
            <p:nvPr/>
          </p:nvSpPr>
          <p:spPr bwMode="auto">
            <a:xfrm>
              <a:off x="1157303" y="3624201"/>
              <a:ext cx="9971140" cy="1871927"/>
            </a:xfrm>
            <a:prstGeom prst="roundRect">
              <a:avLst>
                <a:gd name="adj" fmla="val 8872"/>
              </a:avLst>
            </a:prstGeom>
            <a:noFill/>
            <a:ln w="1905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 sz="1100"/>
            </a:p>
          </p:txBody>
        </p:sp>
        <p:sp>
          <p:nvSpPr>
            <p:cNvPr id="7" name="CaixaDeTexto 6"/>
            <p:cNvSpPr txBox="1"/>
            <p:nvPr/>
          </p:nvSpPr>
          <p:spPr bwMode="auto">
            <a:xfrm>
              <a:off x="5317967" y="3446215"/>
              <a:ext cx="163796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pt-BR" sz="1600" b="1">
                  <a:latin typeface="Arial"/>
                  <a:cs typeface="Arial"/>
                </a:rPr>
                <a:t>VALOR MENSAL</a:t>
              </a:r>
              <a:endParaRPr sz="1600">
                <a:latin typeface="Arial"/>
                <a:cs typeface="Arial"/>
              </a:endParaRPr>
            </a:p>
          </p:txBody>
        </p:sp>
      </p:grpSp>
      <p:grpSp>
        <p:nvGrpSpPr>
          <p:cNvPr id="277870150" name="Agrupar 8"/>
          <p:cNvGrpSpPr/>
          <p:nvPr/>
        </p:nvGrpSpPr>
        <p:grpSpPr bwMode="auto">
          <a:xfrm>
            <a:off x="541866" y="3656512"/>
            <a:ext cx="11176658" cy="2040785"/>
            <a:chOff x="1157303" y="3455343"/>
            <a:chExt cx="9971140" cy="2040785"/>
          </a:xfrm>
        </p:grpSpPr>
        <p:sp>
          <p:nvSpPr>
            <p:cNvPr id="10" name="Retângulo: Cantos Arredondados 9"/>
            <p:cNvSpPr/>
            <p:nvPr/>
          </p:nvSpPr>
          <p:spPr bwMode="auto">
            <a:xfrm>
              <a:off x="1157303" y="3624201"/>
              <a:ext cx="9971140" cy="1871927"/>
            </a:xfrm>
            <a:prstGeom prst="roundRect">
              <a:avLst>
                <a:gd name="adj" fmla="val 8872"/>
              </a:avLst>
            </a:prstGeom>
            <a:noFill/>
            <a:ln w="1905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 sz="1100"/>
            </a:p>
          </p:txBody>
        </p:sp>
        <p:sp>
          <p:nvSpPr>
            <p:cNvPr id="11" name="CaixaDeTexto 10"/>
            <p:cNvSpPr txBox="1"/>
            <p:nvPr/>
          </p:nvSpPr>
          <p:spPr bwMode="auto">
            <a:xfrm>
              <a:off x="5041701" y="3455343"/>
              <a:ext cx="220407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pt-BR" sz="1600" b="1">
                  <a:latin typeface="Arial"/>
                  <a:cs typeface="Arial"/>
                </a:rPr>
                <a:t>QUANTIDADE MENSAL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2" name="CaixaDeTexto 11"/>
            <p:cNvSpPr txBox="1"/>
            <p:nvPr/>
          </p:nvSpPr>
          <p:spPr bwMode="auto">
            <a:xfrm>
              <a:off x="1946732" y="4906573"/>
              <a:ext cx="4683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pt-BR" sz="1100" b="1">
                  <a:solidFill>
                    <a:schemeClr val="bg1"/>
                  </a:solidFill>
                  <a:latin typeface="Arial"/>
                  <a:cs typeface="Arial"/>
                </a:rPr>
                <a:t>JAN</a:t>
              </a:r>
              <a:endParaRPr sz="1100" b="1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51109826" name="CaixaDeTexto 12"/>
          <p:cNvSpPr txBox="1"/>
          <p:nvPr/>
        </p:nvSpPr>
        <p:spPr bwMode="auto">
          <a:xfrm>
            <a:off x="9109494" y="1232078"/>
            <a:ext cx="224992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600" b="1">
                <a:latin typeface="Arial"/>
                <a:cs typeface="Arial"/>
              </a:rPr>
              <a:t>TOTAL R$ 6.903</a:t>
            </a:r>
            <a:endParaRPr/>
          </a:p>
          <a:p>
            <a:pPr algn="ctr">
              <a:defRPr/>
            </a:pPr>
            <a:endParaRPr sz="1600">
              <a:latin typeface="Arial"/>
              <a:cs typeface="Arial"/>
            </a:endParaRPr>
          </a:p>
        </p:txBody>
      </p:sp>
      <p:sp>
        <p:nvSpPr>
          <p:cNvPr id="547892822" name="CaixaDeTexto 14"/>
          <p:cNvSpPr txBox="1"/>
          <p:nvPr/>
        </p:nvSpPr>
        <p:spPr bwMode="auto">
          <a:xfrm>
            <a:off x="9648706" y="3656512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600" b="1">
                <a:latin typeface="Arial"/>
                <a:cs typeface="Arial"/>
              </a:rPr>
              <a:t>TOTAL 28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2078839371" name="Gráfico 5"/>
          <p:cNvGraphicFramePr>
            <a:graphicFrameLocks xmlns:a="http://schemas.openxmlformats.org/drawingml/2006/main"/>
          </p:cNvGraphicFramePr>
          <p:nvPr/>
        </p:nvGraphicFramePr>
        <p:xfrm rot="0">
          <a:off x="832582" y="1548824"/>
          <a:ext cx="10734338" cy="1711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64002049" name="Gráfico 7"/>
          <p:cNvGraphicFramePr>
            <a:graphicFrameLocks xmlns:a="http://schemas.openxmlformats.org/drawingml/2006/main"/>
          </p:cNvGraphicFramePr>
          <p:nvPr/>
        </p:nvGraphicFramePr>
        <p:xfrm rot="0">
          <a:off x="801278" y="3979059"/>
          <a:ext cx="10558141" cy="1711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8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8487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8487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8487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87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7870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7870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7870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7136109" name="Google Shape;400;p60"/>
          <p:cNvSpPr txBox="1"/>
          <p:nvPr/>
        </p:nvSpPr>
        <p:spPr bwMode="auto">
          <a:xfrm>
            <a:off x="711317" y="299246"/>
            <a:ext cx="447028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STATUS AÇÕES -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2024</a:t>
            </a:r>
            <a:endParaRPr sz="1400" b="0" i="0" u="none" strike="noStrike" cap="none">
              <a:solidFill>
                <a:srgbClr val="FF551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417774922" name="Gráfico 5"/>
          <p:cNvGraphicFramePr>
            <a:graphicFrameLocks xmlns:a="http://schemas.openxmlformats.org/drawingml/2006/main"/>
          </p:cNvGraphicFramePr>
          <p:nvPr/>
        </p:nvGraphicFramePr>
        <p:xfrm rot="0">
          <a:off x="893637" y="1705243"/>
          <a:ext cx="2523819" cy="29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72435147" name="TextBox 42"/>
          <p:cNvSpPr txBox="1"/>
          <p:nvPr/>
        </p:nvSpPr>
        <p:spPr bwMode="auto">
          <a:xfrm>
            <a:off x="1332906" y="1276987"/>
            <a:ext cx="163217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defRPr/>
            </a:pPr>
            <a:r>
              <a:rPr lang="en-US" sz="2000" b="1">
                <a:latin typeface="Rubik ExtraBold"/>
                <a:ea typeface="League Spartan"/>
                <a:cs typeface="Rubik ExtraBold"/>
              </a:rPr>
              <a:t>APROVADO</a:t>
            </a:r>
            <a:endParaRPr/>
          </a:p>
        </p:txBody>
      </p:sp>
      <p:sp>
        <p:nvSpPr>
          <p:cNvPr id="1132318092" name="TextBox 52"/>
          <p:cNvSpPr txBox="1"/>
          <p:nvPr/>
        </p:nvSpPr>
        <p:spPr bwMode="auto">
          <a:xfrm>
            <a:off x="4990337" y="1305133"/>
            <a:ext cx="1951176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defRPr/>
            </a:pPr>
            <a:r>
              <a:rPr lang="en-US" sz="2000" b="1">
                <a:latin typeface="Rubik ExtraBold"/>
                <a:ea typeface="League Spartan"/>
                <a:cs typeface="Rubik ExtraBold"/>
              </a:rPr>
              <a:t>NÃO ENVIADO</a:t>
            </a:r>
            <a:endParaRPr/>
          </a:p>
        </p:txBody>
      </p:sp>
      <p:sp>
        <p:nvSpPr>
          <p:cNvPr id="19200893" name="TextBox 61"/>
          <p:cNvSpPr txBox="1"/>
          <p:nvPr/>
        </p:nvSpPr>
        <p:spPr bwMode="auto">
          <a:xfrm>
            <a:off x="8778043" y="1276987"/>
            <a:ext cx="1789272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pt-BR"/>
            </a:defPPr>
            <a:lvl1pPr algn="ctr">
              <a:defRPr sz="1600" b="1">
                <a:latin typeface="Arial Black"/>
                <a:ea typeface="League Spartan"/>
                <a:cs typeface="Poppins"/>
              </a:defRPr>
            </a:lvl1pPr>
          </a:lstStyle>
          <a:p>
            <a:pPr>
              <a:defRPr/>
            </a:pPr>
            <a:r>
              <a:rPr lang="en-US" sz="2000">
                <a:latin typeface="Rubik ExtraBold"/>
                <a:cs typeface="Rubik ExtraBold"/>
              </a:rPr>
              <a:t>REPROVADO</a:t>
            </a:r>
            <a:endParaRPr/>
          </a:p>
        </p:txBody>
      </p:sp>
      <p:sp>
        <p:nvSpPr>
          <p:cNvPr id="1740088514" name="TextBox 38"/>
          <p:cNvSpPr txBox="1"/>
          <p:nvPr/>
        </p:nvSpPr>
        <p:spPr bwMode="auto">
          <a:xfrm>
            <a:off x="1472852" y="2767073"/>
            <a:ext cx="1383712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4400" b="1">
                <a:solidFill>
                  <a:srgbClr val="FF5510"/>
                </a:solidFill>
                <a:latin typeface="Rubik ExtraBold"/>
                <a:cs typeface="Rubik ExtraBold"/>
              </a:rPr>
              <a:t>89%</a:t>
            </a:r>
            <a:endParaRPr/>
          </a:p>
        </p:txBody>
      </p:sp>
      <p:sp>
        <p:nvSpPr>
          <p:cNvPr id="1554903171" name="Rounded Rectangle 32"/>
          <p:cNvSpPr/>
          <p:nvPr/>
        </p:nvSpPr>
        <p:spPr bwMode="auto">
          <a:xfrm>
            <a:off x="1200968" y="4576464"/>
            <a:ext cx="2030081" cy="25224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latin typeface="Rubik ExtraBold"/>
              <a:cs typeface="Rubik ExtraBold"/>
            </a:endParaRPr>
          </a:p>
        </p:txBody>
      </p:sp>
      <p:sp>
        <p:nvSpPr>
          <p:cNvPr id="2043327916" name="Rounded Rectangle 33"/>
          <p:cNvSpPr/>
          <p:nvPr/>
        </p:nvSpPr>
        <p:spPr bwMode="auto">
          <a:xfrm>
            <a:off x="1200967" y="4576464"/>
            <a:ext cx="1495099" cy="252240"/>
          </a:xfrm>
          <a:prstGeom prst="roundRect">
            <a:avLst>
              <a:gd name="adj" fmla="val 50000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solidFill>
                <a:srgbClr val="FF6600"/>
              </a:solidFill>
              <a:latin typeface="Rubik ExtraBold"/>
              <a:cs typeface="Rubik ExtraBold"/>
            </a:endParaRPr>
          </a:p>
        </p:txBody>
      </p:sp>
      <p:sp>
        <p:nvSpPr>
          <p:cNvPr id="1035593356" name="TextBox 63"/>
          <p:cNvSpPr txBox="1"/>
          <p:nvPr/>
        </p:nvSpPr>
        <p:spPr bwMode="auto">
          <a:xfrm>
            <a:off x="1206885" y="4969576"/>
            <a:ext cx="1949573" cy="49244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2600" b="1">
                <a:solidFill>
                  <a:srgbClr val="FF5510"/>
                </a:solidFill>
                <a:latin typeface="Rubik ExtraBold"/>
                <a:cs typeface="Rubik ExtraBold"/>
              </a:rPr>
              <a:t>R$ 55.269</a:t>
            </a:r>
            <a:endParaRPr/>
          </a:p>
        </p:txBody>
      </p:sp>
      <p:graphicFrame>
        <p:nvGraphicFramePr>
          <p:cNvPr id="1788208663" name="Gráfico 17"/>
          <p:cNvGraphicFramePr>
            <a:graphicFrameLocks xmlns:a="http://schemas.openxmlformats.org/drawingml/2006/main"/>
          </p:cNvGraphicFramePr>
          <p:nvPr/>
        </p:nvGraphicFramePr>
        <p:xfrm rot="0">
          <a:off x="4764018" y="1702372"/>
          <a:ext cx="2523819" cy="29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23398491" name="TextBox 38"/>
          <p:cNvSpPr txBox="1"/>
          <p:nvPr/>
        </p:nvSpPr>
        <p:spPr bwMode="auto">
          <a:xfrm>
            <a:off x="5400557" y="2764203"/>
            <a:ext cx="1303562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4400" b="1">
                <a:latin typeface="Rubik ExtraBold"/>
                <a:cs typeface="Rubik ExtraBold"/>
              </a:rPr>
              <a:t>10%</a:t>
            </a:r>
            <a:endParaRPr/>
          </a:p>
        </p:txBody>
      </p:sp>
      <p:sp>
        <p:nvSpPr>
          <p:cNvPr id="1979452319" name="Rounded Rectangle 32"/>
          <p:cNvSpPr/>
          <p:nvPr/>
        </p:nvSpPr>
        <p:spPr bwMode="auto">
          <a:xfrm>
            <a:off x="5071349" y="4573593"/>
            <a:ext cx="2030081" cy="25224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latin typeface="Rubik ExtraBold"/>
              <a:cs typeface="Rubik ExtraBold"/>
            </a:endParaRPr>
          </a:p>
        </p:txBody>
      </p:sp>
      <p:sp>
        <p:nvSpPr>
          <p:cNvPr id="1107688277" name="Rounded Rectangle 33"/>
          <p:cNvSpPr/>
          <p:nvPr/>
        </p:nvSpPr>
        <p:spPr bwMode="auto">
          <a:xfrm>
            <a:off x="5071346" y="4573593"/>
            <a:ext cx="329209" cy="25224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solidFill>
                <a:srgbClr val="FF6600"/>
              </a:solidFill>
              <a:latin typeface="Rubik ExtraBold"/>
              <a:cs typeface="Rubik ExtraBold"/>
            </a:endParaRPr>
          </a:p>
        </p:txBody>
      </p:sp>
      <p:sp>
        <p:nvSpPr>
          <p:cNvPr id="699854910" name="TextBox 63"/>
          <p:cNvSpPr txBox="1"/>
          <p:nvPr/>
        </p:nvSpPr>
        <p:spPr bwMode="auto">
          <a:xfrm>
            <a:off x="5207911" y="4966705"/>
            <a:ext cx="1688284" cy="49244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2600" b="1">
                <a:latin typeface="Rubik ExtraBold"/>
                <a:cs typeface="Rubik ExtraBold"/>
              </a:rPr>
              <a:t>R$ 6.045</a:t>
            </a:r>
            <a:endParaRPr/>
          </a:p>
        </p:txBody>
      </p:sp>
      <p:graphicFrame>
        <p:nvGraphicFramePr>
          <p:cNvPr id="1955348070" name="Gráfico 22"/>
          <p:cNvGraphicFramePr>
            <a:graphicFrameLocks xmlns:a="http://schemas.openxmlformats.org/drawingml/2006/main"/>
          </p:cNvGraphicFramePr>
          <p:nvPr/>
        </p:nvGraphicFramePr>
        <p:xfrm rot="0">
          <a:off x="8453244" y="1699498"/>
          <a:ext cx="2523819" cy="29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90128526" name="TextBox 38"/>
          <p:cNvSpPr txBox="1"/>
          <p:nvPr/>
        </p:nvSpPr>
        <p:spPr bwMode="auto">
          <a:xfrm>
            <a:off x="9319343" y="2761329"/>
            <a:ext cx="920444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4400" b="1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1%</a:t>
            </a:r>
            <a:endParaRPr/>
          </a:p>
        </p:txBody>
      </p:sp>
      <p:sp>
        <p:nvSpPr>
          <p:cNvPr id="732778181" name="Rounded Rectangle 32"/>
          <p:cNvSpPr/>
          <p:nvPr/>
        </p:nvSpPr>
        <p:spPr bwMode="auto">
          <a:xfrm>
            <a:off x="8760575" y="4570719"/>
            <a:ext cx="2030081" cy="25224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900">
              <a:latin typeface="Rubik ExtraBold"/>
              <a:cs typeface="Rubik ExtraBold"/>
            </a:endParaRPr>
          </a:p>
        </p:txBody>
      </p:sp>
      <p:sp>
        <p:nvSpPr>
          <p:cNvPr id="1305243898" name="TextBox 63"/>
          <p:cNvSpPr txBox="1"/>
          <p:nvPr/>
        </p:nvSpPr>
        <p:spPr bwMode="auto">
          <a:xfrm>
            <a:off x="9087933" y="4963831"/>
            <a:ext cx="1375698" cy="49244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sz="2600" b="1">
                <a:solidFill>
                  <a:schemeClr val="bg1">
                    <a:lumMod val="50000"/>
                  </a:schemeClr>
                </a:solidFill>
                <a:latin typeface="Rubik ExtraBold"/>
                <a:cs typeface="Rubik ExtraBold"/>
              </a:rPr>
              <a:t>R$ 858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2597175" name="Google Shape;400;p60"/>
          <p:cNvSpPr txBox="1"/>
          <p:nvPr/>
        </p:nvSpPr>
        <p:spPr bwMode="auto">
          <a:xfrm>
            <a:off x="711317" y="299246"/>
            <a:ext cx="651442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ENGAJAMENTO MENSAL 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–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2024</a:t>
            </a:r>
            <a:endParaRPr lang="pt-B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53333955" name="Google Shape;480;p6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9341642" y="553134"/>
            <a:ext cx="1800000" cy="1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5661156" name="CaixaDeTexto 2"/>
          <p:cNvSpPr txBox="1"/>
          <p:nvPr/>
        </p:nvSpPr>
        <p:spPr bwMode="auto">
          <a:xfrm>
            <a:off x="9536736" y="880272"/>
            <a:ext cx="1418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800">
                <a:latin typeface="Rubik ExtraBold"/>
                <a:cs typeface="Rubik ExtraBold"/>
              </a:rPr>
              <a:t>92% </a:t>
            </a:r>
            <a:endParaRPr/>
          </a:p>
          <a:p>
            <a:pPr algn="ctr">
              <a:defRPr/>
            </a:pPr>
            <a:r>
              <a:rPr lang="pt-BR">
                <a:latin typeface="Rubik ExtraBold"/>
                <a:cs typeface="Rubik ExtraBold"/>
              </a:rPr>
              <a:t>ACUMULADO</a:t>
            </a:r>
            <a:endParaRPr/>
          </a:p>
        </p:txBody>
      </p:sp>
      <p:sp>
        <p:nvSpPr>
          <p:cNvPr id="931844865" name="CaixaDeTexto 5"/>
          <p:cNvSpPr txBox="1"/>
          <p:nvPr/>
        </p:nvSpPr>
        <p:spPr bwMode="auto">
          <a:xfrm>
            <a:off x="0" y="6420254"/>
            <a:ext cx="2401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200" b="1" i="1">
                <a:solidFill>
                  <a:schemeClr val="tx1">
                    <a:lumMod val="50000"/>
                    <a:lumOff val="50000"/>
                  </a:schemeClr>
                </a:solidFill>
              </a:rPr>
              <a:t>Objetivo Farmarcas 90%</a:t>
            </a:r>
            <a:endParaRPr/>
          </a:p>
        </p:txBody>
      </p:sp>
      <p:graphicFrame>
        <p:nvGraphicFramePr>
          <p:cNvPr id="1831095931" name="Gráfico 1"/>
          <p:cNvGraphicFramePr>
            <a:graphicFrameLocks xmlns:a="http://schemas.openxmlformats.org/drawingml/2006/main"/>
          </p:cNvGraphicFramePr>
          <p:nvPr/>
        </p:nvGraphicFramePr>
        <p:xfrm rot="0">
          <a:off x="387928" y="2216727"/>
          <a:ext cx="11600872" cy="3038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1623052" name="Google Shape;400;p60"/>
          <p:cNvSpPr txBox="1"/>
          <p:nvPr/>
        </p:nvSpPr>
        <p:spPr bwMode="auto">
          <a:xfrm>
            <a:off x="711317" y="299246"/>
            <a:ext cx="651442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ENGAJAMENTO MENSAL 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–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2025</a:t>
            </a:r>
            <a:endParaRPr lang="pt-BR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58792221" name="Google Shape;480;p6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9341642" y="553134"/>
            <a:ext cx="1800000" cy="1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2074842" name="CaixaDeTexto 2"/>
          <p:cNvSpPr txBox="1"/>
          <p:nvPr/>
        </p:nvSpPr>
        <p:spPr bwMode="auto">
          <a:xfrm>
            <a:off x="9536736" y="880272"/>
            <a:ext cx="1418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800">
                <a:latin typeface="Rubik ExtraBold"/>
                <a:cs typeface="Rubik ExtraBold"/>
              </a:rPr>
              <a:t>98% </a:t>
            </a:r>
            <a:endParaRPr/>
          </a:p>
          <a:p>
            <a:pPr algn="ctr">
              <a:defRPr/>
            </a:pPr>
            <a:r>
              <a:rPr lang="pt-BR">
                <a:latin typeface="Rubik ExtraBold"/>
                <a:cs typeface="Rubik ExtraBold"/>
              </a:rPr>
              <a:t>ACUMULADO</a:t>
            </a:r>
            <a:endParaRPr/>
          </a:p>
        </p:txBody>
      </p:sp>
      <p:sp>
        <p:nvSpPr>
          <p:cNvPr id="1638620524" name="CaixaDeTexto 5"/>
          <p:cNvSpPr txBox="1"/>
          <p:nvPr/>
        </p:nvSpPr>
        <p:spPr bwMode="auto">
          <a:xfrm>
            <a:off x="0" y="6420254"/>
            <a:ext cx="2401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1200" b="1" i="1">
                <a:solidFill>
                  <a:schemeClr val="tx1">
                    <a:lumMod val="50000"/>
                    <a:lumOff val="50000"/>
                  </a:schemeClr>
                </a:solidFill>
              </a:rPr>
              <a:t>Objetivo Farmarcas 94%</a:t>
            </a:r>
            <a:endParaRPr/>
          </a:p>
        </p:txBody>
      </p:sp>
      <p:graphicFrame>
        <p:nvGraphicFramePr>
          <p:cNvPr id="1389124374" name="Gráfico 1"/>
          <p:cNvGraphicFramePr>
            <a:graphicFrameLocks xmlns:a="http://schemas.openxmlformats.org/drawingml/2006/main"/>
          </p:cNvGraphicFramePr>
          <p:nvPr/>
        </p:nvGraphicFramePr>
        <p:xfrm rot="0">
          <a:off x="212437" y="2262909"/>
          <a:ext cx="11720946" cy="25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5503117" name="Google Shape;280;p45"/>
          <p:cNvSpPr txBox="1">
            <a:spLocks noGrp="1"/>
          </p:cNvSpPr>
          <p:nvPr>
            <p:ph type="title"/>
          </p:nvPr>
        </p:nvSpPr>
        <p:spPr bwMode="auto">
          <a:xfrm>
            <a:off x="1452360" y="3204282"/>
            <a:ext cx="951029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 sz="4400">
                <a:solidFill>
                  <a:srgbClr val="FF5510"/>
                </a:solidFill>
              </a:rPr>
              <a:t>SWOT</a:t>
            </a:r>
            <a:endParaRPr lang="pt-BR" sz="4400"/>
          </a:p>
        </p:txBody>
      </p:sp>
      <p:pic>
        <p:nvPicPr>
          <p:cNvPr id="1952320757" name="Gráfico 4" descr="Brinde estrutura de tópicos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21342" y="3085636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5767099" name="Google Shape;400;p60"/>
          <p:cNvSpPr txBox="1"/>
          <p:nvPr/>
        </p:nvSpPr>
        <p:spPr bwMode="auto">
          <a:xfrm>
            <a:off x="711319" y="299246"/>
            <a:ext cx="373878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954126853" name="Agrupar 3"/>
          <p:cNvGrpSpPr/>
          <p:nvPr/>
        </p:nvGrpSpPr>
        <p:grpSpPr bwMode="auto">
          <a:xfrm>
            <a:off x="385825" y="1117264"/>
            <a:ext cx="11510539" cy="5047537"/>
            <a:chOff x="338274" y="1389344"/>
            <a:chExt cx="11510539" cy="5047537"/>
          </a:xfrm>
        </p:grpSpPr>
        <p:sp>
          <p:nvSpPr>
            <p:cNvPr id="5" name="CaixaDeTexto 4"/>
            <p:cNvSpPr txBox="1"/>
            <p:nvPr/>
          </p:nvSpPr>
          <p:spPr bwMode="auto">
            <a:xfrm>
              <a:off x="338274" y="1389345"/>
              <a:ext cx="5457306" cy="5047535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pt-BR">
                <a:solidFill>
                  <a:schemeClr val="bg2">
                    <a:lumMod val="25000"/>
                  </a:schemeClr>
                </a:solidFill>
                <a:latin typeface="Rubik ExtraBold"/>
                <a:cs typeface="Rubik ExtraBold"/>
              </a:endParaRPr>
            </a:p>
            <a:p>
              <a:pPr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Como funciona a SWOT no planejamento estratégico?</a:t>
              </a:r>
              <a:endParaRPr/>
            </a:p>
            <a:p>
              <a:pPr>
                <a:defRPr/>
              </a:pPr>
              <a:endParaRPr lang="pt-BR" sz="1400" b="1">
                <a:solidFill>
                  <a:schemeClr val="tx1">
                    <a:lumMod val="75000"/>
                    <a:lumOff val="25000"/>
                  </a:schemeClr>
                </a:solidFill>
                <a:latin typeface="Rubik"/>
                <a:cs typeface="Rubik"/>
              </a:endParaRPr>
            </a:p>
            <a:p>
              <a:pPr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Ambiente Interno (Forças e Fraquezas) : 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Avaliação dos recursos, capacidades e limitações da empresa.</a:t>
              </a:r>
              <a:endParaRPr/>
            </a:p>
            <a:p>
              <a:pPr>
                <a:defRPr/>
              </a:pPr>
              <a:endPara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Rubik"/>
                <a:cs typeface="Rubik"/>
              </a:endParaRPr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Forças: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 O que a empresa faz bem? Quais são seus diferenciais competitivos? Exemplos: liderança de mercado, inovação, equipe capacitada.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Fraquezas: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 Quais são os pontos que precisam ser melhorados? O que pode limitar o crescimento? Exemplos: processos ineficientes, baixa presença digital, falta de recursos financeiros.</a:t>
              </a:r>
              <a:endParaRPr/>
            </a:p>
            <a:p>
              <a:pPr>
                <a:buFont typeface="+mj-lt"/>
                <a:buAutoNum type="arabicPeriod"/>
                <a:defRPr/>
              </a:pPr>
              <a:endPara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Rubik"/>
                <a:cs typeface="Rubik"/>
              </a:endParaRPr>
            </a:p>
            <a:p>
              <a:pPr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Ambiente Externo (Oportunidades e Ameaças) : 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Análise de fatores externos que podem impactar a organização.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Oportunidades: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 Quais fatores externos podem ser aproveitados para impulsionar a empresa? Exemplos: novas tendências de mercado, avanços tecnológicos, expansão de mercados.</a:t>
              </a:r>
              <a:endParaRPr/>
            </a:p>
            <a:p>
              <a:pPr marL="342900" indent="-342900">
                <a:buFont typeface="+mj-lt"/>
                <a:buAutoNum type="arabicPeriod"/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Ameaças: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Rubik"/>
                  <a:cs typeface="Rubik"/>
                </a:rPr>
                <a:t> Quais fatores externos podem prejudicar a empresa? Exemplos: concorrência agressiva, mudanças regulatórias, crises econômicas.</a:t>
              </a:r>
              <a:endParaRPr/>
            </a:p>
          </p:txBody>
        </p:sp>
        <p:sp>
          <p:nvSpPr>
            <p:cNvPr id="6" name="CaixaDeTexto 5"/>
            <p:cNvSpPr txBox="1"/>
            <p:nvPr/>
          </p:nvSpPr>
          <p:spPr bwMode="auto">
            <a:xfrm>
              <a:off x="6298548" y="1624113"/>
              <a:ext cx="5550265" cy="4616648"/>
            </a:xfrm>
            <a:prstGeom prst="rect">
              <a:avLst/>
            </a:prstGeom>
            <a:solidFill>
              <a:srgbClr val="FFECE5"/>
            </a:solidFill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>
                  <a:solidFill>
                    <a:schemeClr val="bg2">
                      <a:lumMod val="25000"/>
                    </a:schemeClr>
                  </a:solidFill>
                  <a:latin typeface="Rubik ExtraBold"/>
                  <a:cs typeface="Rubik ExtraBold"/>
                </a:defRPr>
              </a:lvl1pPr>
            </a:lstStyle>
            <a:p>
              <a:pPr>
                <a:defRPr/>
              </a:pPr>
              <a:endParaRPr lang="pt-BR"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As grandes empresas realizam a </a:t>
              </a: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Análise SWOT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de forma estruturada, abrangente e com a participação de múltiplos stakeholders. A profundidade do processo garante que a análise seja precisa e relevante, ajudando a embasar decisões estratégicas de longo prazo. Aqui está como elas costumam conduzir o processo:</a:t>
              </a:r>
              <a:endParaRPr/>
            </a:p>
            <a:p>
              <a:pPr>
                <a:defRPr/>
              </a:pPr>
              <a:endParaRPr lang="pt-BR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 Envolvimento de Equipes Multidisciplinares</a:t>
              </a:r>
              <a:endParaRPr/>
            </a:p>
            <a:p>
              <a:pPr>
                <a:buFont typeface="Arial"/>
                <a:buChar char="•"/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Colaboração interna: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Grandes empresas formam times que incluem membros de diferentes departamentos (financeiro, marketing, operações, RH, etc.) para trazer múltiplas perspectivas.</a:t>
              </a:r>
              <a:endParaRPr/>
            </a:p>
            <a:p>
              <a:pPr>
                <a:buFont typeface="Arial"/>
                <a:buChar char="•"/>
                <a:defRPr/>
              </a:pPr>
              <a:endParaRPr lang="pt-BR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buFont typeface="Arial"/>
                <a:buChar char="•"/>
                <a:defRPr/>
              </a:pPr>
              <a:r>
                <a:rPr lang="pt-BR" sz="1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Stakeholders externos:</a:t>
              </a:r>
              <a:r>
                <a:rPr lang="pt-BR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Em alguns casos, parceiros, fornecedores ou até clientes são envolvidos para fornecer insights adicionais sobre oportunidades e ameaças.</a:t>
              </a:r>
              <a:endParaRPr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endParaRPr lang="pt-BR"/>
            </a:p>
            <a:p>
              <a:pPr>
                <a:defRPr/>
              </a:pPr>
              <a:endParaRPr lang="pt-BR"/>
            </a:p>
          </p:txBody>
        </p:sp>
        <p:sp>
          <p:nvSpPr>
            <p:cNvPr id="7" name="Retângulo 6"/>
            <p:cNvSpPr/>
            <p:nvPr/>
          </p:nvSpPr>
          <p:spPr bwMode="auto">
            <a:xfrm>
              <a:off x="356240" y="1389344"/>
              <a:ext cx="5439340" cy="5047535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9" name="Retângulo 8"/>
            <p:cNvSpPr/>
            <p:nvPr/>
          </p:nvSpPr>
          <p:spPr bwMode="auto">
            <a:xfrm>
              <a:off x="6292050" y="1611208"/>
              <a:ext cx="5545232" cy="4623470"/>
            </a:xfrm>
            <a:prstGeom prst="rect">
              <a:avLst/>
            </a:prstGeom>
            <a:noFill/>
            <a:ln w="38100">
              <a:solidFill>
                <a:srgbClr val="FF55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pt-BR"/>
            </a:p>
          </p:txBody>
        </p:sp>
      </p:grpSp>
      <p:sp>
        <p:nvSpPr>
          <p:cNvPr id="2098797039" name="Google Shape;400;p60"/>
          <p:cNvSpPr txBox="1"/>
          <p:nvPr/>
        </p:nvSpPr>
        <p:spPr bwMode="auto">
          <a:xfrm>
            <a:off x="705088" y="287919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ANÁLISE SWOT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CONCEITO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0468205" name="Google Shape;341;p13"/>
          <p:cNvSpPr/>
          <p:nvPr/>
        </p:nvSpPr>
        <p:spPr bwMode="auto">
          <a:xfrm>
            <a:off x="1654220" y="1123258"/>
            <a:ext cx="4363500" cy="2220332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33637929" name="Google Shape;342;p13"/>
          <p:cNvSpPr/>
          <p:nvPr/>
        </p:nvSpPr>
        <p:spPr bwMode="auto">
          <a:xfrm>
            <a:off x="1653111" y="3489542"/>
            <a:ext cx="4363500" cy="2220332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862791001" name="Google Shape;343;p13"/>
          <p:cNvSpPr/>
          <p:nvPr/>
        </p:nvSpPr>
        <p:spPr bwMode="auto">
          <a:xfrm rot="-5400000">
            <a:off x="4764093" y="2218173"/>
            <a:ext cx="2529872" cy="2529872"/>
          </a:xfrm>
          <a:prstGeom prst="pie">
            <a:avLst>
              <a:gd name="adj1" fmla="val 10797131"/>
              <a:gd name="adj2" fmla="val 16200000"/>
            </a:avLst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78805369" name="Google Shape;344;p13"/>
          <p:cNvSpPr/>
          <p:nvPr/>
        </p:nvSpPr>
        <p:spPr bwMode="auto">
          <a:xfrm>
            <a:off x="6174956" y="1125196"/>
            <a:ext cx="4363500" cy="2220332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85371114" name="Google Shape;345;p13"/>
          <p:cNvSpPr/>
          <p:nvPr/>
        </p:nvSpPr>
        <p:spPr bwMode="auto">
          <a:xfrm>
            <a:off x="6202131" y="3498360"/>
            <a:ext cx="4363500" cy="2220332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59870697" name="Google Shape;346;p13"/>
          <p:cNvSpPr/>
          <p:nvPr/>
        </p:nvSpPr>
        <p:spPr bwMode="auto">
          <a:xfrm rot="10800000">
            <a:off x="4931583" y="2235362"/>
            <a:ext cx="2529872" cy="2529872"/>
          </a:xfrm>
          <a:prstGeom prst="pie">
            <a:avLst>
              <a:gd name="adj1" fmla="val 10797131"/>
              <a:gd name="adj2" fmla="val 16200000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37063263" name="Google Shape;347;p13"/>
          <p:cNvSpPr/>
          <p:nvPr/>
        </p:nvSpPr>
        <p:spPr bwMode="auto">
          <a:xfrm>
            <a:off x="1743012" y="1213209"/>
            <a:ext cx="516323" cy="51632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5570586" name="Google Shape;348;p13"/>
          <p:cNvSpPr/>
          <p:nvPr/>
        </p:nvSpPr>
        <p:spPr bwMode="auto">
          <a:xfrm>
            <a:off x="1743012" y="5128401"/>
            <a:ext cx="516323" cy="516323"/>
          </a:xfrm>
          <a:prstGeom prst="ellipse">
            <a:avLst/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59229158" name="Google Shape;349;p13"/>
          <p:cNvSpPr/>
          <p:nvPr/>
        </p:nvSpPr>
        <p:spPr bwMode="auto">
          <a:xfrm>
            <a:off x="9932664" y="1213209"/>
            <a:ext cx="516323" cy="516323"/>
          </a:xfrm>
          <a:prstGeom prst="ellipse">
            <a:avLst/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94456043" name="Google Shape;350;p13"/>
          <p:cNvSpPr/>
          <p:nvPr/>
        </p:nvSpPr>
        <p:spPr bwMode="auto">
          <a:xfrm>
            <a:off x="9934146" y="5128401"/>
            <a:ext cx="516323" cy="51632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81355248" name="Google Shape;351;p13"/>
          <p:cNvSpPr txBox="1"/>
          <p:nvPr/>
        </p:nvSpPr>
        <p:spPr bwMode="auto">
          <a:xfrm>
            <a:off x="7566297" y="3705256"/>
            <a:ext cx="1451031" cy="23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 ExtraBold"/>
              <a:buNone/>
              <a:defRPr/>
            </a:pPr>
            <a:r>
              <a:rPr lang="pt-BR" sz="1100" b="0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AMEAÇAS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4186834" name="Google Shape;352;p13"/>
          <p:cNvSpPr txBox="1"/>
          <p:nvPr/>
        </p:nvSpPr>
        <p:spPr bwMode="auto">
          <a:xfrm>
            <a:off x="3085542" y="3705845"/>
            <a:ext cx="1409009" cy="23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1100"/>
              <a:buFont typeface="Rubik ExtraBold"/>
              <a:buNone/>
              <a:defRPr/>
            </a:pPr>
            <a:r>
              <a:rPr lang="pt-BR" sz="1100" b="0" i="0" u="none" strike="noStrike" cap="none">
                <a:solidFill>
                  <a:srgbClr val="050505"/>
                </a:solidFill>
                <a:latin typeface="Rubik ExtraBold"/>
                <a:ea typeface="Rubik ExtraBold"/>
                <a:cs typeface="Rubik ExtraBold"/>
              </a:rPr>
              <a:t>OPORTUNIDADES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2077633" name="Google Shape;354;p13"/>
          <p:cNvSpPr/>
          <p:nvPr/>
        </p:nvSpPr>
        <p:spPr bwMode="auto">
          <a:xfrm flipH="1">
            <a:off x="4918732" y="2078653"/>
            <a:ext cx="2529872" cy="2529872"/>
          </a:xfrm>
          <a:prstGeom prst="pie">
            <a:avLst>
              <a:gd name="adj1" fmla="val 10797131"/>
              <a:gd name="adj2" fmla="val 16200000"/>
            </a:avLst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81212906" name="Google Shape;355;p13"/>
          <p:cNvSpPr/>
          <p:nvPr/>
        </p:nvSpPr>
        <p:spPr bwMode="auto">
          <a:xfrm rot="-5400000" flipH="1">
            <a:off x="4751676" y="2085764"/>
            <a:ext cx="2529872" cy="2529872"/>
          </a:xfrm>
          <a:prstGeom prst="pie">
            <a:avLst>
              <a:gd name="adj1" fmla="val 10797131"/>
              <a:gd name="adj2" fmla="val 16200000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75186980" name="Google Shape;356;p13"/>
          <p:cNvSpPr txBox="1"/>
          <p:nvPr/>
        </p:nvSpPr>
        <p:spPr bwMode="auto">
          <a:xfrm>
            <a:off x="5341625" y="2544902"/>
            <a:ext cx="43763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S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342746066" name="Google Shape;357;p13"/>
          <p:cNvSpPr txBox="1"/>
          <p:nvPr/>
        </p:nvSpPr>
        <p:spPr bwMode="auto">
          <a:xfrm>
            <a:off x="6347319" y="2546433"/>
            <a:ext cx="64427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W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319829198" name="Google Shape;358;p13"/>
          <p:cNvSpPr txBox="1"/>
          <p:nvPr/>
        </p:nvSpPr>
        <p:spPr bwMode="auto">
          <a:xfrm>
            <a:off x="6347319" y="3653780"/>
            <a:ext cx="55935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T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930711825" name="Google Shape;359;p13"/>
          <p:cNvSpPr txBox="1"/>
          <p:nvPr/>
        </p:nvSpPr>
        <p:spPr bwMode="auto">
          <a:xfrm>
            <a:off x="5324832" y="3674931"/>
            <a:ext cx="45178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O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884330693" name="Google Shape;361;p13"/>
          <p:cNvSpPr txBox="1"/>
          <p:nvPr/>
        </p:nvSpPr>
        <p:spPr bwMode="auto">
          <a:xfrm>
            <a:off x="3085542" y="1325189"/>
            <a:ext cx="1409009" cy="23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 ExtraBold"/>
              <a:buNone/>
              <a:defRPr/>
            </a:pPr>
            <a:r>
              <a:rPr lang="pt-BR" sz="1100" b="0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FORÇAS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210689" name="Google Shape;362;p13"/>
          <p:cNvSpPr txBox="1"/>
          <p:nvPr/>
        </p:nvSpPr>
        <p:spPr bwMode="auto">
          <a:xfrm>
            <a:off x="2194265" y="1795009"/>
            <a:ext cx="2434512" cy="105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87706" marR="0" lvl="0" indent="-1714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/>
              <a:buChar char="§"/>
              <a:defRPr/>
            </a:pPr>
            <a:r>
              <a:rPr lang="pt-BR" sz="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ea typeface="Roboto"/>
                <a:cs typeface="Rubik"/>
              </a:rPr>
              <a:t>O que fazemos bem?</a:t>
            </a:r>
            <a:endParaRPr/>
          </a:p>
          <a:p>
            <a:pPr marL="187706" marR="0" lvl="0" indent="-1714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/>
              <a:buChar char="§"/>
              <a:defRPr/>
            </a:pPr>
            <a:r>
              <a:rPr lang="pt-BR" sz="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ea typeface="Roboto"/>
                <a:cs typeface="Rubik"/>
              </a:rPr>
              <a:t>O que nossos clientes ou parceiros dizem que gostam sobre nós?</a:t>
            </a:r>
            <a:endParaRPr/>
          </a:p>
          <a:p>
            <a:pPr marL="187706" marR="0" lvl="0" indent="-1714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/>
              <a:buChar char="§"/>
              <a:defRPr/>
            </a:pPr>
            <a:r>
              <a:rPr lang="pt-BR" sz="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ea typeface="Roboto"/>
                <a:cs typeface="Rubik"/>
              </a:rPr>
              <a:t>Em que áreas superamos nossos concorrentes?</a:t>
            </a:r>
            <a:endParaRPr/>
          </a:p>
          <a:p>
            <a:pPr marL="187706" marR="0" lvl="0" indent="-1714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/>
              <a:buChar char="§"/>
              <a:defRPr/>
            </a:pPr>
            <a:r>
              <a:rPr lang="pt-BR" sz="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ea typeface="Roboto"/>
                <a:cs typeface="Rubik"/>
              </a:rPr>
              <a:t>Quais aspectos são únicos em relação ao nosso negócio, produto, serviço ou operação?</a:t>
            </a:r>
            <a:endParaRPr/>
          </a:p>
          <a:p>
            <a:pPr marL="187706" marR="0" lvl="0" indent="-17145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0000"/>
              <a:buFont typeface="Wingdings"/>
              <a:buChar char="§"/>
              <a:defRPr/>
            </a:pPr>
            <a:r>
              <a:rPr lang="pt-BR" sz="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Rubik"/>
                <a:ea typeface="Roboto"/>
                <a:cs typeface="Rubik"/>
              </a:rPr>
              <a:t>Que ativos temos?</a:t>
            </a:r>
            <a:endParaRPr/>
          </a:p>
        </p:txBody>
      </p:sp>
      <p:sp>
        <p:nvSpPr>
          <p:cNvPr id="1656799486" name="Google Shape;363;p13"/>
          <p:cNvSpPr txBox="1"/>
          <p:nvPr/>
        </p:nvSpPr>
        <p:spPr bwMode="auto">
          <a:xfrm>
            <a:off x="7566297" y="1329815"/>
            <a:ext cx="1451031" cy="23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1100"/>
              <a:buFont typeface="Rubik ExtraBold"/>
              <a:buNone/>
              <a:defRPr/>
            </a:pPr>
            <a:r>
              <a:rPr lang="pt-BR" sz="1100" b="0" i="0" u="none" strike="noStrike" cap="none">
                <a:solidFill>
                  <a:srgbClr val="050505"/>
                </a:solidFill>
                <a:latin typeface="Rubik ExtraBold"/>
                <a:ea typeface="Rubik ExtraBold"/>
                <a:cs typeface="Rubik ExtraBold"/>
              </a:rPr>
              <a:t>FRAQUEZAS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98009668" name="Google Shape;365;p1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 flipH="1">
            <a:off x="1919028" y="1361843"/>
            <a:ext cx="164291" cy="21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405720" name="Google Shape;366;p1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 rot="10800000" flipH="1">
            <a:off x="10116638" y="1361843"/>
            <a:ext cx="164291" cy="21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795281" name="Google Shape;367;p13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1888691" y="5276557"/>
            <a:ext cx="219600" cy="2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044908" name="Google Shape;368;p13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10171333" y="5276557"/>
            <a:ext cx="27450" cy="2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819774" name="Google Shape;400;p60"/>
          <p:cNvSpPr txBox="1"/>
          <p:nvPr/>
        </p:nvSpPr>
        <p:spPr bwMode="auto">
          <a:xfrm>
            <a:off x="755771" y="273381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ANÁLISE SWOT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CONCEITO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2815607" name="Google Shape;233;p31"/>
          <p:cNvSpPr txBox="1"/>
          <p:nvPr/>
        </p:nvSpPr>
        <p:spPr bwMode="auto">
          <a:xfrm>
            <a:off x="7461021" y="1762182"/>
            <a:ext cx="2866102" cy="833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O que podemos melhorar?</a:t>
            </a:r>
            <a:endParaRPr sz="800">
              <a:solidFill>
                <a:schemeClr val="dk1"/>
              </a:solidFill>
              <a:latin typeface="Rubik"/>
              <a:ea typeface="Roboto"/>
              <a:cs typeface="Rubik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Com o que nossos clientes e parceiros não estão satisfeitos?</a:t>
            </a:r>
            <a:endParaRPr sz="800">
              <a:solidFill>
                <a:schemeClr val="dk1"/>
              </a:solidFill>
              <a:latin typeface="Rubik"/>
              <a:ea typeface="Roboto"/>
              <a:cs typeface="Rubik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No que ficamos para trás em relação aos nossos concorrentes?</a:t>
            </a:r>
            <a:endParaRPr sz="800">
              <a:solidFill>
                <a:schemeClr val="dk1"/>
              </a:solidFill>
              <a:latin typeface="Rubik"/>
              <a:ea typeface="Roboto"/>
              <a:cs typeface="Rubik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Em que nos falta conhecimento ou recurso?</a:t>
            </a:r>
            <a:endParaRPr sz="800">
              <a:solidFill>
                <a:schemeClr val="dk1"/>
              </a:solidFill>
              <a:latin typeface="Rubik"/>
              <a:ea typeface="Roboto"/>
              <a:cs typeface="Rubik"/>
            </a:endParaRPr>
          </a:p>
        </p:txBody>
      </p:sp>
      <p:sp>
        <p:nvSpPr>
          <p:cNvPr id="742384222" name="Google Shape;232;p31"/>
          <p:cNvSpPr txBox="1"/>
          <p:nvPr/>
        </p:nvSpPr>
        <p:spPr bwMode="auto">
          <a:xfrm>
            <a:off x="1758235" y="4168131"/>
            <a:ext cx="3505148" cy="71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Quais novas tendências podemos aproveitar?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Quais dos nossos pontos fortes podem ter valor para os possíveis parceiros?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Quais mercados adjacentes podemos explorar?</a:t>
            </a:r>
            <a:endParaRPr/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Há geografias com menos concorrência?</a:t>
            </a:r>
            <a:endParaRPr/>
          </a:p>
        </p:txBody>
      </p:sp>
      <p:sp>
        <p:nvSpPr>
          <p:cNvPr id="1732927377" name="Google Shape;235;p31"/>
          <p:cNvSpPr txBox="1"/>
          <p:nvPr/>
        </p:nvSpPr>
        <p:spPr bwMode="auto">
          <a:xfrm>
            <a:off x="7398603" y="4135011"/>
            <a:ext cx="3200210" cy="71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O que sua concorrência está fazendo?</a:t>
            </a:r>
            <a:endParaRPr sz="800">
              <a:solidFill>
                <a:schemeClr val="dk1"/>
              </a:solidFill>
              <a:latin typeface="Rubik"/>
              <a:ea typeface="Roboto"/>
              <a:cs typeface="Rubik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Como nossos pontos fracos podem nos deixar vulneráveis?</a:t>
            </a:r>
            <a:endParaRPr sz="800">
              <a:solidFill>
                <a:schemeClr val="dk1"/>
              </a:solidFill>
              <a:latin typeface="Rubik"/>
              <a:ea typeface="Roboto"/>
              <a:cs typeface="Rubik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Para quais tendências de mercado estamos despreparados?</a:t>
            </a:r>
            <a:endParaRPr sz="800">
              <a:solidFill>
                <a:schemeClr val="dk1"/>
              </a:solidFill>
              <a:latin typeface="Rubik"/>
              <a:ea typeface="Roboto"/>
              <a:cs typeface="Rubik"/>
            </a:endParaRPr>
          </a:p>
          <a:p>
            <a:pPr marL="187706" indent="-171450">
              <a:buClr>
                <a:schemeClr val="dk1"/>
              </a:buClr>
              <a:buSzPct val="50000"/>
              <a:buFont typeface="Wingdings"/>
              <a:buChar char="§"/>
              <a:defRPr/>
            </a:pPr>
            <a:r>
              <a:rPr lang="pt-BR" sz="800">
                <a:solidFill>
                  <a:schemeClr val="dk1"/>
                </a:solidFill>
                <a:latin typeface="Rubik"/>
                <a:ea typeface="Roboto"/>
                <a:cs typeface="Rubik"/>
              </a:rPr>
              <a:t>Quais questões econômicas ou políticas poderiam ter impacto em nosso negócio?</a:t>
            </a:r>
            <a:endParaRPr sz="800">
              <a:solidFill>
                <a:schemeClr val="dk1"/>
              </a:solidFill>
              <a:latin typeface="Rubik"/>
              <a:ea typeface="Roboto"/>
              <a:cs typeface="Rubik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895605" name="Google Shape;341;p13"/>
          <p:cNvSpPr/>
          <p:nvPr/>
        </p:nvSpPr>
        <p:spPr bwMode="auto">
          <a:xfrm>
            <a:off x="755771" y="796066"/>
            <a:ext cx="10550516" cy="5351257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479859098" name="Google Shape;356;p13"/>
          <p:cNvSpPr txBox="1"/>
          <p:nvPr/>
        </p:nvSpPr>
        <p:spPr bwMode="auto">
          <a:xfrm>
            <a:off x="5341625" y="2544902"/>
            <a:ext cx="43763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S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702726277" name="Google Shape;357;p13"/>
          <p:cNvSpPr txBox="1"/>
          <p:nvPr/>
        </p:nvSpPr>
        <p:spPr bwMode="auto">
          <a:xfrm>
            <a:off x="6347319" y="2546433"/>
            <a:ext cx="64427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W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249381033" name="Google Shape;358;p13"/>
          <p:cNvSpPr txBox="1"/>
          <p:nvPr/>
        </p:nvSpPr>
        <p:spPr bwMode="auto">
          <a:xfrm>
            <a:off x="6347319" y="3653780"/>
            <a:ext cx="55935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T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4498107" name="Google Shape;359;p13"/>
          <p:cNvSpPr txBox="1"/>
          <p:nvPr/>
        </p:nvSpPr>
        <p:spPr bwMode="auto">
          <a:xfrm>
            <a:off x="5324832" y="3674931"/>
            <a:ext cx="45178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O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pic>
        <p:nvPicPr>
          <p:cNvPr id="1905155711" name="Google Shape;366;p1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 rot="10800000" flipH="1">
            <a:off x="10116638" y="1361843"/>
            <a:ext cx="164291" cy="21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189332" name="Google Shape;368;p13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10171333" y="5276557"/>
            <a:ext cx="27450" cy="2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4160935" name="Google Shape;400;p60"/>
          <p:cNvSpPr txBox="1"/>
          <p:nvPr/>
        </p:nvSpPr>
        <p:spPr bwMode="auto">
          <a:xfrm>
            <a:off x="755771" y="273381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ANÁLISE SWOT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FORÇAS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140793" name="Google Shape;355;p13"/>
          <p:cNvSpPr/>
          <p:nvPr/>
        </p:nvSpPr>
        <p:spPr bwMode="auto">
          <a:xfrm rot="-5400000" flipH="1">
            <a:off x="9379698" y="3538742"/>
            <a:ext cx="5624604" cy="6638516"/>
          </a:xfrm>
          <a:prstGeom prst="pie">
            <a:avLst>
              <a:gd name="adj1" fmla="val 10797131"/>
              <a:gd name="adj2" fmla="val 16200000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60830323" name="Google Shape;356;p13"/>
          <p:cNvSpPr txBox="1"/>
          <p:nvPr/>
        </p:nvSpPr>
        <p:spPr bwMode="auto">
          <a:xfrm>
            <a:off x="10485574" y="5063813"/>
            <a:ext cx="437631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88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S</a:t>
            </a:r>
            <a:endParaRPr sz="88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899984" name="Google Shape;341;p13"/>
          <p:cNvSpPr/>
          <p:nvPr/>
        </p:nvSpPr>
        <p:spPr bwMode="auto">
          <a:xfrm>
            <a:off x="755771" y="796066"/>
            <a:ext cx="10550516" cy="5351257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72721403" name="Google Shape;356;p13"/>
          <p:cNvSpPr txBox="1"/>
          <p:nvPr/>
        </p:nvSpPr>
        <p:spPr bwMode="auto">
          <a:xfrm>
            <a:off x="5341625" y="2544902"/>
            <a:ext cx="43763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S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539183952" name="Google Shape;357;p13"/>
          <p:cNvSpPr txBox="1"/>
          <p:nvPr/>
        </p:nvSpPr>
        <p:spPr bwMode="auto">
          <a:xfrm>
            <a:off x="6347319" y="2546433"/>
            <a:ext cx="64427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W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030803168" name="Google Shape;358;p13"/>
          <p:cNvSpPr txBox="1"/>
          <p:nvPr/>
        </p:nvSpPr>
        <p:spPr bwMode="auto">
          <a:xfrm>
            <a:off x="6347319" y="3653780"/>
            <a:ext cx="55935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T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674818214" name="Google Shape;359;p13"/>
          <p:cNvSpPr txBox="1"/>
          <p:nvPr/>
        </p:nvSpPr>
        <p:spPr bwMode="auto">
          <a:xfrm>
            <a:off x="5324832" y="3674931"/>
            <a:ext cx="45178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O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pic>
        <p:nvPicPr>
          <p:cNvPr id="1528788080" name="Google Shape;366;p1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 rot="10800000" flipH="1">
            <a:off x="10116638" y="1361843"/>
            <a:ext cx="164291" cy="21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907008" name="Google Shape;368;p13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10171333" y="5276557"/>
            <a:ext cx="27450" cy="2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09198537" name="Google Shape;400;p60"/>
          <p:cNvSpPr txBox="1"/>
          <p:nvPr/>
        </p:nvSpPr>
        <p:spPr bwMode="auto">
          <a:xfrm>
            <a:off x="755771" y="273381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ANÁLISE SWOT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FRAQUEZAS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7500242" name="Google Shape;356;p13"/>
          <p:cNvSpPr txBox="1"/>
          <p:nvPr/>
        </p:nvSpPr>
        <p:spPr bwMode="auto">
          <a:xfrm>
            <a:off x="10485574" y="5063813"/>
            <a:ext cx="437631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88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S</a:t>
            </a:r>
            <a:endParaRPr sz="88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52004035" name="Google Shape;354;p13"/>
          <p:cNvSpPr/>
          <p:nvPr/>
        </p:nvSpPr>
        <p:spPr bwMode="auto">
          <a:xfrm flipH="1">
            <a:off x="-3049479" y="4405863"/>
            <a:ext cx="6098958" cy="4904273"/>
          </a:xfrm>
          <a:prstGeom prst="pie">
            <a:avLst>
              <a:gd name="adj1" fmla="val 10797131"/>
              <a:gd name="adj2" fmla="val 16200000"/>
            </a:avLst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495153" name="Google Shape;357;p13"/>
          <p:cNvSpPr txBox="1"/>
          <p:nvPr/>
        </p:nvSpPr>
        <p:spPr bwMode="auto">
          <a:xfrm>
            <a:off x="563576" y="5161183"/>
            <a:ext cx="644274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88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W</a:t>
            </a:r>
            <a:endParaRPr sz="88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7713033" name="Google Shape;341;p13"/>
          <p:cNvSpPr/>
          <p:nvPr/>
        </p:nvSpPr>
        <p:spPr bwMode="auto">
          <a:xfrm>
            <a:off x="755771" y="796066"/>
            <a:ext cx="10550516" cy="5351257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7620427" name="Google Shape;356;p13"/>
          <p:cNvSpPr txBox="1"/>
          <p:nvPr/>
        </p:nvSpPr>
        <p:spPr bwMode="auto">
          <a:xfrm>
            <a:off x="5341625" y="2544902"/>
            <a:ext cx="43763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S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193788264" name="Google Shape;357;p13"/>
          <p:cNvSpPr txBox="1"/>
          <p:nvPr/>
        </p:nvSpPr>
        <p:spPr bwMode="auto">
          <a:xfrm>
            <a:off x="6347319" y="2546433"/>
            <a:ext cx="64427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W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727749394" name="Google Shape;358;p13"/>
          <p:cNvSpPr txBox="1"/>
          <p:nvPr/>
        </p:nvSpPr>
        <p:spPr bwMode="auto">
          <a:xfrm>
            <a:off x="6347319" y="3653780"/>
            <a:ext cx="55935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T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411999784" name="Google Shape;359;p13"/>
          <p:cNvSpPr txBox="1"/>
          <p:nvPr/>
        </p:nvSpPr>
        <p:spPr bwMode="auto">
          <a:xfrm>
            <a:off x="5324832" y="3674931"/>
            <a:ext cx="45178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O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pic>
        <p:nvPicPr>
          <p:cNvPr id="1847546096" name="Google Shape;366;p1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 rot="10800000" flipH="1">
            <a:off x="10116638" y="1361843"/>
            <a:ext cx="164291" cy="21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996556" name="Google Shape;368;p13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10171333" y="5276557"/>
            <a:ext cx="27450" cy="2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4851188" name="Google Shape;400;p60"/>
          <p:cNvSpPr txBox="1"/>
          <p:nvPr/>
        </p:nvSpPr>
        <p:spPr bwMode="auto">
          <a:xfrm>
            <a:off x="755771" y="273381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ANÁLISE SWOT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OPORTUNIDADES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716790" name="Google Shape;356;p13"/>
          <p:cNvSpPr txBox="1"/>
          <p:nvPr/>
        </p:nvSpPr>
        <p:spPr bwMode="auto">
          <a:xfrm>
            <a:off x="10485574" y="5063813"/>
            <a:ext cx="437631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88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S</a:t>
            </a:r>
            <a:endParaRPr sz="88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120709725" name="Google Shape;354;p13"/>
          <p:cNvSpPr/>
          <p:nvPr/>
        </p:nvSpPr>
        <p:spPr bwMode="auto">
          <a:xfrm flipH="1">
            <a:off x="-3049479" y="4405863"/>
            <a:ext cx="6098958" cy="4904273"/>
          </a:xfrm>
          <a:prstGeom prst="pie">
            <a:avLst>
              <a:gd name="adj1" fmla="val 10797131"/>
              <a:gd name="adj2" fmla="val 16200000"/>
            </a:avLst>
          </a:prstGeom>
          <a:solidFill>
            <a:srgbClr val="0505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77411586" name="Google Shape;359;p13"/>
          <p:cNvSpPr txBox="1"/>
          <p:nvPr/>
        </p:nvSpPr>
        <p:spPr bwMode="auto">
          <a:xfrm>
            <a:off x="659821" y="5161183"/>
            <a:ext cx="451784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88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O</a:t>
            </a:r>
            <a:endParaRPr sz="88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4859560" name="Google Shape;341;p13"/>
          <p:cNvSpPr/>
          <p:nvPr/>
        </p:nvSpPr>
        <p:spPr bwMode="auto">
          <a:xfrm>
            <a:off x="755771" y="796066"/>
            <a:ext cx="10550516" cy="5351257"/>
          </a:xfrm>
          <a:prstGeom prst="roundRect">
            <a:avLst>
              <a:gd name="adj" fmla="val 14722"/>
            </a:avLst>
          </a:prstGeom>
          <a:solidFill>
            <a:schemeClr val="lt1"/>
          </a:solidFill>
          <a:ln>
            <a:noFill/>
          </a:ln>
          <a:effectLst>
            <a:outerShdw blurRad="2540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87735904" name="Google Shape;356;p13"/>
          <p:cNvSpPr txBox="1"/>
          <p:nvPr/>
        </p:nvSpPr>
        <p:spPr bwMode="auto">
          <a:xfrm>
            <a:off x="5341625" y="2544902"/>
            <a:ext cx="43763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S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679344986" name="Google Shape;357;p13"/>
          <p:cNvSpPr txBox="1"/>
          <p:nvPr/>
        </p:nvSpPr>
        <p:spPr bwMode="auto">
          <a:xfrm>
            <a:off x="6347319" y="2546433"/>
            <a:ext cx="64427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W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901066841" name="Google Shape;358;p13"/>
          <p:cNvSpPr txBox="1"/>
          <p:nvPr/>
        </p:nvSpPr>
        <p:spPr bwMode="auto">
          <a:xfrm>
            <a:off x="6347319" y="3653780"/>
            <a:ext cx="559351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T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sp>
        <p:nvSpPr>
          <p:cNvPr id="1297893616" name="Google Shape;359;p13"/>
          <p:cNvSpPr txBox="1"/>
          <p:nvPr/>
        </p:nvSpPr>
        <p:spPr bwMode="auto">
          <a:xfrm>
            <a:off x="5324832" y="3674931"/>
            <a:ext cx="451784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33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O</a:t>
            </a:r>
            <a:endParaRPr sz="33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  <p:pic>
        <p:nvPicPr>
          <p:cNvPr id="181351627" name="Google Shape;366;p1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 rot="10800000" flipH="1">
            <a:off x="10116638" y="1361843"/>
            <a:ext cx="164291" cy="21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5274121" name="Google Shape;368;p13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10171333" y="5276557"/>
            <a:ext cx="27450" cy="2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897053962" name="Google Shape;400;p60"/>
          <p:cNvSpPr txBox="1"/>
          <p:nvPr/>
        </p:nvSpPr>
        <p:spPr bwMode="auto">
          <a:xfrm>
            <a:off x="755771" y="273381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ANÁLISE SWOT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AMEAÇAS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2254591" name="Google Shape;355;p13"/>
          <p:cNvSpPr/>
          <p:nvPr/>
        </p:nvSpPr>
        <p:spPr bwMode="auto">
          <a:xfrm rot="-5400000" flipH="1">
            <a:off x="9379698" y="3538742"/>
            <a:ext cx="5624604" cy="6638516"/>
          </a:xfrm>
          <a:prstGeom prst="pie">
            <a:avLst>
              <a:gd name="adj1" fmla="val 10797131"/>
              <a:gd name="adj2" fmla="val 16200000"/>
            </a:avLst>
          </a:prstGeom>
          <a:solidFill>
            <a:srgbClr val="FF55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80024203" name="Google Shape;358;p13"/>
          <p:cNvSpPr txBox="1"/>
          <p:nvPr/>
        </p:nvSpPr>
        <p:spPr bwMode="auto">
          <a:xfrm>
            <a:off x="10704389" y="5063813"/>
            <a:ext cx="559351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ubik ExtraBold"/>
              <a:buNone/>
              <a:defRPr/>
            </a:pPr>
            <a:r>
              <a:rPr lang="pt-BR" sz="8800" b="1" i="0" u="none" strike="noStrike" cap="none">
                <a:solidFill>
                  <a:schemeClr val="lt1"/>
                </a:solidFill>
                <a:latin typeface="Rubik ExtraBold"/>
                <a:ea typeface="Rubik ExtraBold"/>
                <a:cs typeface="Rubik ExtraBold"/>
              </a:rPr>
              <a:t>T</a:t>
            </a:r>
            <a:endParaRPr sz="8800" b="1" i="0" u="none" strike="noStrike" cap="none">
              <a:solidFill>
                <a:schemeClr val="lt1"/>
              </a:solidFill>
              <a:latin typeface="Rubik ExtraBold"/>
              <a:ea typeface="Rubik ExtraBold"/>
              <a:cs typeface="Rubik Extra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7813422" name="Google Shape;280;p45"/>
          <p:cNvSpPr txBox="1">
            <a:spLocks noGrp="1"/>
          </p:cNvSpPr>
          <p:nvPr>
            <p:ph type="title"/>
          </p:nvPr>
        </p:nvSpPr>
        <p:spPr bwMode="auto">
          <a:xfrm>
            <a:off x="1282301" y="3090446"/>
            <a:ext cx="951029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 sz="4400">
                <a:solidFill>
                  <a:srgbClr val="FF5510"/>
                </a:solidFill>
              </a:rPr>
              <a:t>Licenças</a:t>
            </a:r>
            <a:endParaRPr lang="pt-BR" sz="4400"/>
          </a:p>
        </p:txBody>
      </p:sp>
      <p:pic>
        <p:nvPicPr>
          <p:cNvPr id="917689128" name="Gráfico 2" descr="Troféu estrutura de tópicos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256391" y="2971800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9077095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aphicFrame>
        <p:nvGraphicFramePr>
          <p:cNvPr id="180807067" name="Google Shape;472;p76"/>
          <p:cNvGraphicFramePr>
            <a:graphicFrameLocks xmlns:a="http://schemas.openxmlformats.org/drawingml/2006/main"/>
          </p:cNvGraphicFramePr>
          <p:nvPr/>
        </p:nvGraphicFramePr>
        <p:xfrm rot="0">
          <a:off x="4582758" y="1108037"/>
          <a:ext cx="7036425" cy="495927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1748125"/>
                <a:gridCol w="5288300"/>
              </a:tblGrid>
              <a:tr h="448353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/>
                      </a:pPr>
                      <a:r>
                        <a:rPr lang="pt-BR" sz="1400" b="1" u="none" strike="noStrike" cap="non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</a:rPr>
                        <a:t>Diagnostico de Licenças Estratégicas</a:t>
                      </a:r>
                      <a:endParaRPr sz="1300" u="none" strike="noStrike" cap="none">
                        <a:latin typeface="Rubik"/>
                        <a:ea typeface="Rubik"/>
                        <a:cs typeface="Rubik"/>
                      </a:endParaRPr>
                    </a:p>
                  </a:txBody>
                  <a:tcPr marL="105250" marR="105250" marT="52625" marB="526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12700" algn="ctr">
                      <a:solidFill>
                        <a:schemeClr val="lt1"/>
                      </a:solidFill>
                    </a:lnB>
                    <a:solidFill>
                      <a:srgbClr val="050505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04478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  <a:defRPr/>
                      </a:pPr>
                      <a:r>
                        <a:rPr lang="pt-BR" sz="1300" b="1" u="none" strike="noStrike" cap="non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</a:rPr>
                        <a:t>Licença para vencer</a:t>
                      </a:r>
                      <a:endParaRPr sz="1300" u="none" strike="noStrike" cap="none"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12700" algn="ctr">
                      <a:solidFill>
                        <a:schemeClr val="lt1"/>
                      </a:solidFill>
                    </a:lnB>
                    <a:gradFill>
                      <a:gsLst>
                        <a:gs pos="0">
                          <a:srgbClr val="FF8323"/>
                        </a:gs>
                        <a:gs pos="100000">
                          <a:srgbClr val="FF551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O diferencial verdadeiro, relevante para o cliente e difícil de copiar aquilo que faz sua empresa ser escolhida no mercado</a:t>
                      </a:r>
                      <a:endParaRPr sz="1200" b="1" u="none" strike="noStrike" cap="none">
                        <a:solidFill>
                          <a:srgbClr val="FF5510"/>
                        </a:solidFill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rgbClr val="F2F2F2"/>
                      </a:solidFill>
                    </a:lnT>
                    <a:lnB w="12700" algn="ctr">
                      <a:solidFill>
                        <a:srgbClr val="F2F2F2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1531644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  <a:defRPr/>
                      </a:pPr>
                      <a:r>
                        <a:rPr lang="pt-BR" sz="1300" b="1" u="none" strike="noStrike" cap="non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</a:rPr>
                        <a:t>Licença para competir</a:t>
                      </a:r>
                      <a:endParaRPr sz="1300" u="none" strike="noStrike" cap="none"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12700" algn="ctr">
                      <a:solidFill>
                        <a:schemeClr val="lt1"/>
                      </a:solidFill>
                    </a:lnB>
                    <a:gradFill>
                      <a:gsLst>
                        <a:gs pos="0">
                          <a:srgbClr val="FF8323"/>
                        </a:gs>
                        <a:gs pos="100000">
                          <a:srgbClr val="FF551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São os fatores que colocam a empresa em pé de igualdade com os concorrentes (preço competitivo, qualidade, logística, presença digital)</a:t>
                      </a:r>
                      <a:endParaRPr sz="1300" u="none" strike="noStrike" cap="none">
                        <a:solidFill>
                          <a:srgbClr val="050505"/>
                        </a:solidFill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rgbClr val="F2F2F2"/>
                      </a:solidFill>
                    </a:lnT>
                    <a:lnB w="12700" algn="ctr">
                      <a:solidFill>
                        <a:srgbClr val="F2F2F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193449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  <a:defRPr/>
                      </a:pPr>
                      <a:r>
                        <a:rPr lang="pt-BR" sz="1300" b="1" u="none" strike="noStrike" cap="non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</a:rPr>
                        <a:t>Licença para operar</a:t>
                      </a:r>
                      <a:endParaRPr sz="1300" u="none" strike="noStrike" cap="none"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gradFill>
                      <a:gsLst>
                        <a:gs pos="0">
                          <a:srgbClr val="FF8323"/>
                        </a:gs>
                        <a:gs pos="100000">
                          <a:srgbClr val="FF551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São as condições mínimas para a empresa existir e funcionar no mercado (infraestrutura, regulamentação, operação básica</a:t>
                      </a:r>
                      <a:endParaRPr/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rgbClr val="F2F2F2"/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835921221" name="Google Shape;470;p76"/>
          <p:cNvSpPr txBox="1"/>
          <p:nvPr/>
        </p:nvSpPr>
        <p:spPr bwMode="auto">
          <a:xfrm>
            <a:off x="1047870" y="2159099"/>
            <a:ext cx="4735677" cy="5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lnSpc>
                <a:spcPct val="80000"/>
              </a:lnSpc>
              <a:buClr>
                <a:schemeClr val="dk1"/>
              </a:buClr>
              <a:buSzPts val="3400"/>
              <a:buFont typeface="Calibri"/>
              <a:buNone/>
              <a:defRPr sz="4550" b="1">
                <a:solidFill>
                  <a:srgbClr val="FF5510"/>
                </a:solidFill>
                <a:latin typeface="Rubik SemiBold"/>
                <a:ea typeface="Rubik SemiBold"/>
                <a:cs typeface="Rubik SemiBold"/>
              </a:defRPr>
            </a:lvl1pPr>
            <a:lvl2pPr>
              <a:buSzPts val="2800"/>
              <a:buNone/>
              <a:defRPr sz="1800"/>
            </a:lvl2pPr>
            <a:lvl3pPr>
              <a:buSzPts val="2800"/>
              <a:buNone/>
              <a:defRPr sz="1800"/>
            </a:lvl3pPr>
            <a:lvl4pPr>
              <a:buSzPts val="2800"/>
              <a:buNone/>
              <a:defRPr sz="1800"/>
            </a:lvl4pPr>
            <a:lvl5pPr>
              <a:buSzPts val="2800"/>
              <a:buNone/>
              <a:defRPr sz="1800"/>
            </a:lvl5pPr>
            <a:lvl6pPr>
              <a:buSzPts val="2800"/>
              <a:buNone/>
              <a:defRPr sz="1800"/>
            </a:lvl6pPr>
            <a:lvl7pPr>
              <a:buSzPts val="2800"/>
              <a:buNone/>
              <a:defRPr sz="1800"/>
            </a:lvl7pPr>
            <a:lvl8pPr>
              <a:buSzPts val="2800"/>
              <a:buNone/>
              <a:defRPr sz="1800"/>
            </a:lvl8pPr>
            <a:lvl9pPr>
              <a:buSzPts val="2800"/>
              <a:buNone/>
              <a:defRPr sz="1800"/>
            </a:lvl9pPr>
          </a:lstStyle>
          <a:p>
            <a:pPr>
              <a:defRPr/>
            </a:pPr>
            <a:r>
              <a:rPr lang="pt-BR"/>
              <a:t>Licenças</a:t>
            </a:r>
            <a:endParaRPr/>
          </a:p>
        </p:txBody>
      </p:sp>
      <p:sp>
        <p:nvSpPr>
          <p:cNvPr id="601233940" name="CaixaDeTexto 7"/>
          <p:cNvSpPr txBox="1"/>
          <p:nvPr/>
        </p:nvSpPr>
        <p:spPr bwMode="auto">
          <a:xfrm>
            <a:off x="456703" y="2887566"/>
            <a:ext cx="38215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>
                <a:latin typeface="Rubik"/>
                <a:cs typeface="Rubik"/>
              </a:defRPr>
            </a:lvl1pPr>
          </a:lstStyle>
          <a:p>
            <a:pPr algn="ctr">
              <a:defRPr/>
            </a:pPr>
            <a:r>
              <a:rPr lang="pt-BR" sz="1400"/>
              <a:t>Níveis estratégicos que definem a capacidade de uma empresa para operar o mercado, competir de forma relevante e vencer com diferencial percebido pelo cliente</a:t>
            </a:r>
            <a:endParaRPr/>
          </a:p>
        </p:txBody>
      </p:sp>
      <p:sp>
        <p:nvSpPr>
          <p:cNvPr id="932943176" name="Google Shape;473;p76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METODOLOGIA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SLD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4792354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aphicFrame>
        <p:nvGraphicFramePr>
          <p:cNvPr id="1741998779" name="Google Shape;472;p76"/>
          <p:cNvGraphicFramePr>
            <a:graphicFrameLocks xmlns:a="http://schemas.openxmlformats.org/drawingml/2006/main"/>
          </p:cNvGraphicFramePr>
          <p:nvPr/>
        </p:nvGraphicFramePr>
        <p:xfrm rot="0">
          <a:off x="365760" y="1108037"/>
          <a:ext cx="11510682" cy="4959275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859706"/>
                <a:gridCol w="8650976"/>
              </a:tblGrid>
              <a:tr h="448353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/>
                      </a:pPr>
                      <a:r>
                        <a:rPr lang="pt-BR" sz="1400" b="1" u="none" strike="noStrike" cap="non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</a:rPr>
                        <a:t>Diagnostico de Licenças Estratégicas</a:t>
                      </a:r>
                      <a:endParaRPr sz="1300" u="none" strike="noStrike" cap="none">
                        <a:latin typeface="Rubik"/>
                        <a:ea typeface="Rubik"/>
                        <a:cs typeface="Rubik"/>
                      </a:endParaRPr>
                    </a:p>
                  </a:txBody>
                  <a:tcPr marL="105250" marR="105250" marT="52625" marB="526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12700" algn="ctr">
                      <a:solidFill>
                        <a:schemeClr val="lt1"/>
                      </a:solidFill>
                    </a:lnB>
                    <a:solidFill>
                      <a:srgbClr val="050505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04478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  <a:defRPr/>
                      </a:pPr>
                      <a:r>
                        <a:rPr lang="pt-BR" sz="1300" b="1" u="none" strike="noStrike" cap="non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</a:rPr>
                        <a:t>Licença para vencer</a:t>
                      </a:r>
                      <a:endParaRPr sz="1300" u="none" strike="noStrike" cap="none"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12700" algn="ctr">
                      <a:solidFill>
                        <a:schemeClr val="lt1"/>
                      </a:solidFill>
                    </a:lnB>
                    <a:gradFill>
                      <a:gsLst>
                        <a:gs pos="0">
                          <a:srgbClr val="FF8323"/>
                        </a:gs>
                        <a:gs pos="100000">
                          <a:srgbClr val="FF551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pt-BR" sz="1200" b="1" u="none" strike="noStrike" cap="none">
                          <a:solidFill>
                            <a:srgbClr val="FF5510"/>
                          </a:solidFill>
                          <a:latin typeface="Rubik"/>
                          <a:ea typeface="Rubik"/>
                          <a:cs typeface="Rubik"/>
                        </a:rPr>
                        <a:t>A DEFINIR </a:t>
                      </a:r>
                      <a:endParaRPr sz="1200" b="1" u="none" strike="noStrike" cap="none">
                        <a:solidFill>
                          <a:srgbClr val="FF5510"/>
                        </a:solidFill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rgbClr val="F2F2F2"/>
                      </a:solidFill>
                    </a:lnT>
                    <a:lnB w="12700" algn="ctr">
                      <a:solidFill>
                        <a:srgbClr val="F2F2F2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1531644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  <a:defRPr/>
                      </a:pPr>
                      <a:r>
                        <a:rPr lang="pt-BR" sz="1300" b="1" u="none" strike="noStrike" cap="non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</a:rPr>
                        <a:t>Licença para competir</a:t>
                      </a:r>
                      <a:endParaRPr sz="1300" u="none" strike="noStrike" cap="none"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12700" algn="ctr">
                      <a:solidFill>
                        <a:schemeClr val="lt1"/>
                      </a:solidFill>
                    </a:lnB>
                    <a:gradFill>
                      <a:gsLst>
                        <a:gs pos="0">
                          <a:srgbClr val="FF8323"/>
                        </a:gs>
                        <a:gs pos="100000">
                          <a:srgbClr val="FF551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p>
                      <a:pPr marL="285750" marR="0" lvl="0" indent="-28575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defRPr/>
                      </a:pPr>
                      <a:r>
                        <a:rPr lang="pt-BR" sz="1300" u="none" strike="noStrike" cap="none">
                          <a:solidFill>
                            <a:srgbClr val="050505"/>
                          </a:solidFill>
                          <a:latin typeface="Rubik"/>
                          <a:ea typeface="Rubik"/>
                          <a:cs typeface="Rubik"/>
                        </a:rPr>
                        <a:t>Programa de fidelidade e cadastro de clientes.</a:t>
                      </a:r>
                      <a:endParaRPr/>
                    </a:p>
                    <a:p>
                      <a:pPr marL="285750" marR="0" lvl="0" indent="-28575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defRPr/>
                      </a:pPr>
                      <a:r>
                        <a:rPr lang="pt-BR" sz="1300" u="none" strike="noStrike" cap="none">
                          <a:solidFill>
                            <a:srgbClr val="050505"/>
                          </a:solidFill>
                          <a:latin typeface="Rubik"/>
                          <a:ea typeface="Rubik"/>
                          <a:cs typeface="Rubik"/>
                        </a:rPr>
                        <a:t>Atendimento por WhatsApp com consulta de preço e entrega.</a:t>
                      </a:r>
                      <a:endParaRPr/>
                    </a:p>
                    <a:p>
                      <a:pPr marL="285750" marR="0" lvl="0" indent="-28575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defRPr/>
                      </a:pPr>
                      <a:r>
                        <a:rPr lang="pt-BR" sz="1300" u="none" strike="noStrike" cap="none">
                          <a:solidFill>
                            <a:srgbClr val="050505"/>
                          </a:solidFill>
                          <a:latin typeface="Rubik"/>
                          <a:ea typeface="Rubik"/>
                          <a:cs typeface="Rubik"/>
                        </a:rPr>
                        <a:t>Atendimento da farmácia de manipulação em todas as lojas com liminar que permite captação de receitas nas demais.</a:t>
                      </a:r>
                      <a:endParaRPr/>
                    </a:p>
                    <a:p>
                      <a:pPr marL="285750" marR="0" lvl="0" indent="-28575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defRPr/>
                      </a:pPr>
                      <a:r>
                        <a:rPr lang="pt-BR" sz="1300" u="none" strike="noStrike" cap="none">
                          <a:solidFill>
                            <a:srgbClr val="050505"/>
                          </a:solidFill>
                          <a:latin typeface="Rubik"/>
                          <a:ea typeface="Rubik"/>
                          <a:cs typeface="Rubik"/>
                        </a:rPr>
                        <a:t>Atendimento humanizado, equipe direcionada ao atendimento virtual.</a:t>
                      </a:r>
                      <a:endParaRPr/>
                    </a:p>
                    <a:p>
                      <a:pPr marL="285750" marR="0" lvl="0" indent="-28575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Char char="•"/>
                        <a:defRPr/>
                      </a:pPr>
                      <a:r>
                        <a:rPr lang="pt-BR" sz="1300" u="none" strike="noStrike" cap="none">
                          <a:solidFill>
                            <a:srgbClr val="050505"/>
                          </a:solidFill>
                          <a:latin typeface="Rubik"/>
                          <a:ea typeface="Rubik"/>
                          <a:cs typeface="Rubik"/>
                        </a:rPr>
                        <a:t>Deixaram de fazer campanhas e passaram a promover eventos de manipulação, lançando produtos próprios em parceria com outros negócios</a:t>
                      </a:r>
                      <a:endParaRPr sz="1300" u="none" strike="noStrike" cap="none">
                        <a:solidFill>
                          <a:srgbClr val="050505"/>
                        </a:solidFill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rgbClr val="F2F2F2"/>
                      </a:solidFill>
                    </a:lnT>
                    <a:lnB w="12700" algn="ctr">
                      <a:solidFill>
                        <a:srgbClr val="F2F2F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193449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  <a:defRPr/>
                      </a:pPr>
                      <a:r>
                        <a:rPr lang="pt-BR" sz="1300" b="1" u="none" strike="noStrike" cap="none">
                          <a:solidFill>
                            <a:schemeClr val="lt1"/>
                          </a:solidFill>
                          <a:latin typeface="Rubik"/>
                          <a:ea typeface="Rubik"/>
                          <a:cs typeface="Rubik"/>
                        </a:rPr>
                        <a:t>Licença para operar</a:t>
                      </a:r>
                      <a:endParaRPr sz="1300" u="none" strike="noStrike" cap="none">
                        <a:latin typeface="Rubik"/>
                        <a:ea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gradFill>
                      <a:gsLst>
                        <a:gs pos="0">
                          <a:srgbClr val="FF8323"/>
                        </a:gs>
                        <a:gs pos="100000">
                          <a:srgbClr val="FF551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p>
                      <a:pPr marL="171450" indent="-171450" algn="l">
                        <a:buFont typeface="Arial"/>
                        <a:buChar char="•"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Lojas com registro na vigilância sanitária e CNPJ ativos,</a:t>
                      </a:r>
                      <a:endParaRPr/>
                    </a:p>
                    <a:p>
                      <a:pPr marL="171450" indent="-171450" algn="l">
                        <a:buFont typeface="Arial"/>
                        <a:buChar char="•"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Estoque bem gerido e abastecido,</a:t>
                      </a:r>
                      <a:endParaRPr/>
                    </a:p>
                    <a:p>
                      <a:pPr marL="171450" indent="-171450" algn="l">
                        <a:buFont typeface="Arial"/>
                        <a:buChar char="•"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Preço compatível com o mercado local,</a:t>
                      </a:r>
                      <a:endParaRPr/>
                    </a:p>
                    <a:p>
                      <a:pPr marL="171450" indent="-171450" algn="l">
                        <a:buFont typeface="Arial"/>
                        <a:buChar char="•"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Sistema de PDV funcional e meios de pagamentos variados ( pix, débito, crédito)</a:t>
                      </a:r>
                      <a:endParaRPr/>
                    </a:p>
                    <a:p>
                      <a:pPr marL="171450" indent="-171450" algn="l">
                        <a:buFont typeface="Arial"/>
                        <a:buChar char="•"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Presença mínima do digital ( WhatsApp ativo e Google Meu Negócio atualizado)</a:t>
                      </a:r>
                      <a:endParaRPr/>
                    </a:p>
                    <a:p>
                      <a:pPr marL="171450" indent="-171450" algn="l">
                        <a:buFont typeface="Arial"/>
                        <a:buChar char="•"/>
                        <a:defRPr/>
                      </a:pPr>
                      <a:r>
                        <a:rPr lang="pt-BR" sz="1200">
                          <a:latin typeface="Rubik"/>
                          <a:cs typeface="Rubik"/>
                        </a:rPr>
                        <a:t>Farmacêutico presente na loja em tempo integral, diferente dos concorrentes que atuam com plantonistas.</a:t>
                      </a:r>
                      <a:endParaRPr/>
                    </a:p>
                    <a:p>
                      <a:pPr marL="0" indent="0" algn="ctr">
                        <a:buFont typeface="Arial"/>
                        <a:buNone/>
                        <a:defRPr/>
                      </a:pPr>
                      <a:endParaRPr lang="pt-BR" sz="1200">
                        <a:latin typeface="Rubik"/>
                        <a:cs typeface="Rubik"/>
                      </a:endParaRPr>
                    </a:p>
                  </a:txBody>
                  <a:tcPr marL="95500" marR="95500" marT="47725" marB="477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12700" algn="ctr">
                      <a:solidFill>
                        <a:srgbClr val="F2F2F2"/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69240022" name="Google Shape;470;p76"/>
          <p:cNvSpPr txBox="1"/>
          <p:nvPr/>
        </p:nvSpPr>
        <p:spPr bwMode="auto">
          <a:xfrm>
            <a:off x="4651681" y="496888"/>
            <a:ext cx="4735677" cy="5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lnSpc>
                <a:spcPct val="80000"/>
              </a:lnSpc>
              <a:buClr>
                <a:schemeClr val="dk1"/>
              </a:buClr>
              <a:buSzPts val="3400"/>
              <a:buFont typeface="Calibri"/>
              <a:buNone/>
              <a:defRPr sz="4550" b="1">
                <a:solidFill>
                  <a:srgbClr val="FF5510"/>
                </a:solidFill>
                <a:latin typeface="Rubik SemiBold"/>
                <a:ea typeface="Rubik SemiBold"/>
                <a:cs typeface="Rubik SemiBold"/>
              </a:defRPr>
            </a:lvl1pPr>
            <a:lvl2pPr>
              <a:buSzPts val="2800"/>
              <a:buNone/>
              <a:defRPr sz="1800"/>
            </a:lvl2pPr>
            <a:lvl3pPr>
              <a:buSzPts val="2800"/>
              <a:buNone/>
              <a:defRPr sz="1800"/>
            </a:lvl3pPr>
            <a:lvl4pPr>
              <a:buSzPts val="2800"/>
              <a:buNone/>
              <a:defRPr sz="1800"/>
            </a:lvl4pPr>
            <a:lvl5pPr>
              <a:buSzPts val="2800"/>
              <a:buNone/>
              <a:defRPr sz="1800"/>
            </a:lvl5pPr>
            <a:lvl6pPr>
              <a:buSzPts val="2800"/>
              <a:buNone/>
              <a:defRPr sz="1800"/>
            </a:lvl6pPr>
            <a:lvl7pPr>
              <a:buSzPts val="2800"/>
              <a:buNone/>
              <a:defRPr sz="1800"/>
            </a:lvl7pPr>
            <a:lvl8pPr>
              <a:buSzPts val="2800"/>
              <a:buNone/>
              <a:defRPr sz="1800"/>
            </a:lvl8pPr>
            <a:lvl9pPr>
              <a:buSzPts val="2800"/>
              <a:buNone/>
              <a:defRPr sz="1800"/>
            </a:lvl9pPr>
          </a:lstStyle>
          <a:p>
            <a:pPr>
              <a:defRPr/>
            </a:pPr>
            <a:r>
              <a:rPr lang="pt-BR"/>
              <a:t>Licenças</a:t>
            </a:r>
            <a:endParaRPr/>
          </a:p>
        </p:txBody>
      </p:sp>
      <p:sp>
        <p:nvSpPr>
          <p:cNvPr id="720230619" name="Google Shape;473;p76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METODOLOGIA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 i="0" u="none" strike="noStrike" cap="none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SLD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0602834" name="Google Shape;400;p60"/>
          <p:cNvSpPr txBox="1"/>
          <p:nvPr/>
        </p:nvSpPr>
        <p:spPr bwMode="auto">
          <a:xfrm>
            <a:off x="758801" y="291567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CULTURA ORGANIZACIONAL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ORGANOGRAMA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900262572" name="Diagrama 1"/>
          <p:cNvGraphicFramePr>
            <a:graphicFrameLocks xmlns:a="http://schemas.openxmlformats.org/drawingml/2006/main"/>
          </p:cNvGraphicFramePr>
          <p:nvPr/>
        </p:nvGraphicFramePr>
        <p:xfrm rot="0">
          <a:off x="1774001" y="750075"/>
          <a:ext cx="8643998" cy="5357850"/>
          <a:chOff x="0" y="0"/>
          <a:chExt cx="8643998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737822084" name="Google Shape;324;p39"/>
          <p:cNvGraphicFramePr>
            <a:graphicFrameLocks xmlns:a="http://schemas.openxmlformats.org/drawingml/2006/main"/>
          </p:cNvGraphicFramePr>
          <p:nvPr/>
        </p:nvGraphicFramePr>
        <p:xfrm rot="0">
          <a:off x="489173" y="807992"/>
          <a:ext cx="11213653" cy="5425660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303403"/>
                <a:gridCol w="8910250"/>
              </a:tblGrid>
              <a:tr h="1885774">
                <a:tc rowSpan="3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PROPÓSITO E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VISÃO</a:t>
                      </a:r>
                      <a:endParaRPr sz="2000" b="1">
                        <a:solidFill>
                          <a:schemeClr val="bg1"/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2000" b="1">
                        <a:solidFill>
                          <a:schemeClr val="tx1"/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  <a:tr h="1769943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tx1"/>
                          </a:solidFill>
                          <a:latin typeface="Rubik"/>
                          <a:ea typeface="Roboto"/>
                          <a:cs typeface="Rubik"/>
                        </a:rPr>
                        <a:t>       </a:t>
                      </a:r>
                      <a:r>
                        <a:rPr lang="pt-BR" sz="2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Visão:</a:t>
                      </a:r>
                      <a:r>
                        <a:rPr lang="pt-BR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 </a:t>
                      </a:r>
                      <a:r>
                        <a:rPr lang="pt-BR" sz="2000" b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R$40 Mi de faturamento no YTD/12 2024 com 10% de resultado líquido. </a:t>
                      </a:r>
                      <a:endParaRPr sz="2000" b="0">
                        <a:solidFill>
                          <a:schemeClr val="bg1">
                            <a:lumMod val="8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69943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tx1"/>
                          </a:solidFill>
                          <a:latin typeface="Rubik"/>
                          <a:ea typeface="Roboto"/>
                          <a:cs typeface="Rubik"/>
                        </a:rPr>
                        <a:t>       </a:t>
                      </a:r>
                      <a:r>
                        <a:rPr lang="pt-BR" sz="2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Cálculo acima:</a:t>
                      </a:r>
                      <a:endParaRPr lang="pt-BR" sz="1400" b="0">
                        <a:solidFill>
                          <a:srgbClr val="FF0000"/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400074221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876791456" name="CaixaDeTexto 1"/>
          <p:cNvSpPr txBox="1"/>
          <p:nvPr/>
        </p:nvSpPr>
        <p:spPr bwMode="auto">
          <a:xfrm>
            <a:off x="3146209" y="1011827"/>
            <a:ext cx="8644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>
                <a:solidFill>
                  <a:schemeClr val="tx1">
                    <a:lumMod val="75000"/>
                    <a:lumOff val="25000"/>
                  </a:schemeClr>
                </a:solidFill>
                <a:latin typeface="Rubik"/>
                <a:ea typeface="Roboto"/>
                <a:cs typeface="Rubik"/>
              </a:rPr>
              <a:t>Propósito</a:t>
            </a:r>
            <a:r>
              <a:rPr lang="pt-BR" sz="2400">
                <a:solidFill>
                  <a:schemeClr val="tx1">
                    <a:lumMod val="75000"/>
                    <a:lumOff val="25000"/>
                  </a:schemeClr>
                </a:solidFill>
                <a:latin typeface="Rubik"/>
                <a:ea typeface="Roboto"/>
                <a:cs typeface="Rubik"/>
              </a:rPr>
              <a:t>:</a:t>
            </a:r>
            <a:endParaRPr lang="pt-BR" sz="2000">
              <a:solidFill>
                <a:schemeClr val="tx1">
                  <a:lumMod val="75000"/>
                  <a:lumOff val="25000"/>
                </a:schemeClr>
              </a:solidFill>
              <a:latin typeface="Rubik"/>
              <a:ea typeface="Roboto"/>
              <a:cs typeface="Rubik"/>
            </a:endParaRPr>
          </a:p>
        </p:txBody>
      </p:sp>
      <p:sp>
        <p:nvSpPr>
          <p:cNvPr id="815955223" name="Elipse 27"/>
          <p:cNvSpPr/>
          <p:nvPr/>
        </p:nvSpPr>
        <p:spPr bwMode="auto">
          <a:xfrm>
            <a:off x="2927514" y="1128214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815701731" name="Elipse 27"/>
          <p:cNvSpPr/>
          <p:nvPr/>
        </p:nvSpPr>
        <p:spPr bwMode="auto">
          <a:xfrm>
            <a:off x="2984013" y="3326363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71894901" name="Elipse 27"/>
          <p:cNvSpPr/>
          <p:nvPr/>
        </p:nvSpPr>
        <p:spPr bwMode="auto">
          <a:xfrm>
            <a:off x="3072503" y="5231259"/>
            <a:ext cx="205273" cy="205273"/>
          </a:xfrm>
          <a:prstGeom prst="ellipse">
            <a:avLst/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447390167" name="Retângulo 15"/>
          <p:cNvSpPr/>
          <p:nvPr/>
        </p:nvSpPr>
        <p:spPr bwMode="auto">
          <a:xfrm>
            <a:off x="488643" y="792329"/>
            <a:ext cx="11201912" cy="5421657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95952141" name="Google Shape;400;p60"/>
          <p:cNvSpPr txBox="1"/>
          <p:nvPr/>
        </p:nvSpPr>
        <p:spPr bwMode="auto">
          <a:xfrm>
            <a:off x="758801" y="291567"/>
            <a:ext cx="26628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CULTURA ORGANIZACIONAL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2958797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0032692" name="Google Shape;400;p60"/>
          <p:cNvSpPr txBox="1"/>
          <p:nvPr/>
        </p:nvSpPr>
        <p:spPr bwMode="auto">
          <a:xfrm>
            <a:off x="758801" y="291567"/>
            <a:ext cx="26628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CULTURA ORGANIZACIONAL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119092483" name="Google Shape;324;p39"/>
          <p:cNvGraphicFramePr>
            <a:graphicFrameLocks xmlns:a="http://schemas.openxmlformats.org/drawingml/2006/main"/>
          </p:cNvGraphicFramePr>
          <p:nvPr/>
        </p:nvGraphicFramePr>
        <p:xfrm rot="0">
          <a:off x="490128" y="819947"/>
          <a:ext cx="11211743" cy="5403871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303010"/>
                <a:gridCol w="8908733"/>
              </a:tblGrid>
              <a:tr h="485043">
                <a:tc rowSpan="3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4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VALORES</a:t>
                      </a:r>
                      <a:endParaRPr sz="2400" b="1">
                        <a:solidFill>
                          <a:schemeClr val="bg1"/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6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chemeClr val="lt1"/>
                    </a:solidFill>
                  </a:tcPr>
                </a:tc>
              </a:tr>
              <a:tr h="4452937">
                <a:tc vMerge="1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6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pt-BR" sz="1800">
                        <a:latin typeface="Rubik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5891">
                <a:tc vMerge="1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6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600" b="1">
                        <a:solidFill>
                          <a:schemeClr val="tx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808006953" name="Retângulo 11"/>
          <p:cNvSpPr/>
          <p:nvPr/>
        </p:nvSpPr>
        <p:spPr bwMode="auto">
          <a:xfrm>
            <a:off x="488643" y="792329"/>
            <a:ext cx="11201912" cy="5421657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915343068" name="Agrupar 7"/>
          <p:cNvGrpSpPr/>
          <p:nvPr/>
        </p:nvGrpSpPr>
        <p:grpSpPr bwMode="auto">
          <a:xfrm>
            <a:off x="385361" y="1091860"/>
            <a:ext cx="11421278" cy="4674280"/>
            <a:chOff x="292163" y="1430589"/>
            <a:chExt cx="11421278" cy="4674280"/>
          </a:xfrm>
        </p:grpSpPr>
        <p:sp>
          <p:nvSpPr>
            <p:cNvPr id="125" name="Google Shape;125;p26"/>
            <p:cNvSpPr/>
            <p:nvPr/>
          </p:nvSpPr>
          <p:spPr bwMode="auto">
            <a:xfrm>
              <a:off x="6277763" y="1431294"/>
              <a:ext cx="5435678" cy="4673573"/>
            </a:xfrm>
            <a:prstGeom prst="roundRect">
              <a:avLst>
                <a:gd name="adj" fmla="val 746"/>
              </a:avLst>
            </a:prstGeom>
            <a:solidFill>
              <a:srgbClr val="A1A1A1"/>
            </a:solidFill>
            <a:ln>
              <a:noFill/>
            </a:ln>
          </p:spPr>
          <p:txBody>
            <a:bodyPr spcFirstLastPara="1" wrap="square" lIns="112474" tIns="112474" rIns="112474" bIns="112474" anchor="ctr" anchorCtr="0">
              <a:noAutofit/>
            </a:bodyPr>
            <a:lstStyle/>
            <a:p>
              <a:pPr>
                <a:defRPr/>
              </a:pPr>
              <a:endParaRPr sz="700">
                <a:latin typeface="Rubik"/>
                <a:cs typeface="Rubik"/>
              </a:endParaRPr>
            </a:p>
          </p:txBody>
        </p:sp>
        <p:sp>
          <p:nvSpPr>
            <p:cNvPr id="126" name="Google Shape;126;p26"/>
            <p:cNvSpPr txBox="1"/>
            <p:nvPr/>
          </p:nvSpPr>
          <p:spPr bwMode="auto">
            <a:xfrm rot="-819">
              <a:off x="7305431" y="1430589"/>
              <a:ext cx="3868570" cy="495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750" b="1">
                  <a:solidFill>
                    <a:schemeClr val="bg1"/>
                  </a:solidFill>
                  <a:latin typeface="Rubik"/>
                  <a:cs typeface="Rubik"/>
                </a:rPr>
                <a:t>Resultados de negócios</a:t>
              </a:r>
              <a:endParaRPr sz="1750" b="1">
                <a:solidFill>
                  <a:schemeClr val="bg1"/>
                </a:solidFill>
                <a:latin typeface="Rubik"/>
                <a:cs typeface="Rubik"/>
              </a:endParaRPr>
            </a:p>
          </p:txBody>
        </p:sp>
        <p:sp>
          <p:nvSpPr>
            <p:cNvPr id="127" name="Google Shape;127;p26"/>
            <p:cNvSpPr/>
            <p:nvPr/>
          </p:nvSpPr>
          <p:spPr bwMode="auto">
            <a:xfrm>
              <a:off x="1336298" y="1431292"/>
              <a:ext cx="4947610" cy="4673575"/>
            </a:xfrm>
            <a:prstGeom prst="roundRect">
              <a:avLst>
                <a:gd name="adj" fmla="val 923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112474" tIns="112474" rIns="112474" bIns="112474" anchor="ctr" anchorCtr="0">
              <a:noAutofit/>
            </a:bodyPr>
            <a:lstStyle/>
            <a:p>
              <a:pPr>
                <a:defRPr/>
              </a:pPr>
              <a:endParaRPr sz="700">
                <a:latin typeface="Rubik"/>
                <a:cs typeface="Rubik"/>
              </a:endParaRPr>
            </a:p>
          </p:txBody>
        </p:sp>
        <p:sp>
          <p:nvSpPr>
            <p:cNvPr id="128" name="Google Shape;128;p26"/>
            <p:cNvSpPr txBox="1"/>
            <p:nvPr/>
          </p:nvSpPr>
          <p:spPr bwMode="auto">
            <a:xfrm rot="-819">
              <a:off x="1875897" y="1430589"/>
              <a:ext cx="3868570" cy="495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750" b="1">
                  <a:latin typeface="Rubik"/>
                  <a:cs typeface="Rubik"/>
                </a:rPr>
                <a:t>Capacidades de negócios</a:t>
              </a:r>
              <a:endParaRPr sz="1750" b="1">
                <a:latin typeface="Rubik"/>
                <a:cs typeface="Rubik"/>
              </a:endParaRPr>
            </a:p>
          </p:txBody>
        </p:sp>
        <p:sp>
          <p:nvSpPr>
            <p:cNvPr id="129" name="Google Shape;129;p26"/>
            <p:cNvSpPr/>
            <p:nvPr/>
          </p:nvSpPr>
          <p:spPr bwMode="auto">
            <a:xfrm>
              <a:off x="292163" y="4305138"/>
              <a:ext cx="11421275" cy="1799731"/>
            </a:xfrm>
            <a:prstGeom prst="roundRect">
              <a:avLst>
                <a:gd name="adj" fmla="val 2370"/>
              </a:avLst>
            </a:prstGeom>
            <a:solidFill>
              <a:srgbClr val="FF5510">
                <a:alpha val="34118"/>
              </a:srgbClr>
            </a:solidFill>
            <a:ln>
              <a:noFill/>
            </a:ln>
          </p:spPr>
          <p:txBody>
            <a:bodyPr spcFirstLastPara="1" wrap="square" lIns="112474" tIns="112474" rIns="112474" bIns="112474" anchor="ctr" anchorCtr="0">
              <a:noAutofit/>
            </a:bodyPr>
            <a:lstStyle/>
            <a:p>
              <a:pPr>
                <a:defRPr/>
              </a:pPr>
              <a:endParaRPr sz="700">
                <a:latin typeface="Rubik"/>
                <a:cs typeface="Rubik"/>
              </a:endParaRPr>
            </a:p>
          </p:txBody>
        </p:sp>
        <p:sp>
          <p:nvSpPr>
            <p:cNvPr id="130" name="Google Shape;130;p26"/>
            <p:cNvSpPr/>
            <p:nvPr/>
          </p:nvSpPr>
          <p:spPr bwMode="auto">
            <a:xfrm>
              <a:off x="292163" y="1891809"/>
              <a:ext cx="11421277" cy="1359360"/>
            </a:xfrm>
            <a:prstGeom prst="roundRect">
              <a:avLst>
                <a:gd name="adj" fmla="val 3402"/>
              </a:avLst>
            </a:prstGeom>
            <a:solidFill>
              <a:srgbClr val="FF5510">
                <a:alpha val="58150"/>
              </a:srgbClr>
            </a:solidFill>
            <a:ln>
              <a:noFill/>
            </a:ln>
          </p:spPr>
          <p:txBody>
            <a:bodyPr spcFirstLastPara="1" wrap="square" lIns="112474" tIns="112474" rIns="112474" bIns="112474" anchor="ctr" anchorCtr="0">
              <a:noAutofit/>
            </a:bodyPr>
            <a:lstStyle/>
            <a:p>
              <a:pPr>
                <a:defRPr/>
              </a:pPr>
              <a:endParaRPr sz="700">
                <a:latin typeface="Rubik"/>
                <a:cs typeface="Rubik"/>
              </a:endParaRPr>
            </a:p>
          </p:txBody>
        </p:sp>
        <p:sp>
          <p:nvSpPr>
            <p:cNvPr id="131" name="Google Shape;131;p26"/>
            <p:cNvSpPr txBox="1"/>
            <p:nvPr/>
          </p:nvSpPr>
          <p:spPr bwMode="auto">
            <a:xfrm rot="-5400919">
              <a:off x="227090" y="2189940"/>
              <a:ext cx="1148774" cy="7629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750" b="1">
                  <a:latin typeface="Rubik"/>
                  <a:cs typeface="Rubik"/>
                </a:rPr>
                <a:t>Drivers</a:t>
              </a:r>
              <a:br>
                <a:rPr lang="pt-BR" sz="1750" b="1">
                  <a:latin typeface="Rubik"/>
                  <a:cs typeface="Rubik"/>
                </a:rPr>
              </a:br>
              <a:r>
                <a:rPr lang="pt-BR" sz="1750" b="1">
                  <a:latin typeface="Rubik"/>
                  <a:cs typeface="Rubik"/>
                </a:rPr>
                <a:t> de valor</a:t>
              </a:r>
              <a:endParaRPr sz="1750" b="1">
                <a:latin typeface="Rubik"/>
                <a:cs typeface="Rubik"/>
              </a:endParaRPr>
            </a:p>
          </p:txBody>
        </p:sp>
        <p:sp>
          <p:nvSpPr>
            <p:cNvPr id="132" name="Google Shape;132;p26"/>
            <p:cNvSpPr txBox="1"/>
            <p:nvPr/>
          </p:nvSpPr>
          <p:spPr bwMode="auto">
            <a:xfrm rot="-718">
              <a:off x="9937564" y="2733520"/>
              <a:ext cx="1471181" cy="5349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pt-BR" sz="1200" b="1">
                  <a:latin typeface="Rubik"/>
                  <a:cs typeface="Rubik"/>
                </a:rPr>
                <a:t>Resultados econômicos</a:t>
              </a:r>
              <a:endParaRPr sz="1200" b="1">
                <a:latin typeface="Rubik"/>
                <a:cs typeface="Rubik"/>
              </a:endParaRPr>
            </a:p>
          </p:txBody>
        </p:sp>
        <p:pic>
          <p:nvPicPr>
            <p:cNvPr id="133" name="Google Shape;133;p26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10283164" y="2120250"/>
              <a:ext cx="538395" cy="5383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6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8657468" y="2121069"/>
              <a:ext cx="538395" cy="5367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26"/>
            <p:cNvSpPr txBox="1"/>
            <p:nvPr/>
          </p:nvSpPr>
          <p:spPr bwMode="auto">
            <a:xfrm rot="-700">
              <a:off x="8256013" y="2696193"/>
              <a:ext cx="1508045" cy="381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pt-BR" sz="1200" b="1">
                  <a:latin typeface="Rubik"/>
                  <a:cs typeface="Rubik"/>
                </a:rPr>
                <a:t>Clientes</a:t>
              </a:r>
              <a:endParaRPr sz="1200" b="1">
                <a:latin typeface="Rubik"/>
                <a:cs typeface="Rubik"/>
              </a:endParaRPr>
            </a:p>
          </p:txBody>
        </p:sp>
        <p:cxnSp>
          <p:nvCxnSpPr>
            <p:cNvPr id="136" name="Google Shape;136;p26"/>
            <p:cNvCxnSpPr/>
            <p:nvPr/>
          </p:nvCxnSpPr>
          <p:spPr bwMode="auto">
            <a:xfrm>
              <a:off x="9670631" y="2437908"/>
              <a:ext cx="300288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37" name="Google Shape;137;p26"/>
            <p:cNvSpPr txBox="1"/>
            <p:nvPr/>
          </p:nvSpPr>
          <p:spPr bwMode="auto">
            <a:xfrm rot="-778">
              <a:off x="6668225" y="2733504"/>
              <a:ext cx="1357210" cy="5349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pt-BR" sz="1200" b="1">
                  <a:latin typeface="Rubik"/>
                  <a:cs typeface="Rubik"/>
                </a:rPr>
                <a:t>Mercado e sociedade</a:t>
              </a:r>
              <a:endParaRPr sz="1200" b="1">
                <a:latin typeface="Rubik"/>
                <a:cs typeface="Rubik"/>
              </a:endParaRPr>
            </a:p>
          </p:txBody>
        </p:sp>
        <p:cxnSp>
          <p:nvCxnSpPr>
            <p:cNvPr id="138" name="Google Shape;138;p26"/>
            <p:cNvCxnSpPr/>
            <p:nvPr/>
          </p:nvCxnSpPr>
          <p:spPr bwMode="auto">
            <a:xfrm>
              <a:off x="8020298" y="2437908"/>
              <a:ext cx="300288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pic>
          <p:nvPicPr>
            <p:cNvPr id="139" name="Google Shape;139;p26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6982565" y="2120263"/>
              <a:ext cx="538368" cy="5383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6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5307593" y="2120254"/>
              <a:ext cx="538373" cy="5383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26"/>
            <p:cNvSpPr txBox="1"/>
            <p:nvPr/>
          </p:nvSpPr>
          <p:spPr bwMode="auto">
            <a:xfrm rot="-778">
              <a:off x="4801838" y="2733504"/>
              <a:ext cx="1357210" cy="5349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pt-BR" sz="1200" b="1">
                  <a:latin typeface="Rubik"/>
                  <a:cs typeface="Rubik"/>
                </a:rPr>
                <a:t>Produtos </a:t>
              </a:r>
              <a:br>
                <a:rPr lang="pt-BR" sz="1200" b="1">
                  <a:latin typeface="Rubik"/>
                  <a:cs typeface="Rubik"/>
                </a:rPr>
              </a:br>
              <a:r>
                <a:rPr lang="pt-BR" sz="1200" b="1">
                  <a:latin typeface="Rubik"/>
                  <a:cs typeface="Rubik"/>
                </a:rPr>
                <a:t>e serviços</a:t>
              </a:r>
              <a:endParaRPr sz="1200" b="1">
                <a:latin typeface="Rubik"/>
                <a:cs typeface="Rubik"/>
              </a:endParaRPr>
            </a:p>
          </p:txBody>
        </p:sp>
        <p:cxnSp>
          <p:nvCxnSpPr>
            <p:cNvPr id="142" name="Google Shape;142;p26"/>
            <p:cNvCxnSpPr/>
            <p:nvPr/>
          </p:nvCxnSpPr>
          <p:spPr bwMode="auto">
            <a:xfrm>
              <a:off x="6367859" y="2449139"/>
              <a:ext cx="300288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143" name="Google Shape;143;p26"/>
            <p:cNvGrpSpPr/>
            <p:nvPr/>
          </p:nvGrpSpPr>
          <p:grpSpPr bwMode="auto">
            <a:xfrm>
              <a:off x="3090836" y="2178462"/>
              <a:ext cx="1399055" cy="1090080"/>
              <a:chOff x="2343106" y="777709"/>
              <a:chExt cx="1318971" cy="1064531"/>
            </a:xfrm>
          </p:grpSpPr>
          <p:pic>
            <p:nvPicPr>
              <p:cNvPr id="144" name="Google Shape;144;p26"/>
              <p:cNvPicPr/>
              <p:nvPr/>
            </p:nvPicPr>
            <p:blipFill rotWithShape="1">
              <a:blip r:embed="rId7">
                <a:alphaModFix/>
              </a:blip>
              <a:srcRect l="0" t="0" r="0" b="48087"/>
              <a:stretch/>
            </p:blipFill>
            <p:spPr bwMode="auto">
              <a:xfrm>
                <a:off x="2720722" y="777709"/>
                <a:ext cx="793754" cy="41207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5" name="Google Shape;145;p26"/>
              <p:cNvSpPr txBox="1"/>
              <p:nvPr/>
            </p:nvSpPr>
            <p:spPr bwMode="auto">
              <a:xfrm rot="21599155">
                <a:off x="2343106" y="1319856"/>
                <a:ext cx="1318971" cy="5223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lnSpc>
                    <a:spcPts val="1200"/>
                  </a:lnSpc>
                  <a:defRPr/>
                </a:pPr>
                <a:r>
                  <a:rPr lang="pt-BR" sz="1200" b="1">
                    <a:latin typeface="Rubik"/>
                    <a:cs typeface="Rubik"/>
                  </a:rPr>
                  <a:t>Processos e tecnologia</a:t>
                </a:r>
                <a:endParaRPr sz="1200" b="1">
                  <a:latin typeface="Rubik"/>
                  <a:cs typeface="Rubik"/>
                </a:endParaRPr>
              </a:p>
            </p:txBody>
          </p:sp>
        </p:grpSp>
        <p:cxnSp>
          <p:nvCxnSpPr>
            <p:cNvPr id="146" name="Google Shape;146;p26"/>
            <p:cNvCxnSpPr/>
            <p:nvPr/>
          </p:nvCxnSpPr>
          <p:spPr bwMode="auto">
            <a:xfrm>
              <a:off x="4643481" y="2437908"/>
              <a:ext cx="300288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147" name="Google Shape;147;p26"/>
            <p:cNvGrpSpPr/>
            <p:nvPr/>
          </p:nvGrpSpPr>
          <p:grpSpPr bwMode="auto">
            <a:xfrm>
              <a:off x="1722197" y="2120250"/>
              <a:ext cx="1024617" cy="1148250"/>
              <a:chOff x="1294625" y="720866"/>
              <a:chExt cx="1017900" cy="1121337"/>
            </a:xfrm>
          </p:grpSpPr>
          <p:pic>
            <p:nvPicPr>
              <p:cNvPr id="148" name="Google Shape;148;p26"/>
              <p:cNvPicPr/>
              <p:nvPr/>
            </p:nvPicPr>
            <p:blipFill rotWithShape="1">
              <a:blip r:embed="rId8">
                <a:alphaModFix/>
              </a:blip>
              <a:stretch/>
            </p:blipFill>
            <p:spPr bwMode="auto">
              <a:xfrm>
                <a:off x="1540700" y="720866"/>
                <a:ext cx="525777" cy="5257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9" name="Google Shape;149;p26"/>
              <p:cNvSpPr txBox="1"/>
              <p:nvPr/>
            </p:nvSpPr>
            <p:spPr bwMode="auto">
              <a:xfrm rot="21598987">
                <a:off x="1294625" y="1319819"/>
                <a:ext cx="1017900" cy="5223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lnSpc>
                    <a:spcPts val="1200"/>
                  </a:lnSpc>
                  <a:defRPr/>
                </a:pPr>
                <a:r>
                  <a:rPr lang="pt-BR" sz="1200" b="1">
                    <a:latin typeface="Rubik"/>
                    <a:cs typeface="Rubik"/>
                  </a:rPr>
                  <a:t>Pessoas </a:t>
                </a:r>
                <a:br>
                  <a:rPr lang="pt-BR" sz="1200" b="1">
                    <a:latin typeface="Rubik"/>
                    <a:cs typeface="Rubik"/>
                  </a:rPr>
                </a:br>
                <a:r>
                  <a:rPr lang="pt-BR" sz="1200" b="1">
                    <a:latin typeface="Rubik"/>
                    <a:cs typeface="Rubik"/>
                  </a:rPr>
                  <a:t>e cultura</a:t>
                </a:r>
                <a:endParaRPr sz="1200" b="1">
                  <a:latin typeface="Rubik"/>
                  <a:cs typeface="Rubik"/>
                </a:endParaRPr>
              </a:p>
            </p:txBody>
          </p:sp>
        </p:grpSp>
        <p:cxnSp>
          <p:nvCxnSpPr>
            <p:cNvPr id="150" name="Google Shape;150;p26"/>
            <p:cNvCxnSpPr/>
            <p:nvPr/>
          </p:nvCxnSpPr>
          <p:spPr bwMode="auto">
            <a:xfrm>
              <a:off x="2790548" y="2437908"/>
              <a:ext cx="300288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51" name="Google Shape;151;p26"/>
            <p:cNvSpPr/>
            <p:nvPr/>
          </p:nvSpPr>
          <p:spPr bwMode="auto">
            <a:xfrm>
              <a:off x="292164" y="3255022"/>
              <a:ext cx="11421276" cy="1058358"/>
            </a:xfrm>
            <a:prstGeom prst="roundRect">
              <a:avLst>
                <a:gd name="adj" fmla="val 3612"/>
              </a:avLst>
            </a:prstGeom>
            <a:solidFill>
              <a:srgbClr val="FF5510">
                <a:alpha val="76630"/>
              </a:srgbClr>
            </a:solidFill>
            <a:ln>
              <a:noFill/>
            </a:ln>
          </p:spPr>
          <p:txBody>
            <a:bodyPr spcFirstLastPara="1" wrap="square" lIns="112474" tIns="112474" rIns="112474" bIns="112474" anchor="ctr" anchorCtr="0">
              <a:noAutofit/>
            </a:bodyPr>
            <a:lstStyle/>
            <a:p>
              <a:pPr>
                <a:defRPr/>
              </a:pPr>
              <a:endParaRPr sz="700">
                <a:latin typeface="Rubik"/>
                <a:cs typeface="Rubik"/>
              </a:endParaRPr>
            </a:p>
          </p:txBody>
        </p:sp>
        <p:sp>
          <p:nvSpPr>
            <p:cNvPr id="152" name="Google Shape;152;p26"/>
            <p:cNvSpPr txBox="1"/>
            <p:nvPr/>
          </p:nvSpPr>
          <p:spPr bwMode="auto">
            <a:xfrm rot="-5401118">
              <a:off x="329618" y="3583578"/>
              <a:ext cx="943718" cy="495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750" b="1">
                  <a:latin typeface="Rubik"/>
                  <a:cs typeface="Rubik"/>
                </a:rPr>
                <a:t>Fatos</a:t>
              </a:r>
              <a:endParaRPr sz="1750" b="1">
                <a:latin typeface="Rubik"/>
                <a:cs typeface="Rubik"/>
              </a:endParaRPr>
            </a:p>
          </p:txBody>
        </p:sp>
        <p:sp>
          <p:nvSpPr>
            <p:cNvPr id="153" name="Google Shape;153;p26"/>
            <p:cNvSpPr txBox="1"/>
            <p:nvPr/>
          </p:nvSpPr>
          <p:spPr bwMode="auto">
            <a:xfrm rot="-1285">
              <a:off x="1743465" y="3805404"/>
              <a:ext cx="821146" cy="4556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>
                  <a:latin typeface="Rubik"/>
                  <a:cs typeface="Rubik"/>
                </a:rPr>
                <a:t>KPI</a:t>
              </a:r>
              <a:endParaRPr sz="1500" b="1">
                <a:latin typeface="Rubik"/>
                <a:cs typeface="Rubik"/>
              </a:endParaRPr>
            </a:p>
          </p:txBody>
        </p:sp>
        <p:sp>
          <p:nvSpPr>
            <p:cNvPr id="154" name="Google Shape;154;p26"/>
            <p:cNvSpPr txBox="1"/>
            <p:nvPr/>
          </p:nvSpPr>
          <p:spPr bwMode="auto">
            <a:xfrm rot="-1285">
              <a:off x="3406664" y="3805404"/>
              <a:ext cx="821146" cy="4556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>
                  <a:latin typeface="Rubik"/>
                  <a:cs typeface="Rubik"/>
                </a:rPr>
                <a:t>KPI</a:t>
              </a:r>
              <a:endParaRPr sz="1500" b="1">
                <a:latin typeface="Rubik"/>
                <a:cs typeface="Rubik"/>
              </a:endParaRPr>
            </a:p>
          </p:txBody>
        </p:sp>
        <p:sp>
          <p:nvSpPr>
            <p:cNvPr id="155" name="Google Shape;155;p26"/>
            <p:cNvSpPr txBox="1"/>
            <p:nvPr/>
          </p:nvSpPr>
          <p:spPr bwMode="auto">
            <a:xfrm rot="-1285">
              <a:off x="5069865" y="3805404"/>
              <a:ext cx="821146" cy="4556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>
                  <a:latin typeface="Rubik"/>
                  <a:cs typeface="Rubik"/>
                </a:rPr>
                <a:t>KPI</a:t>
              </a:r>
              <a:endParaRPr sz="1500" b="1">
                <a:latin typeface="Rubik"/>
                <a:cs typeface="Rubik"/>
              </a:endParaRPr>
            </a:p>
          </p:txBody>
        </p:sp>
        <p:sp>
          <p:nvSpPr>
            <p:cNvPr id="156" name="Google Shape;156;p26"/>
            <p:cNvSpPr txBox="1"/>
            <p:nvPr/>
          </p:nvSpPr>
          <p:spPr bwMode="auto">
            <a:xfrm rot="-1285">
              <a:off x="6862364" y="3805404"/>
              <a:ext cx="821146" cy="4556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>
                  <a:latin typeface="Rubik"/>
                  <a:cs typeface="Rubik"/>
                </a:rPr>
                <a:t>KPI</a:t>
              </a:r>
              <a:endParaRPr sz="1500" b="1">
                <a:latin typeface="Rubik"/>
                <a:cs typeface="Rubik"/>
              </a:endParaRPr>
            </a:p>
          </p:txBody>
        </p:sp>
        <p:sp>
          <p:nvSpPr>
            <p:cNvPr id="157" name="Google Shape;157;p26"/>
            <p:cNvSpPr txBox="1"/>
            <p:nvPr/>
          </p:nvSpPr>
          <p:spPr bwMode="auto">
            <a:xfrm rot="-1285">
              <a:off x="8599465" y="3805404"/>
              <a:ext cx="821146" cy="4556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>
                  <a:latin typeface="Rubik"/>
                  <a:cs typeface="Rubik"/>
                </a:rPr>
                <a:t>KPI</a:t>
              </a:r>
              <a:endParaRPr sz="1500" b="1">
                <a:latin typeface="Rubik"/>
                <a:cs typeface="Rubik"/>
              </a:endParaRPr>
            </a:p>
          </p:txBody>
        </p:sp>
        <p:sp>
          <p:nvSpPr>
            <p:cNvPr id="158" name="Google Shape;158;p26"/>
            <p:cNvSpPr txBox="1"/>
            <p:nvPr/>
          </p:nvSpPr>
          <p:spPr bwMode="auto">
            <a:xfrm rot="-1285">
              <a:off x="10336564" y="3805404"/>
              <a:ext cx="821146" cy="4556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500" b="1">
                  <a:latin typeface="Rubik"/>
                  <a:cs typeface="Rubik"/>
                </a:rPr>
                <a:t>KPI</a:t>
              </a:r>
              <a:endParaRPr sz="1500" b="1">
                <a:latin typeface="Rubik"/>
                <a:cs typeface="Rubik"/>
              </a:endParaRPr>
            </a:p>
          </p:txBody>
        </p:sp>
        <p:pic>
          <p:nvPicPr>
            <p:cNvPr id="159" name="Google Shape;159;p26"/>
            <p:cNvPicPr/>
            <p:nvPr/>
          </p:nvPicPr>
          <p:blipFill rotWithShape="1">
            <a:blip r:embed="rId9">
              <a:alphaModFix/>
            </a:blip>
            <a:stretch/>
          </p:blipFill>
          <p:spPr bwMode="auto">
            <a:xfrm>
              <a:off x="1915349" y="3467387"/>
              <a:ext cx="366669" cy="3666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Google Shape;160;p26"/>
            <p:cNvPicPr/>
            <p:nvPr/>
          </p:nvPicPr>
          <p:blipFill rotWithShape="1">
            <a:blip r:embed="rId9">
              <a:alphaModFix/>
            </a:blip>
            <a:stretch/>
          </p:blipFill>
          <p:spPr bwMode="auto">
            <a:xfrm>
              <a:off x="3578548" y="3467387"/>
              <a:ext cx="366669" cy="3666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26"/>
            <p:cNvPicPr/>
            <p:nvPr/>
          </p:nvPicPr>
          <p:blipFill rotWithShape="1">
            <a:blip r:embed="rId9">
              <a:alphaModFix/>
            </a:blip>
            <a:stretch/>
          </p:blipFill>
          <p:spPr bwMode="auto">
            <a:xfrm>
              <a:off x="5241749" y="3467387"/>
              <a:ext cx="366669" cy="3666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26"/>
            <p:cNvPicPr/>
            <p:nvPr/>
          </p:nvPicPr>
          <p:blipFill rotWithShape="1">
            <a:blip r:embed="rId9">
              <a:alphaModFix/>
            </a:blip>
            <a:stretch/>
          </p:blipFill>
          <p:spPr bwMode="auto">
            <a:xfrm>
              <a:off x="7022199" y="3467387"/>
              <a:ext cx="366669" cy="3666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26"/>
            <p:cNvPicPr/>
            <p:nvPr/>
          </p:nvPicPr>
          <p:blipFill rotWithShape="1">
            <a:blip r:embed="rId9">
              <a:alphaModFix/>
            </a:blip>
            <a:stretch/>
          </p:blipFill>
          <p:spPr bwMode="auto">
            <a:xfrm>
              <a:off x="8771349" y="3467387"/>
              <a:ext cx="366669" cy="3666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26"/>
            <p:cNvPicPr/>
            <p:nvPr/>
          </p:nvPicPr>
          <p:blipFill rotWithShape="1">
            <a:blip r:embed="rId9">
              <a:alphaModFix/>
            </a:blip>
            <a:stretch/>
          </p:blipFill>
          <p:spPr bwMode="auto">
            <a:xfrm>
              <a:off x="10520482" y="3467387"/>
              <a:ext cx="366669" cy="3666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26"/>
            <p:cNvSpPr txBox="1"/>
            <p:nvPr/>
          </p:nvSpPr>
          <p:spPr bwMode="auto">
            <a:xfrm rot="-5400782">
              <a:off x="125868" y="4863218"/>
              <a:ext cx="1351218" cy="7629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474" tIns="112474" rIns="112474" bIns="112474" anchor="t" anchorCtr="0">
              <a:spAutoFit/>
            </a:bodyPr>
            <a:lstStyle/>
            <a:p>
              <a:pPr algn="ctr">
                <a:defRPr/>
              </a:pPr>
              <a:r>
                <a:rPr lang="pt-BR" sz="1750" b="1">
                  <a:latin typeface="Rubik"/>
                  <a:cs typeface="Rubik"/>
                </a:rPr>
                <a:t>Cenário desejado</a:t>
              </a:r>
              <a:endParaRPr sz="1750" b="1">
                <a:latin typeface="Rubik"/>
                <a:cs typeface="Rubik"/>
              </a:endParaRPr>
            </a:p>
          </p:txBody>
        </p:sp>
        <p:grpSp>
          <p:nvGrpSpPr>
            <p:cNvPr id="166" name="Google Shape;166;p26"/>
            <p:cNvGrpSpPr/>
            <p:nvPr/>
          </p:nvGrpSpPr>
          <p:grpSpPr bwMode="auto">
            <a:xfrm>
              <a:off x="2092674" y="4542490"/>
              <a:ext cx="8619741" cy="1404388"/>
              <a:chOff x="1058775" y="3338687"/>
              <a:chExt cx="7486088" cy="1371473"/>
            </a:xfrm>
          </p:grpSpPr>
          <p:pic>
            <p:nvPicPr>
              <p:cNvPr id="167" name="Google Shape;167;p26"/>
              <p:cNvPicPr/>
              <p:nvPr/>
            </p:nvPicPr>
            <p:blipFill rotWithShape="1">
              <a:blip r:embed="rId10">
                <a:alphaModFix/>
              </a:blip>
              <a:stretch/>
            </p:blipFill>
            <p:spPr bwMode="auto">
              <a:xfrm>
                <a:off x="1880450" y="3338687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8" name="Google Shape;168;p26"/>
              <p:cNvPicPr/>
              <p:nvPr/>
            </p:nvPicPr>
            <p:blipFill rotWithShape="1">
              <a:blip r:embed="rId10">
                <a:alphaModFix/>
              </a:blip>
              <a:stretch/>
            </p:blipFill>
            <p:spPr bwMode="auto">
              <a:xfrm>
                <a:off x="3055900" y="3338687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9" name="Google Shape;169;p26"/>
              <p:cNvPicPr/>
              <p:nvPr/>
            </p:nvPicPr>
            <p:blipFill rotWithShape="1">
              <a:blip r:embed="rId10">
                <a:alphaModFix/>
              </a:blip>
              <a:stretch/>
            </p:blipFill>
            <p:spPr bwMode="auto">
              <a:xfrm>
                <a:off x="4231350" y="3338687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0" name="Google Shape;170;p26"/>
              <p:cNvPicPr/>
              <p:nvPr/>
            </p:nvPicPr>
            <p:blipFill rotWithShape="1">
              <a:blip r:embed="rId10">
                <a:alphaModFix/>
              </a:blip>
              <a:stretch/>
            </p:blipFill>
            <p:spPr bwMode="auto">
              <a:xfrm>
                <a:off x="1270850" y="3864412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1" name="Google Shape;171;p26"/>
              <p:cNvPicPr/>
              <p:nvPr/>
            </p:nvPicPr>
            <p:blipFill rotWithShape="1">
              <a:blip r:embed="rId10">
                <a:alphaModFix/>
              </a:blip>
              <a:stretch/>
            </p:blipFill>
            <p:spPr bwMode="auto">
              <a:xfrm>
                <a:off x="2446300" y="3864412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2" name="Google Shape;172;p26"/>
              <p:cNvPicPr/>
              <p:nvPr/>
            </p:nvPicPr>
            <p:blipFill rotWithShape="1">
              <a:blip r:embed="rId10">
                <a:alphaModFix/>
              </a:blip>
              <a:stretch/>
            </p:blipFill>
            <p:spPr bwMode="auto">
              <a:xfrm>
                <a:off x="3621750" y="3864412"/>
                <a:ext cx="400500" cy="400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3" name="Google Shape;173;p26"/>
              <p:cNvSpPr txBox="1"/>
              <p:nvPr/>
            </p:nvSpPr>
            <p:spPr bwMode="auto">
              <a:xfrm rot="21598326">
                <a:off x="1750875" y="3788546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>
                    <a:latin typeface="Rubik"/>
                    <a:cs typeface="Rubik"/>
                  </a:rPr>
                  <a:t>OKR</a:t>
                </a:r>
                <a:endParaRPr sz="1500" b="1">
                  <a:latin typeface="Rubik"/>
                  <a:cs typeface="Rubik"/>
                </a:endParaRPr>
              </a:p>
            </p:txBody>
          </p:sp>
          <p:sp>
            <p:nvSpPr>
              <p:cNvPr id="174" name="Google Shape;174;p26"/>
              <p:cNvSpPr txBox="1"/>
              <p:nvPr/>
            </p:nvSpPr>
            <p:spPr bwMode="auto">
              <a:xfrm rot="21598326">
                <a:off x="2926325" y="3788546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>
                    <a:latin typeface="Rubik"/>
                    <a:cs typeface="Rubik"/>
                  </a:rPr>
                  <a:t>OKR</a:t>
                </a:r>
                <a:endParaRPr sz="1500" b="1">
                  <a:latin typeface="Rubik"/>
                  <a:cs typeface="Rubik"/>
                </a:endParaRPr>
              </a:p>
            </p:txBody>
          </p:sp>
          <p:sp>
            <p:nvSpPr>
              <p:cNvPr id="175" name="Google Shape;175;p26"/>
              <p:cNvSpPr txBox="1"/>
              <p:nvPr/>
            </p:nvSpPr>
            <p:spPr bwMode="auto">
              <a:xfrm rot="21598326">
                <a:off x="4101775" y="3788546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>
                    <a:latin typeface="Rubik"/>
                    <a:cs typeface="Rubik"/>
                  </a:rPr>
                  <a:t>OKR</a:t>
                </a:r>
                <a:endParaRPr sz="1500" b="1">
                  <a:latin typeface="Rubik"/>
                  <a:cs typeface="Rubik"/>
                </a:endParaRPr>
              </a:p>
            </p:txBody>
          </p:sp>
          <p:sp>
            <p:nvSpPr>
              <p:cNvPr id="176" name="Google Shape;176;p26"/>
              <p:cNvSpPr txBox="1"/>
              <p:nvPr/>
            </p:nvSpPr>
            <p:spPr bwMode="auto">
              <a:xfrm rot="21598326">
                <a:off x="1058775" y="4265171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>
                    <a:latin typeface="Rubik"/>
                    <a:cs typeface="Rubik"/>
                  </a:rPr>
                  <a:t>OKR</a:t>
                </a:r>
                <a:endParaRPr sz="1500" b="1">
                  <a:latin typeface="Rubik"/>
                  <a:cs typeface="Rubik"/>
                </a:endParaRPr>
              </a:p>
            </p:txBody>
          </p:sp>
          <p:sp>
            <p:nvSpPr>
              <p:cNvPr id="177" name="Google Shape;177;p26"/>
              <p:cNvSpPr txBox="1"/>
              <p:nvPr/>
            </p:nvSpPr>
            <p:spPr bwMode="auto">
              <a:xfrm rot="21598326">
                <a:off x="2234225" y="4265171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>
                    <a:latin typeface="Rubik"/>
                    <a:cs typeface="Rubik"/>
                  </a:rPr>
                  <a:t>OKR</a:t>
                </a:r>
                <a:endParaRPr sz="1500" b="1">
                  <a:latin typeface="Rubik"/>
                  <a:cs typeface="Rubik"/>
                </a:endParaRPr>
              </a:p>
            </p:txBody>
          </p:sp>
          <p:sp>
            <p:nvSpPr>
              <p:cNvPr id="178" name="Google Shape;178;p26"/>
              <p:cNvSpPr txBox="1"/>
              <p:nvPr/>
            </p:nvSpPr>
            <p:spPr bwMode="auto">
              <a:xfrm rot="21598326">
                <a:off x="3409675" y="4265171"/>
                <a:ext cx="615900" cy="44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2474" tIns="112474" rIns="112474" bIns="112474" anchor="t" anchorCtr="0">
                <a:spAutoFit/>
              </a:bodyPr>
              <a:lstStyle/>
              <a:p>
                <a:pPr algn="ctr">
                  <a:defRPr/>
                </a:pPr>
                <a:r>
                  <a:rPr lang="pt-BR" sz="1500" b="1">
                    <a:latin typeface="Rubik"/>
                    <a:cs typeface="Rubik"/>
                  </a:rPr>
                  <a:t>OKR</a:t>
                </a:r>
                <a:endParaRPr sz="1500" b="1">
                  <a:latin typeface="Rubik"/>
                  <a:cs typeface="Rubik"/>
                </a:endParaRPr>
              </a:p>
            </p:txBody>
          </p:sp>
          <p:grpSp>
            <p:nvGrpSpPr>
              <p:cNvPr id="179" name="Google Shape;179;p26"/>
              <p:cNvGrpSpPr/>
              <p:nvPr/>
            </p:nvGrpSpPr>
            <p:grpSpPr bwMode="auto">
              <a:xfrm>
                <a:off x="4885963" y="3338687"/>
                <a:ext cx="3658900" cy="1371473"/>
                <a:chOff x="4885963" y="3338687"/>
                <a:chExt cx="3658900" cy="1371473"/>
              </a:xfrm>
            </p:grpSpPr>
            <p:pic>
              <p:nvPicPr>
                <p:cNvPr id="180" name="Google Shape;180;p26"/>
                <p:cNvPicPr/>
                <p:nvPr/>
              </p:nvPicPr>
              <p:blipFill rotWithShape="1">
                <a:blip r:embed="rId10">
                  <a:alphaModFix/>
                </a:blip>
                <a:stretch/>
              </p:blipFill>
              <p:spPr bwMode="auto">
                <a:xfrm>
                  <a:off x="5707638" y="3338687"/>
                  <a:ext cx="400500" cy="4005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1" name="Google Shape;181;p26"/>
                <p:cNvPicPr/>
                <p:nvPr/>
              </p:nvPicPr>
              <p:blipFill rotWithShape="1">
                <a:blip r:embed="rId10">
                  <a:alphaModFix/>
                </a:blip>
                <a:stretch/>
              </p:blipFill>
              <p:spPr bwMode="auto">
                <a:xfrm>
                  <a:off x="6883088" y="3338687"/>
                  <a:ext cx="400500" cy="4005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2" name="Google Shape;182;p26"/>
                <p:cNvPicPr/>
                <p:nvPr/>
              </p:nvPicPr>
              <p:blipFill rotWithShape="1">
                <a:blip r:embed="rId10">
                  <a:alphaModFix/>
                </a:blip>
                <a:stretch/>
              </p:blipFill>
              <p:spPr bwMode="auto">
                <a:xfrm>
                  <a:off x="8058538" y="3338687"/>
                  <a:ext cx="400500" cy="4005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3" name="Google Shape;183;p26"/>
                <p:cNvPicPr/>
                <p:nvPr/>
              </p:nvPicPr>
              <p:blipFill rotWithShape="1">
                <a:blip r:embed="rId10">
                  <a:alphaModFix/>
                </a:blip>
                <a:stretch/>
              </p:blipFill>
              <p:spPr bwMode="auto">
                <a:xfrm>
                  <a:off x="5098038" y="3864412"/>
                  <a:ext cx="400500" cy="4005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4" name="Google Shape;184;p26"/>
                <p:cNvPicPr/>
                <p:nvPr/>
              </p:nvPicPr>
              <p:blipFill rotWithShape="1">
                <a:blip r:embed="rId10">
                  <a:alphaModFix/>
                </a:blip>
                <a:stretch/>
              </p:blipFill>
              <p:spPr bwMode="auto">
                <a:xfrm>
                  <a:off x="6273488" y="3864412"/>
                  <a:ext cx="400500" cy="4005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5" name="Google Shape;185;p26"/>
                <p:cNvPicPr/>
                <p:nvPr/>
              </p:nvPicPr>
              <p:blipFill rotWithShape="1">
                <a:blip r:embed="rId10">
                  <a:alphaModFix/>
                </a:blip>
                <a:stretch/>
              </p:blipFill>
              <p:spPr bwMode="auto">
                <a:xfrm>
                  <a:off x="7448938" y="3864412"/>
                  <a:ext cx="400500" cy="4005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86" name="Google Shape;186;p26"/>
                <p:cNvSpPr txBox="1"/>
                <p:nvPr/>
              </p:nvSpPr>
              <p:spPr bwMode="auto">
                <a:xfrm rot="21598326">
                  <a:off x="5578063" y="3788546"/>
                  <a:ext cx="615900" cy="4449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2474" tIns="112474" rIns="112474" bIns="112474" anchor="t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pt-BR" sz="1500" b="1">
                      <a:latin typeface="Rubik"/>
                      <a:cs typeface="Rubik"/>
                    </a:rPr>
                    <a:t>OKR</a:t>
                  </a:r>
                  <a:endParaRPr sz="1500" b="1">
                    <a:latin typeface="Rubik"/>
                    <a:cs typeface="Rubik"/>
                  </a:endParaRPr>
                </a:p>
              </p:txBody>
            </p:sp>
            <p:sp>
              <p:nvSpPr>
                <p:cNvPr id="187" name="Google Shape;187;p26"/>
                <p:cNvSpPr txBox="1"/>
                <p:nvPr/>
              </p:nvSpPr>
              <p:spPr bwMode="auto">
                <a:xfrm rot="21598326">
                  <a:off x="6753513" y="3788546"/>
                  <a:ext cx="615900" cy="4449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2474" tIns="112474" rIns="112474" bIns="112474" anchor="t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pt-BR" sz="1500" b="1">
                      <a:latin typeface="Rubik"/>
                      <a:cs typeface="Rubik"/>
                    </a:rPr>
                    <a:t>OKR</a:t>
                  </a:r>
                  <a:endParaRPr sz="1500" b="1">
                    <a:latin typeface="Rubik"/>
                    <a:cs typeface="Rubik"/>
                  </a:endParaRPr>
                </a:p>
              </p:txBody>
            </p:sp>
            <p:sp>
              <p:nvSpPr>
                <p:cNvPr id="188" name="Google Shape;188;p26"/>
                <p:cNvSpPr txBox="1"/>
                <p:nvPr/>
              </p:nvSpPr>
              <p:spPr bwMode="auto">
                <a:xfrm rot="21598326">
                  <a:off x="7928963" y="3788546"/>
                  <a:ext cx="615900" cy="4449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2474" tIns="112474" rIns="112474" bIns="112474" anchor="t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pt-BR" sz="1500" b="1">
                      <a:latin typeface="Rubik"/>
                      <a:cs typeface="Rubik"/>
                    </a:rPr>
                    <a:t>OKR</a:t>
                  </a:r>
                  <a:endParaRPr sz="1500" b="1">
                    <a:latin typeface="Rubik"/>
                    <a:cs typeface="Rubik"/>
                  </a:endParaRPr>
                </a:p>
              </p:txBody>
            </p:sp>
            <p:sp>
              <p:nvSpPr>
                <p:cNvPr id="189" name="Google Shape;189;p26"/>
                <p:cNvSpPr txBox="1"/>
                <p:nvPr/>
              </p:nvSpPr>
              <p:spPr bwMode="auto">
                <a:xfrm rot="21598326">
                  <a:off x="4885963" y="4265171"/>
                  <a:ext cx="615900" cy="4449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2474" tIns="112474" rIns="112474" bIns="112474" anchor="t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pt-BR" sz="1500" b="1">
                      <a:latin typeface="Rubik"/>
                      <a:cs typeface="Rubik"/>
                    </a:rPr>
                    <a:t>OKR</a:t>
                  </a:r>
                  <a:endParaRPr sz="1500" b="1">
                    <a:latin typeface="Rubik"/>
                    <a:cs typeface="Rubik"/>
                  </a:endParaRPr>
                </a:p>
              </p:txBody>
            </p:sp>
            <p:sp>
              <p:nvSpPr>
                <p:cNvPr id="190" name="Google Shape;190;p26"/>
                <p:cNvSpPr txBox="1"/>
                <p:nvPr/>
              </p:nvSpPr>
              <p:spPr bwMode="auto">
                <a:xfrm rot="21598326">
                  <a:off x="6061413" y="4265171"/>
                  <a:ext cx="615900" cy="4449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2474" tIns="112474" rIns="112474" bIns="112474" anchor="t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pt-BR" sz="1500" b="1">
                      <a:latin typeface="Rubik"/>
                      <a:cs typeface="Rubik"/>
                    </a:rPr>
                    <a:t>OKR</a:t>
                  </a:r>
                  <a:endParaRPr sz="1500" b="1">
                    <a:latin typeface="Rubik"/>
                    <a:cs typeface="Rubik"/>
                  </a:endParaRPr>
                </a:p>
              </p:txBody>
            </p:sp>
            <p:sp>
              <p:nvSpPr>
                <p:cNvPr id="191" name="Google Shape;191;p26"/>
                <p:cNvSpPr txBox="1"/>
                <p:nvPr/>
              </p:nvSpPr>
              <p:spPr bwMode="auto">
                <a:xfrm rot="21598326">
                  <a:off x="7236863" y="4265171"/>
                  <a:ext cx="615900" cy="4449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2474" tIns="112474" rIns="112474" bIns="112474" anchor="t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pt-BR" sz="1500" b="1">
                      <a:latin typeface="Rubik"/>
                      <a:cs typeface="Rubik"/>
                    </a:rPr>
                    <a:t>OKR</a:t>
                  </a:r>
                  <a:endParaRPr sz="1500" b="1">
                    <a:latin typeface="Rubik"/>
                    <a:cs typeface="Rubik"/>
                  </a:endParaRPr>
                </a:p>
              </p:txBody>
            </p:sp>
          </p:grpSp>
        </p:grpSp>
      </p:grpSp>
      <p:sp>
        <p:nvSpPr>
          <p:cNvPr id="2085723476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642572689" name="Google Shape;400;p60"/>
          <p:cNvSpPr txBox="1"/>
          <p:nvPr/>
        </p:nvSpPr>
        <p:spPr bwMode="auto">
          <a:xfrm>
            <a:off x="758801" y="291567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METODOLOGIA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PLANEJAMENTO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436575268" name="Agrupar 6"/>
          <p:cNvGrpSpPr/>
          <p:nvPr/>
        </p:nvGrpSpPr>
        <p:grpSpPr bwMode="auto">
          <a:xfrm>
            <a:off x="803275" y="1516094"/>
            <a:ext cx="10774326" cy="4258432"/>
            <a:chOff x="751367" y="1596155"/>
            <a:chExt cx="10774326" cy="4258432"/>
          </a:xfrm>
        </p:grpSpPr>
        <p:graphicFrame>
          <p:nvGraphicFramePr>
            <p:cNvPr id="310" name="Google Shape;310;p38"/>
            <p:cNvGraphicFramePr>
              <a:graphicFrameLocks xmlns:a="http://schemas.openxmlformats.org/drawingml/2006/main"/>
            </p:cNvGraphicFramePr>
            <p:nvPr/>
          </p:nvGraphicFramePr>
          <p:xfrm rot="0">
            <a:off x="818707" y="5057198"/>
            <a:ext cx="10621925" cy="690150"/>
          </p:xfrm>
          <a:graphic>
            <a:graphicData uri="http://schemas.openxmlformats.org/drawingml/2006/table">
              <a:tbl>
                <a:tblPr firstRow="0" firstCol="0" lastRow="0" lastCol="0" bandRow="0" bandCol="0">
                  <a:noFill/>
                </a:tblPr>
                <a:tblGrid>
                  <a:gridCol w="1857230"/>
                  <a:gridCol w="2282435"/>
                  <a:gridCol w="2273091"/>
                  <a:gridCol w="1992246"/>
                  <a:gridCol w="2216923"/>
                </a:tblGrid>
                <a:tr h="345075">
                  <a:tc rowSpan="2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400" b="1">
                            <a:solidFill>
                              <a:schemeClr val="bg1"/>
                            </a:solidFill>
                            <a:latin typeface="Calibri"/>
                            <a:ea typeface="Roboto"/>
                            <a:cs typeface="Calibri"/>
                          </a:rPr>
                          <a:t>RECURSOS</a:t>
                        </a:r>
                        <a:endParaRPr/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solidFill>
                          <a:schemeClr val="bg1">
                            <a:lumMod val="50000"/>
                          </a:schemeClr>
                        </a:solidFill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rgbClr val="FF5510">
                          <a:alpha val="50196"/>
                        </a:srgbClr>
                      </a:solidFill>
                    </a:tcPr>
                  </a:tc>
                  <a:tc gridSpan="4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>
                            <a:latin typeface="Calibri"/>
                            <a:ea typeface="Roboto"/>
                            <a:cs typeface="Calibri"/>
                          </a:rPr>
                          <a:t>Quais os novos recursos que iremos adquirir ou desenvolver para suportar essas capacidades?</a:t>
                        </a:r>
                        <a:endParaRPr sz="1000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solidFill>
                          <a:schemeClr val="bg1">
                            <a:lumMod val="50000"/>
                          </a:schemeClr>
                        </a:solidFill>
                      </a:lnT>
                      <a:lnB w="12700" algn="ctr">
                        <a:noFill/>
                      </a:lnB>
                      <a:solidFill>
                        <a:srgbClr val="EFEFEF"/>
                      </a:solidFill>
                    </a:tcPr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</a:tr>
                <a:tr h="345075">
                  <a:tc vMerge="1">
                    <a:txBody>
                      <a:bodyPr/>
                      <a:p>
                        <a:pPr>
                          <a:defRPr/>
                        </a:pPr>
                        <a:endParaRPr lang="pt-BR"/>
                      </a:p>
                    </a:txBody>
                    <a:tcPr/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PROCESSOS E SISTEMAS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PRODUTOS E SERVIÇOS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PARCEIROS E TECNOLOGIAS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PESSOAS E CULTURA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noFill/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311" name="Google Shape;311;p38"/>
            <p:cNvGraphicFramePr>
              <a:graphicFrameLocks xmlns:a="http://schemas.openxmlformats.org/drawingml/2006/main"/>
            </p:cNvGraphicFramePr>
            <p:nvPr/>
          </p:nvGraphicFramePr>
          <p:xfrm rot="0">
            <a:off x="818707" y="3939144"/>
            <a:ext cx="10621925" cy="690150"/>
          </p:xfrm>
          <a:graphic>
            <a:graphicData uri="http://schemas.openxmlformats.org/drawingml/2006/table">
              <a:tbl>
                <a:tblPr firstRow="0" firstCol="0" lastRow="0" lastCol="0" bandRow="0" bandCol="0">
                  <a:noFill/>
                </a:tblPr>
                <a:tblGrid>
                  <a:gridCol w="1857230"/>
                  <a:gridCol w="2282435"/>
                  <a:gridCol w="2273091"/>
                  <a:gridCol w="1992246"/>
                  <a:gridCol w="2216923"/>
                </a:tblGrid>
                <a:tr h="345075">
                  <a:tc rowSpan="2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400" b="1">
                            <a:solidFill>
                              <a:schemeClr val="bg1"/>
                            </a:solidFill>
                            <a:latin typeface="Calibri"/>
                            <a:ea typeface="Roboto"/>
                            <a:cs typeface="Calibri"/>
                          </a:rPr>
                          <a:t>CAPACIDADES</a:t>
                        </a:r>
                        <a:endParaRPr sz="1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solidFill>
                          <a:schemeClr val="bg1">
                            <a:lumMod val="50000"/>
                          </a:schemeClr>
                        </a:solidFill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rgbClr val="FF5510">
                          <a:alpha val="60000"/>
                        </a:srgbClr>
                      </a:solidFill>
                    </a:tcPr>
                  </a:tc>
                  <a:tc gridSpan="4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>
                            <a:latin typeface="Calibri"/>
                            <a:ea typeface="Roboto"/>
                            <a:cs typeface="Calibri"/>
                          </a:rPr>
                          <a:t>Quais as novas capacidades que irão viabilizar esses resultados e se tornar diferenciais competitivos?</a:t>
                        </a:r>
                        <a:endParaRPr sz="1000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solidFill>
                          <a:schemeClr val="bg1">
                            <a:lumMod val="50000"/>
                          </a:schemeClr>
                        </a:solidFill>
                      </a:lnT>
                      <a:lnB w="12700" algn="ctr">
                        <a:noFill/>
                      </a:lnB>
                      <a:solidFill>
                        <a:srgbClr val="EFEFEF"/>
                      </a:solidFill>
                    </a:tcPr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</a:tr>
                <a:tr h="345075">
                  <a:tc vMerge="1">
                    <a:txBody>
                      <a:bodyPr/>
                      <a:p>
                        <a:pPr>
                          <a:defRPr/>
                        </a:pPr>
                        <a:endParaRPr lang="pt-BR"/>
                      </a:p>
                    </a:txBody>
                    <a:tcPr/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OPERAÇÃO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NEGÓCIOS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INOVAÇÃO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GESTÃO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noFill/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312" name="Google Shape;312;p38"/>
            <p:cNvGraphicFramePr>
              <a:graphicFrameLocks xmlns:a="http://schemas.openxmlformats.org/drawingml/2006/main"/>
            </p:cNvGraphicFramePr>
            <p:nvPr/>
          </p:nvGraphicFramePr>
          <p:xfrm rot="0">
            <a:off x="818707" y="2821090"/>
            <a:ext cx="10621925" cy="690150"/>
          </p:xfrm>
          <a:graphic>
            <a:graphicData uri="http://schemas.openxmlformats.org/drawingml/2006/table">
              <a:tbl>
                <a:tblPr firstRow="0" firstCol="0" lastRow="0" lastCol="0" bandRow="0" bandCol="0">
                  <a:noFill/>
                </a:tblPr>
                <a:tblGrid>
                  <a:gridCol w="1857230"/>
                  <a:gridCol w="2282435"/>
                  <a:gridCol w="2273091"/>
                  <a:gridCol w="1992246"/>
                  <a:gridCol w="2216923"/>
                </a:tblGrid>
                <a:tr h="345075">
                  <a:tc rowSpan="2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400" b="1">
                            <a:solidFill>
                              <a:schemeClr val="bg1"/>
                            </a:solidFill>
                            <a:latin typeface="Calibri"/>
                            <a:ea typeface="Roboto"/>
                            <a:cs typeface="Calibri"/>
                          </a:rPr>
                          <a:t>RESULTADOS</a:t>
                        </a:r>
                        <a:endParaRPr sz="10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solidFill>
                          <a:schemeClr val="bg1">
                            <a:lumMod val="50000"/>
                          </a:schemeClr>
                        </a:solidFill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rgbClr val="FF5510">
                          <a:alpha val="80000"/>
                        </a:srgbClr>
                      </a:solidFill>
                    </a:tcPr>
                  </a:tc>
                  <a:tc gridSpan="4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>
                            <a:latin typeface="Calibri"/>
                            <a:ea typeface="Roboto"/>
                            <a:cs typeface="Calibri"/>
                          </a:rPr>
                          <a:t>Quais resultados de negócio irão viabilizar esse propósito e despertar o nosso comprometimento?</a:t>
                        </a:r>
                        <a:endParaRPr sz="1000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solidFill>
                          <a:schemeClr val="bg1">
                            <a:lumMod val="50000"/>
                          </a:schemeClr>
                        </a:solidFill>
                      </a:lnT>
                      <a:lnB w="12700" algn="ctr">
                        <a:noFill/>
                      </a:lnB>
                      <a:solidFill>
                        <a:srgbClr val="F3F3F3"/>
                      </a:solidFill>
                    </a:tcPr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</a:tr>
                <a:tr h="345075">
                  <a:tc vMerge="1">
                    <a:txBody>
                      <a:bodyPr/>
                      <a:p>
                        <a:pPr>
                          <a:defRPr/>
                        </a:pPr>
                        <a:endParaRPr lang="pt-BR"/>
                      </a:p>
                    </a:txBody>
                    <a:tcPr/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FINANCEIRO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CLIENTES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MERCADO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solidFill>
                          <a:schemeClr val="bg1"/>
                        </a:solidFill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000" b="1">
                            <a:latin typeface="Calibri"/>
                            <a:ea typeface="Roboto"/>
                            <a:cs typeface="Calibri"/>
                          </a:rPr>
                          <a:t>SOCIEDADE</a:t>
                        </a:r>
                        <a:endParaRPr sz="1000" b="1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solidFill>
                          <a:schemeClr val="bg1"/>
                        </a:solidFill>
                      </a:lnL>
                      <a:lnR w="12700" algn="ctr">
                        <a:noFill/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313" name="Google Shape;313;p38"/>
            <p:cNvGraphicFramePr>
              <a:graphicFrameLocks xmlns:a="http://schemas.openxmlformats.org/drawingml/2006/main"/>
            </p:cNvGraphicFramePr>
            <p:nvPr/>
          </p:nvGraphicFramePr>
          <p:xfrm rot="0">
            <a:off x="818707" y="1703035"/>
            <a:ext cx="10621925" cy="690150"/>
          </p:xfrm>
          <a:graphic>
            <a:graphicData uri="http://schemas.openxmlformats.org/drawingml/2006/table">
              <a:tbl>
                <a:tblPr firstRow="0" firstCol="0" lastRow="0" lastCol="0" bandRow="0" bandCol="0">
                  <a:noFill/>
                </a:tblPr>
                <a:tblGrid>
                  <a:gridCol w="1857230"/>
                  <a:gridCol w="2282435"/>
                  <a:gridCol w="2273091"/>
                  <a:gridCol w="1992246"/>
                  <a:gridCol w="2216923"/>
                </a:tblGrid>
                <a:tr h="345075">
                  <a:tc rowSpan="2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400" b="1">
                            <a:solidFill>
                              <a:schemeClr val="bg1"/>
                            </a:solidFill>
                            <a:latin typeface="Calibri"/>
                            <a:ea typeface="Roboto"/>
                            <a:cs typeface="Calibri"/>
                          </a:rPr>
                          <a:t>PROPÓSITO E VALORES</a:t>
                        </a:r>
                        <a:endParaRPr sz="1400" b="1">
                          <a:solidFill>
                            <a:schemeClr val="bg1"/>
                          </a:solidFill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solidFill>
                          <a:schemeClr val="bg1">
                            <a:lumMod val="50000"/>
                          </a:schemeClr>
                        </a:solidFill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rgbClr val="FF5510"/>
                      </a:solidFill>
                    </a:tcPr>
                  </a:tc>
                  <a:tc gridSpan="4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defRPr/>
                        </a:pPr>
                        <a:r>
                          <a:rPr lang="pt-BR" sz="1400">
                            <a:latin typeface="Calibri"/>
                            <a:ea typeface="Roboto"/>
                            <a:cs typeface="Calibri"/>
                          </a:rPr>
                          <a:t>Descrição do propósito</a:t>
                        </a:r>
                        <a:endParaRPr sz="1400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solidFill>
                          <a:schemeClr val="bg1">
                            <a:lumMod val="50000"/>
                          </a:schemeClr>
                        </a:solidFill>
                      </a:lnT>
                      <a:lnB w="12700" algn="ctr">
                        <a:noFill/>
                      </a:lnB>
                      <a:solidFill>
                        <a:schemeClr val="bg1">
                          <a:lumMod val="95000"/>
                        </a:schemeClr>
                      </a:solidFill>
                    </a:tcPr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</a:tr>
                <a:tr h="345075">
                  <a:tc vMerge="1">
                    <a:txBody>
                      <a:bodyPr/>
                      <a:p>
                        <a:pPr>
                          <a:defRPr/>
                        </a:pPr>
                        <a:endParaRPr lang="pt-BR"/>
                      </a:p>
                    </a:txBody>
                    <a:tcPr/>
                  </a:tc>
                  <a:tc gridSpan="4">
                    <a:txBody>
                      <a:bodyPr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  <a:defRPr/>
                        </a:pPr>
                        <a:r>
                          <a:rPr lang="pt-BR" sz="1400">
                            <a:solidFill>
                              <a:schemeClr val="dk1"/>
                            </a:solidFill>
                            <a:latin typeface="Calibri"/>
                            <a:ea typeface="Roboto"/>
                            <a:cs typeface="Calibri"/>
                          </a:rPr>
                          <a:t>Descrição dos valores</a:t>
                        </a:r>
                        <a:endParaRPr sz="1050">
                          <a:latin typeface="Calibri"/>
                          <a:ea typeface="Roboto"/>
                          <a:cs typeface="Calibri"/>
                        </a:endParaRPr>
                      </a:p>
                    </a:txBody>
                    <a:tcPr marL="46810" marR="46810" marT="46810" marB="46810" anchor="ctr">
                      <a:lnL w="12700" algn="ctr">
                        <a:noFill/>
                      </a:lnL>
                      <a:lnR w="12700" algn="ctr">
                        <a:noFill/>
                      </a:lnR>
                      <a:lnT w="12700" algn="ctr">
                        <a:noFill/>
                      </a:lnT>
                      <a:lnB w="12700" algn="ctr">
                        <a:solidFill>
                          <a:schemeClr val="bg1">
                            <a:lumMod val="50000"/>
                          </a:schemeClr>
                        </a:solidFill>
                      </a:lnB>
                      <a:solidFill>
                        <a:schemeClr val="bg1">
                          <a:lumMod val="75000"/>
                        </a:schemeClr>
                      </a:solidFill>
                    </a:tcPr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  <a:tc hMerge="1">
                    <a:txBody>
                      <a:bodyPr/>
                      <a:p>
                        <a:endParaRPr/>
                      </a:p>
                    </a:txBody>
                  </a:tc>
                </a:tr>
              </a:tbl>
            </a:graphicData>
          </a:graphic>
        </p:graphicFrame>
        <p:sp>
          <p:nvSpPr>
            <p:cNvPr id="315" name="Google Shape;315;p38"/>
            <p:cNvSpPr/>
            <p:nvPr/>
          </p:nvSpPr>
          <p:spPr bwMode="auto">
            <a:xfrm>
              <a:off x="6013409" y="4726971"/>
              <a:ext cx="166237" cy="23255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5510"/>
            </a:solidFill>
            <a:ln>
              <a:noFill/>
            </a:ln>
          </p:spPr>
          <p:txBody>
            <a:bodyPr spcFirstLastPara="1" wrap="square" lIns="46810" tIns="46810" rIns="46810" bIns="46810" anchor="ctr" anchorCtr="0">
              <a:noAutofit/>
            </a:bodyPr>
            <a:lstStyle/>
            <a:p>
              <a:pPr algn="ctr">
                <a:defRPr/>
              </a:pPr>
              <a:endParaRPr sz="7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6" name="Google Shape;316;p38"/>
            <p:cNvSpPr/>
            <p:nvPr/>
          </p:nvSpPr>
          <p:spPr bwMode="auto">
            <a:xfrm>
              <a:off x="6013409" y="3608917"/>
              <a:ext cx="166237" cy="23255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5510"/>
            </a:solidFill>
            <a:ln>
              <a:noFill/>
            </a:ln>
          </p:spPr>
          <p:txBody>
            <a:bodyPr spcFirstLastPara="1" wrap="square" lIns="46810" tIns="46810" rIns="46810" bIns="46810" anchor="ctr" anchorCtr="0">
              <a:noAutofit/>
            </a:bodyPr>
            <a:lstStyle/>
            <a:p>
              <a:pPr algn="ctr">
                <a:defRPr/>
              </a:pPr>
              <a:endParaRPr sz="7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7" name="Google Shape;317;p38"/>
            <p:cNvSpPr/>
            <p:nvPr/>
          </p:nvSpPr>
          <p:spPr bwMode="auto">
            <a:xfrm>
              <a:off x="6013409" y="2490863"/>
              <a:ext cx="166237" cy="23255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5510"/>
            </a:solidFill>
            <a:ln>
              <a:noFill/>
            </a:ln>
          </p:spPr>
          <p:txBody>
            <a:bodyPr spcFirstLastPara="1" wrap="square" lIns="46810" tIns="46810" rIns="46810" bIns="46810" anchor="ctr" anchorCtr="0">
              <a:noAutofit/>
            </a:bodyPr>
            <a:lstStyle/>
            <a:p>
              <a:pPr algn="ctr">
                <a:defRPr/>
              </a:pPr>
              <a:endParaRPr sz="7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8" name="Google Shape;318;p38"/>
            <p:cNvSpPr/>
            <p:nvPr/>
          </p:nvSpPr>
          <p:spPr bwMode="auto">
            <a:xfrm>
              <a:off x="751367" y="1596155"/>
              <a:ext cx="10774326" cy="2078822"/>
            </a:xfrm>
            <a:prstGeom prst="rect">
              <a:avLst/>
            </a:prstGeom>
            <a:solidFill>
              <a:srgbClr val="CC0000">
                <a:alpha val="36360"/>
              </a:srgbClr>
            </a:solidFill>
            <a:ln w="19050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46810" tIns="46810" rIns="46810" bIns="46810" anchor="ctr" anchorCtr="0">
              <a:noAutofit/>
            </a:bodyPr>
            <a:lstStyle/>
            <a:p>
              <a:pPr algn="ctr">
                <a:defRPr/>
              </a:pPr>
              <a:r>
                <a:rPr lang="pt-BR" sz="3200" b="1">
                  <a:solidFill>
                    <a:schemeClr val="bg1"/>
                  </a:solidFill>
                  <a:latin typeface="Rubik"/>
                  <a:ea typeface="Calibri"/>
                  <a:cs typeface="Rubik"/>
                </a:rPr>
                <a:t>DEFINIÇÃO ESTRATÉGICA - ALTA LIDERANÇA</a:t>
              </a:r>
              <a:endParaRPr sz="3200" b="1">
                <a:solidFill>
                  <a:schemeClr val="bg1"/>
                </a:solidFill>
                <a:latin typeface="Rubik"/>
                <a:ea typeface="Calibri"/>
                <a:cs typeface="Rubik"/>
              </a:endParaRPr>
            </a:p>
          </p:txBody>
        </p:sp>
        <p:sp>
          <p:nvSpPr>
            <p:cNvPr id="319" name="Google Shape;319;p38"/>
            <p:cNvSpPr/>
            <p:nvPr/>
          </p:nvSpPr>
          <p:spPr bwMode="auto">
            <a:xfrm>
              <a:off x="751367" y="3775765"/>
              <a:ext cx="10774326" cy="2078822"/>
            </a:xfrm>
            <a:prstGeom prst="rect">
              <a:avLst/>
            </a:prstGeom>
            <a:solidFill>
              <a:srgbClr val="BF9000">
                <a:alpha val="49090"/>
              </a:srgbClr>
            </a:solidFill>
            <a:ln w="19050" cap="flat" cmpd="sng">
              <a:solidFill>
                <a:srgbClr val="FFC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46810" tIns="46810" rIns="46810" bIns="46810" anchor="ctr" anchorCtr="0">
              <a:noAutofit/>
            </a:bodyPr>
            <a:lstStyle/>
            <a:p>
              <a:pPr algn="ctr">
                <a:defRPr/>
              </a:pPr>
              <a:r>
                <a:rPr lang="pt-BR" sz="3200" b="1">
                  <a:solidFill>
                    <a:schemeClr val="bg1"/>
                  </a:solidFill>
                  <a:latin typeface="Rubik"/>
                  <a:ea typeface="Calibri"/>
                  <a:cs typeface="Rubik"/>
                </a:rPr>
                <a:t>DEFINIÇÃO TÁTICA OPERACIONAL - GESTORES</a:t>
              </a:r>
              <a:endParaRPr sz="3200" b="1">
                <a:solidFill>
                  <a:schemeClr val="bg1"/>
                </a:solidFill>
                <a:latin typeface="Rubik"/>
                <a:ea typeface="Calibri"/>
                <a:cs typeface="Rubik"/>
              </a:endParaRPr>
            </a:p>
          </p:txBody>
        </p:sp>
      </p:grpSp>
      <p:sp>
        <p:nvSpPr>
          <p:cNvPr id="139830562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59838937" name="Google Shape;400;p60"/>
          <p:cNvSpPr txBox="1"/>
          <p:nvPr/>
        </p:nvSpPr>
        <p:spPr bwMode="auto">
          <a:xfrm>
            <a:off x="758801" y="291567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METODOLOGIA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PLANEJAMENTO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13314" name="CaixaDeTexto 8"/>
          <p:cNvSpPr txBox="1"/>
          <p:nvPr/>
        </p:nvSpPr>
        <p:spPr bwMode="auto">
          <a:xfrm>
            <a:off x="3551124" y="826754"/>
            <a:ext cx="5415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800" b="1">
                <a:latin typeface="Rubik ExtraBold"/>
                <a:ea typeface="Calibri"/>
                <a:cs typeface="Rubik ExtraBold"/>
              </a:rPr>
              <a:t>Mapa Estratégico para Potencializar Resultados</a:t>
            </a:r>
            <a:endParaRPr lang="pt-BR" sz="1800" b="1">
              <a:solidFill>
                <a:srgbClr val="FF5510"/>
              </a:solidFill>
              <a:latin typeface="Rubik ExtraBold"/>
              <a:ea typeface="Calibri"/>
              <a:cs typeface="Rubik Extra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653498261" name="Google Shape;329;p40"/>
          <p:cNvGraphicFramePr>
            <a:graphicFrameLocks xmlns:a="http://schemas.openxmlformats.org/drawingml/2006/main"/>
          </p:cNvGraphicFramePr>
          <p:nvPr/>
        </p:nvGraphicFramePr>
        <p:xfrm rot="0">
          <a:off x="516125" y="1071717"/>
          <a:ext cx="11159749" cy="5131649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1951268"/>
                <a:gridCol w="2382978"/>
                <a:gridCol w="2255672"/>
                <a:gridCol w="2240659"/>
                <a:gridCol w="2329172"/>
              </a:tblGrid>
              <a:tr h="587764">
                <a:tc rowSpan="3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8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RESULTADOS</a:t>
                      </a:r>
                      <a:endParaRPr sz="1400" b="1">
                        <a:solidFill>
                          <a:schemeClr val="bg1"/>
                        </a:solidFill>
                        <a:latin typeface="Rubik"/>
                        <a:ea typeface="Roboto"/>
                        <a:cs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(OBJETIVOS ESTRATÉGICOS </a:t>
                      </a:r>
                      <a:endParaRPr sz="1200" b="1">
                        <a:solidFill>
                          <a:schemeClr val="bg1"/>
                        </a:solidFill>
                        <a:latin typeface="Rubik"/>
                        <a:ea typeface="Roboto"/>
                        <a:cs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DE NEGÓGIO)</a:t>
                      </a:r>
                      <a:endParaRPr sz="1200" b="1">
                        <a:solidFill>
                          <a:schemeClr val="bg1"/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rgbClr val="FF5510"/>
                    </a:solidFill>
                  </a:tcPr>
                </a:tc>
                <a:tc gridSpan="4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600" b="1">
                          <a:latin typeface="Rubik"/>
                          <a:ea typeface="Roboto"/>
                          <a:cs typeface="Rubik"/>
                        </a:rPr>
                        <a:t>Quais resultados de negócio irão viabilizar esse propósito e despertar o nosso comprometimento?</a:t>
                      </a:r>
                      <a:endParaRPr sz="1600" b="1"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79575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Rubik"/>
                          <a:ea typeface="Roboto"/>
                          <a:cs typeface="Rubik"/>
                        </a:rPr>
                        <a:t>FINANCEIRO</a:t>
                      </a:r>
                      <a:endParaRPr sz="1200" b="1"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Rubik"/>
                          <a:ea typeface="Roboto"/>
                          <a:cs typeface="Rubik"/>
                        </a:rPr>
                        <a:t>CLIENTES</a:t>
                      </a:r>
                      <a:endParaRPr sz="1200" b="1"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Rubik"/>
                          <a:ea typeface="Roboto"/>
                          <a:cs typeface="Rubik"/>
                        </a:rPr>
                        <a:t>MERCADO</a:t>
                      </a:r>
                      <a:endParaRPr sz="1200" b="1"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latin typeface="Rubik"/>
                          <a:ea typeface="Roboto"/>
                          <a:cs typeface="Rubik"/>
                        </a:rPr>
                        <a:t>SOCIEDADE</a:t>
                      </a:r>
                      <a:endParaRPr sz="1200" b="1"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20704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endParaRPr lang="pt-BR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endParaRPr lang="pt-BR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3043606"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20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KPI</a:t>
                      </a:r>
                      <a:br>
                        <a:rPr lang="pt-BR" sz="12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</a:br>
                      <a:r>
                        <a:rPr lang="pt-BR" sz="12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[Para acompanhar </a:t>
                      </a:r>
                      <a:br>
                        <a:rPr lang="pt-BR" sz="12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</a:br>
                      <a:r>
                        <a:rPr lang="pt-BR" sz="1200" b="1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os resultados e desafios]</a:t>
                      </a:r>
                      <a:endParaRPr sz="1200" b="1">
                        <a:solidFill>
                          <a:schemeClr val="bg1"/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l" rtl="0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None/>
                        <a:defRPr/>
                      </a:pPr>
                      <a:endParaRPr lang="pt-B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 rtl="0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l" rtl="0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ct val="100000"/>
                        <a:buFont typeface="Wingdings"/>
                        <a:buNone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457200" lvl="0" indent="-368300" algn="l" rtl="0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65000"/>
                          </a:schemeClr>
                        </a:buClr>
                        <a:buSzPct val="1000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95971078" name="Google Shape;269;p25"/>
          <p:cNvSpPr/>
          <p:nvPr/>
        </p:nvSpPr>
        <p:spPr bwMode="auto">
          <a:xfrm>
            <a:off x="-10640" y="6662197"/>
            <a:ext cx="12202640" cy="201560"/>
          </a:xfrm>
          <a:prstGeom prst="rect">
            <a:avLst/>
          </a:prstGeom>
          <a:solidFill>
            <a:srgbClr val="FF55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577961380" name="Google Shape;314;p38"/>
          <p:cNvSpPr txBox="1"/>
          <p:nvPr/>
        </p:nvSpPr>
        <p:spPr bwMode="auto">
          <a:xfrm>
            <a:off x="4237703" y="540595"/>
            <a:ext cx="3716593" cy="44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10" tIns="46810" rIns="46810" bIns="46810" anchor="t" anchorCtr="0">
            <a:spAutoFit/>
          </a:bodyPr>
          <a:lstStyle/>
          <a:p>
            <a:pPr algn="ctr">
              <a:defRPr/>
            </a:pPr>
            <a:r>
              <a:rPr lang="pt-BR" sz="2300" b="1">
                <a:solidFill>
                  <a:schemeClr val="bg1">
                    <a:lumMod val="65000"/>
                  </a:schemeClr>
                </a:solidFill>
                <a:latin typeface="Rubik"/>
                <a:ea typeface="Roboto"/>
                <a:cs typeface="Rubik"/>
              </a:rPr>
              <a:t>Metas  </a:t>
            </a:r>
            <a:endParaRPr sz="2300" b="1">
              <a:solidFill>
                <a:schemeClr val="bg1">
                  <a:lumMod val="65000"/>
                </a:schemeClr>
              </a:solidFill>
              <a:latin typeface="Rubik"/>
              <a:ea typeface="Roboto"/>
              <a:cs typeface="Rubik"/>
            </a:endParaRPr>
          </a:p>
        </p:txBody>
      </p:sp>
      <p:sp>
        <p:nvSpPr>
          <p:cNvPr id="1215388292" name="Retângulo 10"/>
          <p:cNvSpPr/>
          <p:nvPr/>
        </p:nvSpPr>
        <p:spPr bwMode="auto">
          <a:xfrm>
            <a:off x="516125" y="1073202"/>
            <a:ext cx="11159749" cy="5130163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6106456" name="Google Shape;400;p60"/>
          <p:cNvSpPr txBox="1"/>
          <p:nvPr/>
        </p:nvSpPr>
        <p:spPr bwMode="auto">
          <a:xfrm>
            <a:off x="758801" y="291567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METODOLOGIA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PLANEJAMENTO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320517052" name="Google Shape;329;p40"/>
          <p:cNvGraphicFramePr>
            <a:graphicFrameLocks xmlns:a="http://schemas.openxmlformats.org/drawingml/2006/main"/>
          </p:cNvGraphicFramePr>
          <p:nvPr/>
        </p:nvGraphicFramePr>
        <p:xfrm rot="0">
          <a:off x="334297" y="678424"/>
          <a:ext cx="11474246" cy="5624053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006257"/>
                <a:gridCol w="2450135"/>
                <a:gridCol w="2319241"/>
                <a:gridCol w="2303801"/>
                <a:gridCol w="2394812"/>
              </a:tblGrid>
              <a:tr h="611852">
                <a:tc rowSpan="4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400" b="1" i="0" u="none" strike="noStrike" cap="none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CAPACIDADES</a:t>
                      </a:r>
                      <a:endParaRPr lang="pt-BR" sz="1200" b="1" i="0" u="none" strike="noStrike" cap="none">
                        <a:solidFill>
                          <a:schemeClr val="bg1"/>
                        </a:solidFill>
                        <a:latin typeface="Rubik"/>
                        <a:ea typeface="Roboto"/>
                        <a:cs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1" i="0" u="none" strike="noStrike" cap="none">
                          <a:solidFill>
                            <a:schemeClr val="bg1"/>
                          </a:solidFill>
                          <a:latin typeface="Rubik"/>
                          <a:ea typeface="Roboto"/>
                          <a:cs typeface="Rubik"/>
                        </a:rPr>
                        <a:t>(OBJETIVOS TÁTICOS E OPERACIONAIS)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 gridSpan="4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Quais as novas capacidades que irão viabilizar esses resultados e se tornar diferenciais competitivos?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12700" algn="ctr">
                      <a:noFill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676014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OPERAÇÃO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(Loja, atendimento, </a:t>
                      </a: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call</a:t>
                      </a: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 center)</a:t>
                      </a:r>
                      <a:endParaRPr/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NEGÓCIOS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(Compras, negociação, ofertas)</a:t>
                      </a:r>
                      <a:endParaRPr lang="pt-BR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INOVAÇÃO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(Geral)</a:t>
                      </a:r>
                      <a:endParaRPr lang="pt-BR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GESTÃO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pt-BR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Rubik"/>
                          <a:ea typeface="Roboto"/>
                          <a:cs typeface="Rubik"/>
                        </a:rPr>
                        <a:t>(Governança, gestão pessoas, rituais)</a:t>
                      </a:r>
                      <a:endParaRPr lang="pt-BR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38267">
                <a:tc vMerge="1">
                  <a:txBody>
                    <a:bodyPr/>
                    <a:p>
                      <a:pPr>
                        <a:defRPr/>
                      </a:pPr>
                      <a:endParaRPr lang="pt-BR"/>
                    </a:p>
                  </a:txBody>
                  <a:tcPr/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pt-BR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lang="pt-BR" sz="1200" b="0" i="0" u="none" strike="noStrike" cap="none" spc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lang="pt-BR" sz="1200" b="0" i="0" u="none" strike="noStrike" cap="none" spc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endParaRPr lang="pt-BR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3197920">
                <a:tc vMerge="1"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200" b="1">
                        <a:solidFill>
                          <a:schemeClr val="bg1"/>
                        </a:solidFill>
                        <a:latin typeface="Calibri"/>
                        <a:ea typeface="Roboto"/>
                        <a:cs typeface="Calibri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rgbClr val="FF5510"/>
                    </a:solidFill>
                  </a:tcPr>
                </a:tc>
                <a:tc>
                  <a:txBody>
                    <a:bodyPr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None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510"/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cs typeface="Rubik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marL="17145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ts val="1100"/>
                        <a:buFont typeface="Wingdings"/>
                        <a:buChar char="§"/>
                        <a:defRPr/>
                      </a:pPr>
                      <a:endParaRPr lang="pt-BR" sz="10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ubik"/>
                        <a:ea typeface="Roboto"/>
                        <a:cs typeface="Rubik"/>
                      </a:endParaRPr>
                    </a:p>
                  </a:txBody>
                  <a:tcPr marL="46810" marR="46810" marT="46810" marB="4681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84857081" name="Retângulo 2"/>
          <p:cNvSpPr/>
          <p:nvPr/>
        </p:nvSpPr>
        <p:spPr bwMode="auto">
          <a:xfrm>
            <a:off x="481780" y="688258"/>
            <a:ext cx="11326761" cy="5602405"/>
          </a:xfrm>
          <a:prstGeom prst="rect">
            <a:avLst/>
          </a:prstGeom>
          <a:noFill/>
          <a:ln w="38100"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27216101" name="Google Shape;400;p60"/>
          <p:cNvSpPr txBox="1"/>
          <p:nvPr/>
        </p:nvSpPr>
        <p:spPr bwMode="auto">
          <a:xfrm>
            <a:off x="758801" y="291567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METODOLOGIA –</a:t>
            </a:r>
            <a:r>
              <a:rPr lang="pt-BR" sz="1200" b="1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PLANEJAMENTO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085648" name="Google Shape;280;p45"/>
          <p:cNvSpPr txBox="1">
            <a:spLocks noGrp="1"/>
          </p:cNvSpPr>
          <p:nvPr>
            <p:ph type="title"/>
          </p:nvPr>
        </p:nvSpPr>
        <p:spPr bwMode="auto">
          <a:xfrm>
            <a:off x="1351250" y="3090446"/>
            <a:ext cx="951029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/>
            </a:pPr>
            <a:r>
              <a:rPr lang="pt-BR" sz="4400">
                <a:solidFill>
                  <a:srgbClr val="FF5510"/>
                </a:solidFill>
              </a:rPr>
              <a:t>Projetos</a:t>
            </a:r>
            <a:endParaRPr lang="pt-BR" sz="4400"/>
          </a:p>
        </p:txBody>
      </p:sp>
      <p:pic>
        <p:nvPicPr>
          <p:cNvPr id="1800900526" name="Gráfico 2" descr="Prancheta Parcialmente Marcada estrutura de tópicos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325340" y="2971800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9555289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PROJETOS –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SETORIZAÇÃO </a:t>
            </a:r>
            <a:endParaRPr sz="1400" b="0" i="0" u="none" strike="noStrike" cap="none">
              <a:solidFill>
                <a:srgbClr val="FF551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743017" name="CaixaDeTexto 2"/>
          <p:cNvSpPr txBox="1"/>
          <p:nvPr/>
        </p:nvSpPr>
        <p:spPr bwMode="auto">
          <a:xfrm>
            <a:off x="591670" y="806824"/>
            <a:ext cx="102627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b="1">
                <a:solidFill>
                  <a:srgbClr val="FF5510"/>
                </a:solidFill>
              </a:rPr>
              <a:t>OBJETIVO: </a:t>
            </a:r>
            <a:endParaRPr/>
          </a:p>
          <a:p>
            <a:pPr>
              <a:defRPr/>
            </a:pPr>
            <a:r>
              <a:rPr lang="pt-BR">
                <a:solidFill>
                  <a:schemeClr val="tx1"/>
                </a:solidFill>
              </a:rPr>
              <a:t>Otimizar a experiência de compra dos clientes, melhorar a organização dos produtos e aumentar a eficiência operacional. A setorização facilita a navegação dentro da loja, permitindo que os clientes encontrem os produtos de forma mais rápida e intuitiva.</a:t>
            </a:r>
            <a:r>
              <a:rPr lang="pt-BR" b="1">
                <a:solidFill>
                  <a:srgbClr val="FF5510"/>
                </a:solidFill>
              </a:rPr>
              <a:t> </a:t>
            </a:r>
            <a:endParaRPr/>
          </a:p>
        </p:txBody>
      </p:sp>
      <p:sp>
        <p:nvSpPr>
          <p:cNvPr id="728269850" name="CaixaDeTexto 3"/>
          <p:cNvSpPr txBox="1"/>
          <p:nvPr/>
        </p:nvSpPr>
        <p:spPr bwMode="auto">
          <a:xfrm>
            <a:off x="591670" y="1951511"/>
            <a:ext cx="339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b="1">
                <a:solidFill>
                  <a:srgbClr val="FF5510"/>
                </a:solidFill>
              </a:rPr>
              <a:t>COMO:   </a:t>
            </a:r>
            <a:endParaRPr/>
          </a:p>
        </p:txBody>
      </p:sp>
      <p:sp>
        <p:nvSpPr>
          <p:cNvPr id="688578192" name="CaixaDeTexto 4"/>
          <p:cNvSpPr txBox="1"/>
          <p:nvPr/>
        </p:nvSpPr>
        <p:spPr bwMode="auto">
          <a:xfrm>
            <a:off x="591670" y="5225553"/>
            <a:ext cx="339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b="1">
                <a:solidFill>
                  <a:srgbClr val="FF5510"/>
                </a:solidFill>
              </a:rPr>
              <a:t>PRAZO: </a:t>
            </a:r>
            <a:r>
              <a:rPr lang="pt-BR">
                <a:solidFill>
                  <a:schemeClr val="tx1"/>
                </a:solidFill>
              </a:rPr>
              <a:t>03 meses </a:t>
            </a:r>
            <a:endParaRPr/>
          </a:p>
        </p:txBody>
      </p:sp>
      <p:sp>
        <p:nvSpPr>
          <p:cNvPr id="1716900793" name="CaixaDeTexto 5"/>
          <p:cNvSpPr txBox="1"/>
          <p:nvPr/>
        </p:nvSpPr>
        <p:spPr bwMode="auto">
          <a:xfrm>
            <a:off x="591670" y="5610020"/>
            <a:ext cx="339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b="1">
                <a:solidFill>
                  <a:srgbClr val="FF5510"/>
                </a:solidFill>
              </a:rPr>
              <a:t>CUSTO: </a:t>
            </a:r>
            <a:r>
              <a:rPr lang="pt-BR">
                <a:solidFill>
                  <a:schemeClr val="tx1"/>
                </a:solidFill>
              </a:rPr>
              <a:t>A definir </a:t>
            </a:r>
            <a:endParaRPr/>
          </a:p>
        </p:txBody>
      </p:sp>
      <p:sp>
        <p:nvSpPr>
          <p:cNvPr id="870727254" name="CaixaDeTexto 6"/>
          <p:cNvSpPr txBox="1"/>
          <p:nvPr/>
        </p:nvSpPr>
        <p:spPr bwMode="auto">
          <a:xfrm>
            <a:off x="591671" y="6007443"/>
            <a:ext cx="339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b="1">
                <a:solidFill>
                  <a:srgbClr val="FF5510"/>
                </a:solidFill>
              </a:rPr>
              <a:t>ROI </a:t>
            </a:r>
            <a:r>
              <a:rPr lang="pt-BR" sz="1100" b="1">
                <a:solidFill>
                  <a:srgbClr val="FF5510"/>
                </a:solidFill>
              </a:rPr>
              <a:t>(Retorno Sobre o Investimento)</a:t>
            </a:r>
            <a:r>
              <a:rPr lang="pt-BR" b="1">
                <a:solidFill>
                  <a:srgbClr val="FF5510"/>
                </a:solidFill>
              </a:rPr>
              <a:t>: </a:t>
            </a:r>
            <a:r>
              <a:rPr lang="pt-BR">
                <a:solidFill>
                  <a:schemeClr val="tx1"/>
                </a:solidFill>
              </a:rPr>
              <a:t>xxxx</a:t>
            </a:r>
            <a:endParaRPr lang="pt-BR">
              <a:solidFill>
                <a:schemeClr val="tx1"/>
              </a:solidFill>
            </a:endParaRPr>
          </a:p>
        </p:txBody>
      </p:sp>
      <p:sp>
        <p:nvSpPr>
          <p:cNvPr id="2068452038" name="CaixaDeTexto 7"/>
          <p:cNvSpPr txBox="1"/>
          <p:nvPr/>
        </p:nvSpPr>
        <p:spPr bwMode="auto">
          <a:xfrm>
            <a:off x="591671" y="6404865"/>
            <a:ext cx="339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b="1">
                <a:solidFill>
                  <a:srgbClr val="FF5510"/>
                </a:solidFill>
              </a:rPr>
              <a:t>RESPONSAVEL: </a:t>
            </a:r>
            <a:r>
              <a:rPr lang="pt-BR">
                <a:solidFill>
                  <a:schemeClr val="tx1"/>
                </a:solidFill>
              </a:rPr>
              <a:t>xxxx</a:t>
            </a:r>
            <a:r>
              <a:rPr lang="pt-BR">
                <a:solidFill>
                  <a:schemeClr val="tx1"/>
                </a:solidFill>
              </a:rPr>
              <a:t> </a:t>
            </a:r>
            <a:endParaRPr/>
          </a:p>
        </p:txBody>
      </p:sp>
      <p:sp>
        <p:nvSpPr>
          <p:cNvPr id="2136666002" name="CaixaDeTexto 16"/>
          <p:cNvSpPr txBox="1"/>
          <p:nvPr/>
        </p:nvSpPr>
        <p:spPr bwMode="auto">
          <a:xfrm>
            <a:off x="591670" y="2305615"/>
            <a:ext cx="1147841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pt-BR" b="1"/>
              <a:t>Análise do Layout Atual: </a:t>
            </a:r>
            <a:r>
              <a:rPr lang="pt-BR"/>
              <a:t>Realizar uma avaliação do layout existente para identificar áreas de melhoria, como fluxo de clientes, pontos de atenção e exposição de produtos;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b="1"/>
              <a:t>Definição de Categorias de Produtos</a:t>
            </a:r>
            <a:r>
              <a:rPr lang="pt-BR"/>
              <a:t>: Agrupar os produtos em categorias específicas (medicamentos, cosméticos, higiene pessoal, suplementos, etc.) de forma lógica, priorizando os produtos de maior demanda e importância;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b="1"/>
              <a:t>Criação de Zonas Estratégicas</a:t>
            </a:r>
            <a:r>
              <a:rPr lang="pt-BR"/>
              <a:t>: Definir zonas de vendas específicas dentro da loja, como áreas de promoções, produtos de primeira necessidade, categorias de alta rotatividade e itens sazonais, garantindo uma distribuição adequada;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b="1"/>
              <a:t>Sinalização e Comunicação Visual</a:t>
            </a:r>
            <a:r>
              <a:rPr lang="pt-BR"/>
              <a:t>: Implementar sinalização clara para orientar os clientes dentro da loja, facilitando a localização dos produtos e incentivando compras por impulso;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pt-BR" b="1"/>
              <a:t>Capacitação da Equipe</a:t>
            </a:r>
            <a:r>
              <a:rPr lang="pt-BR"/>
              <a:t>: Treinar os colaboradores para que entendam a lógica da setorização, saibam orientar os clientes e mantenham a organização das áreas definidas.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3033874" name="Google Shape;400;p60"/>
          <p:cNvSpPr txBox="1"/>
          <p:nvPr/>
        </p:nvSpPr>
        <p:spPr bwMode="auto">
          <a:xfrm>
            <a:off x="711319" y="299246"/>
            <a:ext cx="37387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pt-BR" sz="1200" b="1">
                <a:solidFill>
                  <a:schemeClr val="dk1"/>
                </a:solidFill>
                <a:latin typeface="Rubik ExtraBold"/>
                <a:ea typeface="Rubik ExtraBold"/>
                <a:cs typeface="Rubik ExtraBold"/>
              </a:rPr>
              <a:t>PROJETOS – </a:t>
            </a:r>
            <a:r>
              <a:rPr lang="pt-BR" sz="1200" b="1">
                <a:solidFill>
                  <a:srgbClr val="FF5510"/>
                </a:solidFill>
                <a:latin typeface="Rubik ExtraBold"/>
                <a:ea typeface="Rubik ExtraBold"/>
                <a:cs typeface="Rubik ExtraBold"/>
              </a:rPr>
              <a:t>4Ps DA TOMADA DE RISCO  </a:t>
            </a:r>
            <a:endParaRPr sz="1400" b="0" i="0" u="none" strike="noStrike" cap="none">
              <a:solidFill>
                <a:srgbClr val="FF551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2925186" name="CaixaDeTexto 8"/>
          <p:cNvSpPr txBox="1"/>
          <p:nvPr/>
        </p:nvSpPr>
        <p:spPr bwMode="auto">
          <a:xfrm>
            <a:off x="1482601" y="1253052"/>
            <a:ext cx="2147727" cy="43088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srgbClr val="FF5510"/>
                </a:solidFill>
                <a:latin typeface="Calibri"/>
                <a:ea typeface="Arial"/>
                <a:cs typeface="Arial"/>
              </a:rPr>
              <a:t>Propósito : </a:t>
            </a:r>
            <a:endParaRPr/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pt-BR" sz="1600" b="0" i="0" u="none" strike="noStrike" cap="none" spc="0">
                <a:ln>
                  <a:noFill/>
                </a:ln>
                <a:solidFill>
                  <a:schemeClr val="tx1"/>
                </a:solidFill>
                <a:latin typeface="Calibri"/>
                <a:ea typeface="Arial"/>
                <a:cs typeface="Arial"/>
              </a:rPr>
              <a:t>Está alinhado?</a:t>
            </a:r>
            <a:endParaRPr/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119128280" name="CaixaDeTexto 9"/>
          <p:cNvSpPr txBox="1"/>
          <p:nvPr/>
        </p:nvSpPr>
        <p:spPr bwMode="auto">
          <a:xfrm>
            <a:off x="3835944" y="1253052"/>
            <a:ext cx="2147727" cy="43704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srgbClr val="FF5510"/>
                </a:solidFill>
                <a:latin typeface="Calibri"/>
                <a:ea typeface="Arial"/>
                <a:cs typeface="Arial"/>
              </a:rPr>
              <a:t>Probabilidade : </a:t>
            </a:r>
            <a:endParaRPr/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pt-BR" sz="1600" b="0" i="0" u="none" strike="noStrike" cap="none" spc="0">
                <a:ln>
                  <a:noFill/>
                </a:ln>
                <a:solidFill>
                  <a:schemeClr val="tx1"/>
                </a:solidFill>
                <a:latin typeface="Calibri"/>
                <a:ea typeface="Arial"/>
                <a:cs typeface="Arial"/>
              </a:rPr>
              <a:t>Se der certo, o que acontece?</a:t>
            </a:r>
            <a:endParaRPr/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12319858" name="CaixaDeTexto 10"/>
          <p:cNvSpPr txBox="1"/>
          <p:nvPr/>
        </p:nvSpPr>
        <p:spPr bwMode="auto">
          <a:xfrm>
            <a:off x="6187795" y="1253052"/>
            <a:ext cx="2147727" cy="43704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srgbClr val="FF5510"/>
                </a:solidFill>
                <a:latin typeface="Calibri"/>
                <a:ea typeface="Arial"/>
                <a:cs typeface="Arial"/>
              </a:rPr>
              <a:t>Potencial : </a:t>
            </a:r>
            <a:endParaRPr/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pt-BR" sz="1600" b="0" i="0" u="none" strike="noStrike" cap="none" spc="0">
                <a:ln>
                  <a:noFill/>
                </a:ln>
                <a:solidFill>
                  <a:schemeClr val="tx1"/>
                </a:solidFill>
                <a:latin typeface="Calibri"/>
                <a:ea typeface="Arial"/>
                <a:cs typeface="Arial"/>
              </a:rPr>
              <a:t>Qual a chance de dar certo?</a:t>
            </a:r>
            <a:endParaRPr/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</p:txBody>
      </p:sp>
      <p:sp>
        <p:nvSpPr>
          <p:cNvPr id="95048007" name="CaixaDeTexto 11"/>
          <p:cNvSpPr txBox="1"/>
          <p:nvPr/>
        </p:nvSpPr>
        <p:spPr bwMode="auto">
          <a:xfrm>
            <a:off x="8539646" y="1253052"/>
            <a:ext cx="2147727" cy="44319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pt-BR" sz="1800" b="1" i="0" u="none" strike="noStrike" cap="none" spc="0">
                <a:ln>
                  <a:noFill/>
                </a:ln>
                <a:solidFill>
                  <a:srgbClr val="FF5510"/>
                </a:solidFill>
                <a:latin typeface="Calibri"/>
                <a:ea typeface="Arial"/>
                <a:cs typeface="Arial"/>
              </a:rPr>
              <a:t>Perda :</a:t>
            </a:r>
            <a:endParaRPr/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pt-BR" sz="1600" b="0" i="0" u="none" strike="noStrike" cap="none" spc="0">
                <a:ln>
                  <a:noFill/>
                </a:ln>
                <a:solidFill>
                  <a:schemeClr val="tx1"/>
                </a:solidFill>
                <a:latin typeface="Calibri"/>
                <a:ea typeface="Arial"/>
                <a:cs typeface="Arial"/>
              </a:rPr>
              <a:t>Se der errado, qual a perda máxima? Eu suporte ela?</a:t>
            </a:r>
            <a:endParaRPr lang="pt-BR" sz="1200">
              <a:solidFill>
                <a:schemeClr val="tx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  <a:p>
            <a:pPr marR="0" lvl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pt-BR">
              <a:solidFill>
                <a:schemeClr val="bg1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ONLYOFFICE/9.2.1.8</Application>
  <PresentationFormat>On-screen Show (4:3)</PresentationFormat>
  <Paragraphs>0</Paragraphs>
  <Slides>63</Slides>
  <Notes>63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Garcieli Almeida</dc:creator>
  <cp:lastModifiedBy>Julia Maria Pereira Gavião</cp:lastModifiedBy>
  <cp:revision>68</cp:revision>
  <dcterms:modified xsi:type="dcterms:W3CDTF">2026-02-25T11:02:47Z</dcterms:modified>
</cp:coreProperties>
</file>