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1" r:id="rId4"/>
    <p:sldMasterId id="2147483682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5143500" cx="9144000"/>
  <p:notesSz cx="6858000" cy="9144000"/>
  <p:embeddedFontLst>
    <p:embeddedFont>
      <p:font typeface="Play"/>
      <p:regular r:id="rId21"/>
      <p:bold r:id="rId22"/>
    </p:embeddedFont>
    <p:embeddedFont>
      <p:font typeface="Rubik ExtraBold"/>
      <p:bold r:id="rId23"/>
      <p:boldItalic r:id="rId24"/>
    </p:embeddedFont>
    <p:embeddedFont>
      <p:font typeface="Rubik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Play-bold.fntdata"/><Relationship Id="rId21" Type="http://schemas.openxmlformats.org/officeDocument/2006/relationships/font" Target="fonts/Play-regular.fntdata"/><Relationship Id="rId24" Type="http://schemas.openxmlformats.org/officeDocument/2006/relationships/font" Target="fonts/RubikExtraBold-boldItalic.fntdata"/><Relationship Id="rId23" Type="http://schemas.openxmlformats.org/officeDocument/2006/relationships/font" Target="fonts/RubikExtraBold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Rubik-bold.fntdata"/><Relationship Id="rId25" Type="http://schemas.openxmlformats.org/officeDocument/2006/relationships/font" Target="fonts/Rubik-regular.fntdata"/><Relationship Id="rId28" Type="http://schemas.openxmlformats.org/officeDocument/2006/relationships/font" Target="fonts/Rubik-boldItalic.fntdata"/><Relationship Id="rId27" Type="http://schemas.openxmlformats.org/officeDocument/2006/relationships/font" Target="fonts/Rubik-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c7ba8924fb_2_1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Novo Associado!</a:t>
            </a:r>
            <a:endParaRPr/>
          </a:p>
        </p:txBody>
      </p:sp>
      <p:sp>
        <p:nvSpPr>
          <p:cNvPr id="175" name="Google Shape;175;g3c7ba8924fb_2_1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95fa19ac22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1" name="Google Shape;181;g395fa19ac22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93df12a988_1_88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9" name="Google Shape;189;g393df12a988_1_8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95fa63cb77_4_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1" name="Google Shape;211;g395fa63cb77_4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93df12a988_1_22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0" name="Google Shape;220;g393df12a988_1_2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93df12a988_1_44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7" name="Google Shape;227;g393df12a988_1_4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93df12a988_1_45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6" name="Google Shape;236;g393df12a988_1_45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Exemplo para visualização do associado.</a:t>
            </a:r>
            <a:endParaRPr/>
          </a:p>
        </p:txBody>
      </p:sp>
      <p:sp>
        <p:nvSpPr>
          <p:cNvPr id="237" name="Google Shape;237;g393df12a988_1_45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cfd059d740_4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3cfd059d740_4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Observação: Neste momento, é importante destacar os critérios utilizados no Bússola. Por exemplo, a ausência do MAT anterior ocorre em função do período considerado para os dados. A análise se torna mais assertiva após três meses, especialmente nos casos de CNPJs que já estavam ativos antes da conversão.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393df12a988_1_57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4" name="Google Shape;294;g393df12a988_1_57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93df12a988_1_59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9" name="Google Shape;309;g393df12a988_1_59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393df12a988_1_112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0" name="Google Shape;320;g393df12a988_1_11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3cfd059d740_2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Campanhas Sell Out / Exemplos: Jatinho e sorte do dia voce na Bahia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Eventos </a:t>
            </a:r>
            <a:r>
              <a:rPr lang="pt-BR"/>
              <a:t>Esporádicos</a:t>
            </a:r>
            <a:r>
              <a:rPr lang="pt-BR"/>
              <a:t> / Exemplos: Associado do futuro, Lideres do futuro, Treinamento de Dermoconsultores  </a:t>
            </a:r>
            <a:endParaRPr/>
          </a:p>
        </p:txBody>
      </p:sp>
      <p:sp>
        <p:nvSpPr>
          <p:cNvPr id="326" name="Google Shape;326;g3cfd059d740_2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3c987214445_0_46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2" name="Google Shape;372;g3c987214445_0_46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3c7ba8924fb_2_59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87" name="Google Shape;387;g3c7ba8924fb_2_59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4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png"/><Relationship Id="rId3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png"/><Relationship Id="rId3" Type="http://schemas.openxmlformats.org/officeDocument/2006/relationships/image" Target="../media/image16.png"/><Relationship Id="rId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A">
  <p:cSld name="CAPA">
    <p:bg>
      <p:bgPr>
        <a:solidFill>
          <a:srgbClr val="050505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45778" y="2417489"/>
            <a:ext cx="2252444" cy="3085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BERTURA PPT">
  <p:cSld name="ABERTURA PPT">
    <p:bg>
      <p:bgPr>
        <a:solidFill>
          <a:srgbClr val="050505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85030" y="1242482"/>
            <a:ext cx="5292600" cy="215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b="0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pic>
        <p:nvPicPr>
          <p:cNvPr id="60" name="Google Shape;60;p15"/>
          <p:cNvPicPr preferRelativeResize="0"/>
          <p:nvPr/>
        </p:nvPicPr>
        <p:blipFill rotWithShape="1">
          <a:blip r:embed="rId2">
            <a:alphaModFix/>
          </a:blip>
          <a:srcRect b="2349" l="0" r="0" t="2530"/>
          <a:stretch/>
        </p:blipFill>
        <p:spPr>
          <a:xfrm>
            <a:off x="5894785" y="-1"/>
            <a:ext cx="2724492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5"/>
          <p:cNvPicPr preferRelativeResize="0"/>
          <p:nvPr/>
        </p:nvPicPr>
        <p:blipFill rotWithShape="1">
          <a:blip r:embed="rId2">
            <a:alphaModFix/>
          </a:blip>
          <a:srcRect b="2349" l="0" r="0" t="2530"/>
          <a:stretch/>
        </p:blipFill>
        <p:spPr>
          <a:xfrm>
            <a:off x="6083292" y="-1"/>
            <a:ext cx="2724492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5"/>
          <p:cNvPicPr preferRelativeResize="0"/>
          <p:nvPr/>
        </p:nvPicPr>
        <p:blipFill rotWithShape="1">
          <a:blip r:embed="rId2">
            <a:alphaModFix/>
          </a:blip>
          <a:srcRect b="2349" l="0" r="0" t="2530"/>
          <a:stretch/>
        </p:blipFill>
        <p:spPr>
          <a:xfrm>
            <a:off x="6271799" y="-1"/>
            <a:ext cx="2724492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5030" y="4441406"/>
            <a:ext cx="809919" cy="1109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5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5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5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UDO - MOD. 2">
  <p:cSld name="CONTEUDO - MOD. 2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6"/>
          <p:cNvSpPr txBox="1"/>
          <p:nvPr>
            <p:ph type="title"/>
          </p:nvPr>
        </p:nvSpPr>
        <p:spPr>
          <a:xfrm>
            <a:off x="1034653" y="352425"/>
            <a:ext cx="5873400" cy="4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alibri"/>
              <a:buNone/>
              <a:defRPr b="1" sz="3400"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pic>
        <p:nvPicPr>
          <p:cNvPr id="66" name="Google Shape;66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 rot="-5400000">
            <a:off x="205503" y="191919"/>
            <a:ext cx="854347" cy="470511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6"/>
          <p:cNvSpPr txBox="1"/>
          <p:nvPr>
            <p:ph idx="1" type="body"/>
          </p:nvPr>
        </p:nvSpPr>
        <p:spPr>
          <a:xfrm>
            <a:off x="1034653" y="1200150"/>
            <a:ext cx="3569400" cy="296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30200" lvl="0" marL="4572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5510"/>
              </a:buClr>
              <a:buSzPts val="1600"/>
              <a:buFont typeface="Arial"/>
              <a:buChar char="•"/>
              <a:defRPr sz="1900"/>
            </a:lvl1pPr>
            <a:lvl2pPr indent="-3429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5510"/>
              </a:buClr>
              <a:buSzPts val="1800"/>
              <a:buChar char="•"/>
              <a:defRPr/>
            </a:lvl2pPr>
            <a:lvl3pPr indent="-32385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5510"/>
              </a:buClr>
              <a:buSzPts val="1500"/>
              <a:buChar char="•"/>
              <a:defRPr/>
            </a:lvl3pPr>
            <a:lvl4pPr indent="-3111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5510"/>
              </a:buClr>
              <a:buSzPts val="1300"/>
              <a:buChar char="•"/>
              <a:defRPr/>
            </a:lvl4pPr>
            <a:lvl5pPr indent="-3111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5510"/>
              </a:buClr>
              <a:buSzPts val="1300"/>
              <a:buChar char="•"/>
              <a:defRPr/>
            </a:lvl5pPr>
            <a:lvl6pPr indent="-3111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6pPr>
            <a:lvl7pPr indent="-3111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7pPr>
            <a:lvl8pPr indent="-3111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8pPr>
            <a:lvl9pPr indent="-3111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2" type="body"/>
          </p:nvPr>
        </p:nvSpPr>
        <p:spPr>
          <a:xfrm>
            <a:off x="4972050" y="1200150"/>
            <a:ext cx="3569400" cy="296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30200" lvl="0" marL="4572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5510"/>
              </a:buClr>
              <a:buSzPts val="1600"/>
              <a:buFont typeface="Arial"/>
              <a:buChar char="•"/>
              <a:defRPr sz="1900"/>
            </a:lvl1pPr>
            <a:lvl2pPr indent="-3429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5510"/>
              </a:buClr>
              <a:buSzPts val="1800"/>
              <a:buChar char="•"/>
              <a:defRPr/>
            </a:lvl2pPr>
            <a:lvl3pPr indent="-32385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5510"/>
              </a:buClr>
              <a:buSzPts val="1500"/>
              <a:buChar char="•"/>
              <a:defRPr/>
            </a:lvl3pPr>
            <a:lvl4pPr indent="-3111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5510"/>
              </a:buClr>
              <a:buSzPts val="1300"/>
              <a:buChar char="•"/>
              <a:defRPr/>
            </a:lvl4pPr>
            <a:lvl5pPr indent="-3111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5510"/>
              </a:buClr>
              <a:buSzPts val="1300"/>
              <a:buChar char="•"/>
              <a:defRPr/>
            </a:lvl5pPr>
            <a:lvl6pPr indent="-3111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6pPr>
            <a:lvl7pPr indent="-3111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7pPr>
            <a:lvl8pPr indent="-3111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8pPr>
            <a:lvl9pPr indent="-3111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9pPr>
          </a:lstStyle>
          <a:p/>
        </p:txBody>
      </p:sp>
      <p:pic>
        <p:nvPicPr>
          <p:cNvPr id="69" name="Google Shape;6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1544" y="4441406"/>
            <a:ext cx="809919" cy="110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6"/>
          <p:cNvPicPr preferRelativeResize="0"/>
          <p:nvPr/>
        </p:nvPicPr>
        <p:blipFill rotWithShape="1">
          <a:blip r:embed="rId4">
            <a:alphaModFix/>
          </a:blip>
          <a:srcRect b="61289" l="0" r="0" t="0"/>
          <a:stretch/>
        </p:blipFill>
        <p:spPr>
          <a:xfrm>
            <a:off x="6695767" y="4479822"/>
            <a:ext cx="869534" cy="6636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UDO - MOD. 4">
  <p:cSld name="CONTEUDO - MOD. 4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7"/>
          <p:cNvSpPr txBox="1"/>
          <p:nvPr>
            <p:ph type="title"/>
          </p:nvPr>
        </p:nvSpPr>
        <p:spPr>
          <a:xfrm>
            <a:off x="1034653" y="352425"/>
            <a:ext cx="5873400" cy="4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alibri"/>
              <a:buNone/>
              <a:defRPr b="1" sz="3400"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pic>
        <p:nvPicPr>
          <p:cNvPr id="73" name="Google Shape;73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 rot="-5400000">
            <a:off x="205503" y="191919"/>
            <a:ext cx="854347" cy="470511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7"/>
          <p:cNvSpPr txBox="1"/>
          <p:nvPr>
            <p:ph idx="1" type="body"/>
          </p:nvPr>
        </p:nvSpPr>
        <p:spPr>
          <a:xfrm>
            <a:off x="1034653" y="1200150"/>
            <a:ext cx="3564900" cy="296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1pPr>
            <a:lvl2pPr indent="-228600" lvl="1" marL="9144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/>
            </a:lvl5pPr>
            <a:lvl6pPr indent="-3111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6pPr>
            <a:lvl7pPr indent="-3111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7pPr>
            <a:lvl8pPr indent="-3111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8pPr>
            <a:lvl9pPr indent="-3111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9pPr>
          </a:lstStyle>
          <a:p/>
        </p:txBody>
      </p:sp>
      <p:sp>
        <p:nvSpPr>
          <p:cNvPr id="75" name="Google Shape;75;p17"/>
          <p:cNvSpPr/>
          <p:nvPr>
            <p:ph idx="2" type="pic"/>
          </p:nvPr>
        </p:nvSpPr>
        <p:spPr>
          <a:xfrm>
            <a:off x="4962832" y="1200150"/>
            <a:ext cx="3564900" cy="2964300"/>
          </a:xfrm>
          <a:prstGeom prst="rect">
            <a:avLst/>
          </a:prstGeom>
          <a:noFill/>
          <a:ln>
            <a:noFill/>
          </a:ln>
        </p:spPr>
      </p:sp>
      <p:pic>
        <p:nvPicPr>
          <p:cNvPr id="76" name="Google Shape;7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1544" y="4441406"/>
            <a:ext cx="809919" cy="110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7"/>
          <p:cNvPicPr preferRelativeResize="0"/>
          <p:nvPr/>
        </p:nvPicPr>
        <p:blipFill rotWithShape="1">
          <a:blip r:embed="rId4">
            <a:alphaModFix/>
          </a:blip>
          <a:srcRect b="61289" l="0" r="0" t="0"/>
          <a:stretch/>
        </p:blipFill>
        <p:spPr>
          <a:xfrm>
            <a:off x="6695767" y="4479822"/>
            <a:ext cx="869534" cy="6636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ÍTULO">
  <p:cSld name="CAPÍTULO">
    <p:bg>
      <p:bgPr>
        <a:solidFill>
          <a:srgbClr val="FF5510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85030" y="4441406"/>
            <a:ext cx="809919" cy="110937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9"/>
          <p:cNvSpPr txBox="1"/>
          <p:nvPr>
            <p:ph type="title"/>
          </p:nvPr>
        </p:nvSpPr>
        <p:spPr>
          <a:xfrm>
            <a:off x="4387646" y="1210433"/>
            <a:ext cx="4154100" cy="215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Font typeface="Calibri"/>
              <a:buNone/>
              <a:defRPr b="0" sz="5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pic>
        <p:nvPicPr>
          <p:cNvPr id="87" name="Google Shape;8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18698" y="2592245"/>
            <a:ext cx="2025516" cy="25510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0" name="Google Shape;90;p20"/>
          <p:cNvSpPr txBox="1"/>
          <p:nvPr>
            <p:ph idx="1" type="subTitle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91" name="Google Shape;91;p2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2" name="Google Shape;92;p2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3" name="Google Shape;93;p2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UDO - MOD. 5">
  <p:cSld name="CONTEUDO - MOD. 5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1"/>
          <p:cNvSpPr txBox="1"/>
          <p:nvPr>
            <p:ph type="title"/>
          </p:nvPr>
        </p:nvSpPr>
        <p:spPr>
          <a:xfrm>
            <a:off x="1034653" y="352425"/>
            <a:ext cx="5873400" cy="4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alibri"/>
              <a:buNone/>
              <a:defRPr b="1" sz="3400"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96" name="Google Shape;96;p21"/>
          <p:cNvSpPr txBox="1"/>
          <p:nvPr>
            <p:ph idx="1" type="body"/>
          </p:nvPr>
        </p:nvSpPr>
        <p:spPr>
          <a:xfrm>
            <a:off x="1034653" y="1068554"/>
            <a:ext cx="75069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1pPr>
            <a:lvl2pPr indent="-228600" lvl="1" marL="9144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/>
            </a:lvl5pPr>
            <a:lvl6pPr indent="-3111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6pPr>
            <a:lvl7pPr indent="-3111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7pPr>
            <a:lvl8pPr indent="-3111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8pPr>
            <a:lvl9pPr indent="-3111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9pPr>
          </a:lstStyle>
          <a:p/>
        </p:txBody>
      </p:sp>
      <p:pic>
        <p:nvPicPr>
          <p:cNvPr id="97" name="Google Shape;97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 rot="-5400000">
            <a:off x="205503" y="191919"/>
            <a:ext cx="854347" cy="470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1544" y="4441406"/>
            <a:ext cx="809919" cy="110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1"/>
          <p:cNvPicPr preferRelativeResize="0"/>
          <p:nvPr/>
        </p:nvPicPr>
        <p:blipFill rotWithShape="1">
          <a:blip r:embed="rId4">
            <a:alphaModFix/>
          </a:blip>
          <a:srcRect b="61289" l="0" r="0" t="0"/>
          <a:stretch/>
        </p:blipFill>
        <p:spPr>
          <a:xfrm>
            <a:off x="6695767" y="4479822"/>
            <a:ext cx="869534" cy="6636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SE PRETA">
  <p:cSld name="BASE PRETA">
    <p:bg>
      <p:bgPr>
        <a:solidFill>
          <a:srgbClr val="050505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ECHAMENTO">
  <p:cSld name="FECHAMENTO">
    <p:bg>
      <p:bgPr>
        <a:solidFill>
          <a:srgbClr val="050505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45778" y="2417489"/>
            <a:ext cx="2252444" cy="3085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CESSO DO ASSOCIADO">
  <p:cSld name="SUCESSO DO ASSOCIADO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-1"/>
            <a:ext cx="9143995" cy="5143497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4"/>
          <p:cNvSpPr txBox="1"/>
          <p:nvPr>
            <p:ph type="title"/>
          </p:nvPr>
        </p:nvSpPr>
        <p:spPr>
          <a:xfrm>
            <a:off x="885030" y="1242482"/>
            <a:ext cx="5292600" cy="215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b="0" sz="6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5"/>
          <p:cNvSpPr txBox="1"/>
          <p:nvPr>
            <p:ph type="title"/>
          </p:nvPr>
        </p:nvSpPr>
        <p:spPr>
          <a:xfrm>
            <a:off x="623888" y="1282303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8" name="Google Shape;108;p25"/>
          <p:cNvSpPr txBox="1"/>
          <p:nvPr>
            <p:ph idx="1" type="body"/>
          </p:nvPr>
        </p:nvSpPr>
        <p:spPr>
          <a:xfrm>
            <a:off x="623888" y="3442097"/>
            <a:ext cx="78867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500"/>
              <a:buNone/>
              <a:defRPr sz="15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400"/>
              <a:buNone/>
              <a:defRPr sz="14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109" name="Google Shape;109;p25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0" name="Google Shape;110;p25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1" name="Google Shape;111;p25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6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4" name="Google Shape;114;p26"/>
          <p:cNvSpPr txBox="1"/>
          <p:nvPr>
            <p:ph idx="1" type="body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5" name="Google Shape;115;p26"/>
          <p:cNvSpPr txBox="1"/>
          <p:nvPr>
            <p:ph idx="2" type="body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6" name="Google Shape;116;p26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7" name="Google Shape;117;p26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8" name="Google Shape;118;p26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7"/>
          <p:cNvSpPr txBox="1"/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1" name="Google Shape;121;p27"/>
          <p:cNvSpPr txBox="1"/>
          <p:nvPr>
            <p:ph idx="1" type="body"/>
          </p:nvPr>
        </p:nvSpPr>
        <p:spPr>
          <a:xfrm>
            <a:off x="629841" y="1260872"/>
            <a:ext cx="38682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122" name="Google Shape;122;p27"/>
          <p:cNvSpPr txBox="1"/>
          <p:nvPr>
            <p:ph idx="2" type="body"/>
          </p:nvPr>
        </p:nvSpPr>
        <p:spPr>
          <a:xfrm>
            <a:off x="629841" y="1878806"/>
            <a:ext cx="3868200" cy="27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3" name="Google Shape;123;p27"/>
          <p:cNvSpPr txBox="1"/>
          <p:nvPr>
            <p:ph idx="3" type="body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124" name="Google Shape;124;p27"/>
          <p:cNvSpPr txBox="1"/>
          <p:nvPr>
            <p:ph idx="4" type="body"/>
          </p:nvPr>
        </p:nvSpPr>
        <p:spPr>
          <a:xfrm>
            <a:off x="4629150" y="1878806"/>
            <a:ext cx="3887400" cy="27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5" name="Google Shape;125;p2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6" name="Google Shape;126;p27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7" name="Google Shape;127;p2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8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0" name="Google Shape;130;p2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1" name="Google Shape;131;p2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2" name="Google Shape;132;p2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5" name="Google Shape;135;p29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6" name="Google Shape;136;p2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0"/>
          <p:cNvSpPr txBox="1"/>
          <p:nvPr>
            <p:ph type="title"/>
          </p:nvPr>
        </p:nvSpPr>
        <p:spPr>
          <a:xfrm>
            <a:off x="629841" y="342900"/>
            <a:ext cx="29493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9" name="Google Shape;139;p30"/>
          <p:cNvSpPr txBox="1"/>
          <p:nvPr>
            <p:ph idx="1" type="body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140" name="Google Shape;140;p30"/>
          <p:cNvSpPr txBox="1"/>
          <p:nvPr>
            <p:ph idx="2" type="body"/>
          </p:nvPr>
        </p:nvSpPr>
        <p:spPr>
          <a:xfrm>
            <a:off x="629841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41" name="Google Shape;141;p3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2" name="Google Shape;142;p3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3" name="Google Shape;143;p3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1"/>
          <p:cNvSpPr txBox="1"/>
          <p:nvPr>
            <p:ph type="title"/>
          </p:nvPr>
        </p:nvSpPr>
        <p:spPr>
          <a:xfrm>
            <a:off x="629841" y="342900"/>
            <a:ext cx="29493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6" name="Google Shape;146;p31"/>
          <p:cNvSpPr/>
          <p:nvPr>
            <p:ph idx="2" type="pic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147" name="Google Shape;147;p31"/>
          <p:cNvSpPr txBox="1"/>
          <p:nvPr>
            <p:ph idx="1" type="body"/>
          </p:nvPr>
        </p:nvSpPr>
        <p:spPr>
          <a:xfrm>
            <a:off x="629841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48" name="Google Shape;148;p31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9" name="Google Shape;149;p31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0" name="Google Shape;150;p3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2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3" name="Google Shape;153;p32"/>
          <p:cNvSpPr txBox="1"/>
          <p:nvPr>
            <p:ph idx="1" type="body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54" name="Google Shape;154;p32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5" name="Google Shape;155;p32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6" name="Google Shape;156;p3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o e Título Vertical" type="vertTitleAndTx">
  <p:cSld name="VERTICAL_TITLE_AND_VERTICAL_TEXT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3"/>
          <p:cNvSpPr txBox="1"/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9" name="Google Shape;159;p33"/>
          <p:cNvSpPr txBox="1"/>
          <p:nvPr>
            <p:ph idx="1" type="body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60" name="Google Shape;160;p3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1" name="Google Shape;161;p3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2" name="Google Shape;162;p3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UDO - MOD. 1">
  <p:cSld name="1_CONTEUDO - MOD. 1 2 2"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08498" y="254059"/>
            <a:ext cx="123750" cy="14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71516" y="4790497"/>
            <a:ext cx="767484" cy="104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34"/>
          <p:cNvPicPr preferRelativeResize="0"/>
          <p:nvPr/>
        </p:nvPicPr>
        <p:blipFill rotWithShape="1">
          <a:blip r:embed="rId4">
            <a:alphaModFix/>
          </a:blip>
          <a:srcRect b="82598" l="921" r="1146" t="5805"/>
          <a:stretch/>
        </p:blipFill>
        <p:spPr>
          <a:xfrm>
            <a:off x="1" y="5038202"/>
            <a:ext cx="9144000" cy="105298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34"/>
          <p:cNvSpPr txBox="1"/>
          <p:nvPr>
            <p:ph idx="1" type="body"/>
          </p:nvPr>
        </p:nvSpPr>
        <p:spPr>
          <a:xfrm>
            <a:off x="726484" y="1200150"/>
            <a:ext cx="3569400" cy="296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92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68" name="Google Shape;168;p34"/>
          <p:cNvSpPr txBox="1"/>
          <p:nvPr>
            <p:ph idx="2" type="body"/>
          </p:nvPr>
        </p:nvSpPr>
        <p:spPr>
          <a:xfrm>
            <a:off x="4669199" y="1200150"/>
            <a:ext cx="3569400" cy="296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92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379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UDO - MOD. 1 1">
  <p:cSld name="1_CONTEUDO - MOD. 1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3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71516" y="4790497"/>
            <a:ext cx="767484" cy="104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35"/>
          <p:cNvPicPr preferRelativeResize="0"/>
          <p:nvPr/>
        </p:nvPicPr>
        <p:blipFill rotWithShape="1">
          <a:blip r:embed="rId3">
            <a:alphaModFix/>
          </a:blip>
          <a:srcRect b="82598" l="921" r="1146" t="5805"/>
          <a:stretch/>
        </p:blipFill>
        <p:spPr>
          <a:xfrm>
            <a:off x="1" y="5038202"/>
            <a:ext cx="9144000" cy="105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8498" y="254059"/>
            <a:ext cx="123750" cy="14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37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22.xml"/><Relationship Id="rId22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23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30.xml"/><Relationship Id="rId6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29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"/>
              <a:buNone/>
              <a:defRPr b="0" i="0" sz="33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png"/><Relationship Id="rId4" Type="http://schemas.openxmlformats.org/officeDocument/2006/relationships/image" Target="../media/image23.png"/><Relationship Id="rId5" Type="http://schemas.openxmlformats.org/officeDocument/2006/relationships/image" Target="../media/image22.png"/><Relationship Id="rId6" Type="http://schemas.openxmlformats.org/officeDocument/2006/relationships/image" Target="../media/image28.png"/><Relationship Id="rId7" Type="http://schemas.openxmlformats.org/officeDocument/2006/relationships/image" Target="../media/image25.png"/><Relationship Id="rId8" Type="http://schemas.openxmlformats.org/officeDocument/2006/relationships/image" Target="../media/image2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7.png"/><Relationship Id="rId4" Type="http://schemas.openxmlformats.org/officeDocument/2006/relationships/image" Target="../media/image26.png"/><Relationship Id="rId5" Type="http://schemas.openxmlformats.org/officeDocument/2006/relationships/image" Target="../media/image29.png"/><Relationship Id="rId6" Type="http://schemas.openxmlformats.org/officeDocument/2006/relationships/image" Target="../media/image24.png"/><Relationship Id="rId7" Type="http://schemas.openxmlformats.org/officeDocument/2006/relationships/image" Target="../media/image44.png"/><Relationship Id="rId8" Type="http://schemas.openxmlformats.org/officeDocument/2006/relationships/image" Target="../media/image3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0.png"/><Relationship Id="rId4" Type="http://schemas.openxmlformats.org/officeDocument/2006/relationships/image" Target="../media/image3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6.png"/><Relationship Id="rId4" Type="http://schemas.openxmlformats.org/officeDocument/2006/relationships/image" Target="../media/image3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8.png"/></Relationships>
</file>

<file path=ppt/slides/_rels/slide12.xml.rels><?xml version="1.0" encoding="UTF-8" standalone="yes"?><Relationships xmlns="http://schemas.openxmlformats.org/package/2006/relationships"><Relationship Id="rId11" Type="http://schemas.openxmlformats.org/officeDocument/2006/relationships/image" Target="../media/image43.png"/><Relationship Id="rId10" Type="http://schemas.openxmlformats.org/officeDocument/2006/relationships/image" Target="../media/image49.png"/><Relationship Id="rId12" Type="http://schemas.openxmlformats.org/officeDocument/2006/relationships/image" Target="../media/image40.png"/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8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5" Type="http://schemas.openxmlformats.org/officeDocument/2006/relationships/image" Target="../media/image47.png"/><Relationship Id="rId6" Type="http://schemas.openxmlformats.org/officeDocument/2006/relationships/image" Target="../media/image39.png"/><Relationship Id="rId7" Type="http://schemas.openxmlformats.org/officeDocument/2006/relationships/image" Target="../media/image46.png"/><Relationship Id="rId8" Type="http://schemas.openxmlformats.org/officeDocument/2006/relationships/image" Target="../media/image5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6"/>
          <p:cNvSpPr txBox="1"/>
          <p:nvPr>
            <p:ph type="title"/>
          </p:nvPr>
        </p:nvSpPr>
        <p:spPr>
          <a:xfrm>
            <a:off x="640100" y="1087749"/>
            <a:ext cx="5292600" cy="177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pt-BR">
                <a:solidFill>
                  <a:srgbClr val="FF5510"/>
                </a:solidFill>
                <a:latin typeface="Rubik"/>
                <a:ea typeface="Rubik"/>
                <a:cs typeface="Rubik"/>
                <a:sym typeface="Rubik"/>
              </a:rPr>
              <a:t>Boas Vindas</a:t>
            </a:r>
            <a:endParaRPr b="1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78" name="Google Shape;178;p36"/>
          <p:cNvSpPr txBox="1"/>
          <p:nvPr/>
        </p:nvSpPr>
        <p:spPr>
          <a:xfrm>
            <a:off x="723967" y="3296399"/>
            <a:ext cx="5932800" cy="47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i="0" lang="pt-BR" sz="18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Nome do Associado</a:t>
            </a:r>
            <a:br>
              <a:rPr b="1" i="0" lang="pt-BR" sz="18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</a:br>
            <a:r>
              <a:rPr b="1" i="0" lang="pt-BR" sz="1800" u="none" cap="none" strike="noStrike">
                <a:solidFill>
                  <a:srgbClr val="FF5510"/>
                </a:solidFill>
                <a:latin typeface="Rubik"/>
                <a:ea typeface="Rubik"/>
                <a:cs typeface="Rubik"/>
                <a:sym typeface="Rubik"/>
              </a:rPr>
              <a:t>Cidade - UF</a:t>
            </a:r>
            <a:endParaRPr b="1" i="0" sz="1800" u="none" cap="none" strike="noStrike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7"/>
          <p:cNvSpPr txBox="1"/>
          <p:nvPr/>
        </p:nvSpPr>
        <p:spPr>
          <a:xfrm>
            <a:off x="602458" y="174325"/>
            <a:ext cx="49968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lang="pt-BR" sz="1700">
                <a:solidFill>
                  <a:schemeClr val="dk1"/>
                </a:solidFill>
                <a:latin typeface="Rubik ExtraBold"/>
                <a:ea typeface="Rubik ExtraBold"/>
                <a:cs typeface="Rubik ExtraBold"/>
                <a:sym typeface="Rubik ExtraBold"/>
              </a:rPr>
              <a:t>SUCESSO DO ASSOCIADO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37"/>
          <p:cNvSpPr txBox="1"/>
          <p:nvPr>
            <p:ph idx="1" type="body"/>
          </p:nvPr>
        </p:nvSpPr>
        <p:spPr>
          <a:xfrm>
            <a:off x="355100" y="744300"/>
            <a:ext cx="3745200" cy="277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just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688"/>
              <a:buNone/>
            </a:pPr>
            <a:r>
              <a:rPr lang="pt-BR" sz="1275">
                <a:latin typeface="Rubik"/>
                <a:ea typeface="Rubik"/>
                <a:cs typeface="Rubik"/>
                <a:sym typeface="Rubik"/>
              </a:rPr>
              <a:t>O departamento não possui esse nome à toa, ele existe aqui dentro da </a:t>
            </a:r>
            <a:r>
              <a:rPr b="1" lang="pt-BR" sz="1275">
                <a:solidFill>
                  <a:srgbClr val="FF5510"/>
                </a:solidFill>
                <a:latin typeface="Rubik"/>
                <a:ea typeface="Rubik"/>
                <a:cs typeface="Rubik"/>
                <a:sym typeface="Rubik"/>
              </a:rPr>
              <a:t>Farmarcas </a:t>
            </a:r>
            <a:r>
              <a:rPr lang="pt-BR" sz="1275">
                <a:latin typeface="Rubik"/>
                <a:ea typeface="Rubik"/>
                <a:cs typeface="Rubik"/>
                <a:sym typeface="Rubik"/>
              </a:rPr>
              <a:t>para garantir o sucesso em todos os âmbitos que nossos associados necessitarem</a:t>
            </a:r>
            <a:r>
              <a:rPr lang="pt-BR" sz="1056">
                <a:solidFill>
                  <a:srgbClr val="131313"/>
                </a:solidFill>
                <a:latin typeface="Rubik"/>
                <a:ea typeface="Rubik"/>
                <a:cs typeface="Rubik"/>
                <a:sym typeface="Rubik"/>
              </a:rPr>
              <a:t>.</a:t>
            </a:r>
            <a:endParaRPr sz="1056">
              <a:solidFill>
                <a:srgbClr val="131313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just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688"/>
              <a:buNone/>
            </a:pPr>
            <a:r>
              <a:rPr lang="pt-BR" sz="1275">
                <a:latin typeface="Rubik"/>
                <a:ea typeface="Rubik"/>
                <a:cs typeface="Rubik"/>
                <a:sym typeface="Rubik"/>
              </a:rPr>
              <a:t>É dedicado a apoiar o desenvolvimento das farmácias associadas, oferecendo ferramentas, conhecimento e acompanhamento para melhorar a gestão e impulsionar os resultados da loja.</a:t>
            </a:r>
            <a:endParaRPr sz="1275"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just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688"/>
              <a:buNone/>
            </a:pPr>
            <a:r>
              <a:rPr lang="pt-BR" sz="1275">
                <a:latin typeface="Rubik"/>
                <a:ea typeface="Rubik"/>
                <a:cs typeface="Rubik"/>
                <a:sym typeface="Rubik"/>
              </a:rPr>
              <a:t>Cada associado conta com o apoio de um </a:t>
            </a:r>
            <a:r>
              <a:rPr b="1" lang="pt-BR" sz="1275">
                <a:latin typeface="Rubik"/>
                <a:ea typeface="Rubik"/>
                <a:cs typeface="Rubik"/>
                <a:sym typeface="Rubik"/>
              </a:rPr>
              <a:t>Anjo e um Analista</a:t>
            </a:r>
            <a:r>
              <a:rPr lang="pt-BR" sz="1275">
                <a:latin typeface="Rubik"/>
                <a:ea typeface="Rubik"/>
                <a:cs typeface="Rubik"/>
                <a:sym typeface="Rubik"/>
              </a:rPr>
              <a:t>, profissionais responsáveis por acompanhar de perto o desempenho da farmácia, identificar oportunidades de melhoria e orientar na tomada de decisões.</a:t>
            </a:r>
            <a:endParaRPr sz="1212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5" name="Google Shape;185;p37"/>
          <p:cNvPicPr preferRelativeResize="0"/>
          <p:nvPr/>
        </p:nvPicPr>
        <p:blipFill rotWithShape="1">
          <a:blip r:embed="rId3">
            <a:alphaModFix/>
          </a:blip>
          <a:srcRect b="0" l="7422" r="29574" t="0"/>
          <a:stretch/>
        </p:blipFill>
        <p:spPr>
          <a:xfrm>
            <a:off x="4355554" y="0"/>
            <a:ext cx="4788446" cy="5067226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37"/>
          <p:cNvSpPr/>
          <p:nvPr/>
        </p:nvSpPr>
        <p:spPr>
          <a:xfrm>
            <a:off x="355100" y="3889550"/>
            <a:ext cx="7191000" cy="782400"/>
          </a:xfrm>
          <a:prstGeom prst="roundRect">
            <a:avLst>
              <a:gd fmla="val 16667" name="adj"/>
            </a:avLst>
          </a:prstGeom>
          <a:solidFill>
            <a:srgbClr val="13131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1375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O objetivo é garantir suporte contínuo, compartilhar boas práticas da rede, fortalecer a competitividade da loja e promover crescimento sustentável para cada associado.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8"/>
          <p:cNvSpPr txBox="1"/>
          <p:nvPr/>
        </p:nvSpPr>
        <p:spPr>
          <a:xfrm>
            <a:off x="602451" y="190700"/>
            <a:ext cx="19971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lang="pt-BR" sz="1700">
                <a:solidFill>
                  <a:schemeClr val="dk1"/>
                </a:solidFill>
                <a:latin typeface="Rubik ExtraBold"/>
                <a:ea typeface="Rubik ExtraBold"/>
                <a:cs typeface="Rubik ExtraBold"/>
                <a:sym typeface="Rubik ExtraBold"/>
              </a:rPr>
              <a:t>ORGANOGRAMA </a:t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38"/>
          <p:cNvSpPr/>
          <p:nvPr/>
        </p:nvSpPr>
        <p:spPr>
          <a:xfrm>
            <a:off x="3623950" y="678800"/>
            <a:ext cx="2087100" cy="530700"/>
          </a:xfrm>
          <a:prstGeom prst="rect">
            <a:avLst/>
          </a:prstGeom>
          <a:solidFill>
            <a:srgbClr val="FF5510"/>
          </a:solidFill>
          <a:ln>
            <a:noFill/>
          </a:ln>
          <a:effectLst>
            <a:outerShdw blurRad="57150" rotWithShape="0" algn="bl" dir="5400000" dist="19050">
              <a:srgbClr val="000000">
                <a:alpha val="16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Diretor de Operações</a:t>
            </a:r>
            <a:endParaRPr sz="10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Jhonatan Teixeira</a:t>
            </a:r>
            <a:endParaRPr sz="1000">
              <a:solidFill>
                <a:srgbClr val="FFFFFF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93" name="Google Shape;193;p38"/>
          <p:cNvSpPr/>
          <p:nvPr/>
        </p:nvSpPr>
        <p:spPr>
          <a:xfrm>
            <a:off x="516225" y="3538025"/>
            <a:ext cx="1609200" cy="588300"/>
          </a:xfrm>
          <a:prstGeom prst="rect">
            <a:avLst/>
          </a:prstGeom>
          <a:solidFill>
            <a:srgbClr val="EFEFEF"/>
          </a:solidFill>
          <a:ln>
            <a:noFill/>
          </a:ln>
          <a:effectLst>
            <a:outerShdw blurRad="57150" rotWithShape="0" algn="bl" dir="5400000" dist="19050">
              <a:srgbClr val="000000">
                <a:alpha val="16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Sul</a:t>
            </a:r>
            <a:endParaRPr b="1" sz="12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1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Coordenadora</a:t>
            </a:r>
            <a:endParaRPr b="1" sz="11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Carine Gomes</a:t>
            </a:r>
            <a:endParaRPr sz="11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cxnSp>
        <p:nvCxnSpPr>
          <p:cNvPr id="194" name="Google Shape;194;p38"/>
          <p:cNvCxnSpPr>
            <a:stCxn id="195" idx="0"/>
            <a:endCxn id="192" idx="2"/>
          </p:cNvCxnSpPr>
          <p:nvPr/>
        </p:nvCxnSpPr>
        <p:spPr>
          <a:xfrm rot="-5400000">
            <a:off x="4171595" y="1704988"/>
            <a:ext cx="991800" cy="600"/>
          </a:xfrm>
          <a:prstGeom prst="bentConnector3">
            <a:avLst>
              <a:gd fmla="val 49994" name="adj1"/>
            </a:avLst>
          </a:prstGeom>
          <a:noFill/>
          <a:ln cap="flat" cmpd="sng" w="7150">
            <a:solidFill>
              <a:srgbClr val="99999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5" name="Google Shape;195;p38"/>
          <p:cNvSpPr/>
          <p:nvPr/>
        </p:nvSpPr>
        <p:spPr>
          <a:xfrm>
            <a:off x="3509495" y="2201188"/>
            <a:ext cx="2315400" cy="588300"/>
          </a:xfrm>
          <a:prstGeom prst="rect">
            <a:avLst/>
          </a:prstGeom>
          <a:solidFill>
            <a:srgbClr val="050505"/>
          </a:solidFill>
          <a:ln>
            <a:noFill/>
          </a:ln>
          <a:effectLst>
            <a:outerShdw blurRad="57150" rotWithShape="0" algn="bl" dir="5400000" dist="19050">
              <a:srgbClr val="000000">
                <a:alpha val="16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SUCESSO DO ASSOCIADO</a:t>
            </a:r>
            <a:r>
              <a:rPr b="1" lang="pt-BR" sz="10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 </a:t>
            </a:r>
            <a:endParaRPr b="1" sz="10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0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Gerente </a:t>
            </a:r>
            <a:endParaRPr b="1" sz="10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Stefanye Abdalla</a:t>
            </a:r>
            <a:endParaRPr sz="10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96" name="Google Shape;196;p38"/>
          <p:cNvSpPr/>
          <p:nvPr/>
        </p:nvSpPr>
        <p:spPr>
          <a:xfrm>
            <a:off x="369953" y="1578450"/>
            <a:ext cx="1609200" cy="5883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57150" rotWithShape="0" algn="bl" dir="5400000" dist="19050">
              <a:srgbClr val="000000">
                <a:alpha val="16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EXPANSÃO</a:t>
            </a:r>
            <a:endParaRPr b="1"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0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Gerente</a:t>
            </a:r>
            <a:endParaRPr b="1" sz="10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Victoria Nascimento</a:t>
            </a:r>
            <a:endParaRPr sz="10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cxnSp>
        <p:nvCxnSpPr>
          <p:cNvPr id="197" name="Google Shape;197;p38"/>
          <p:cNvCxnSpPr>
            <a:stCxn id="192" idx="2"/>
            <a:endCxn id="196" idx="0"/>
          </p:cNvCxnSpPr>
          <p:nvPr/>
        </p:nvCxnSpPr>
        <p:spPr>
          <a:xfrm rot="5400000">
            <a:off x="2736550" y="-352450"/>
            <a:ext cx="369000" cy="3492900"/>
          </a:xfrm>
          <a:prstGeom prst="bentConnector3">
            <a:avLst>
              <a:gd fmla="val 49993" name="adj1"/>
            </a:avLst>
          </a:prstGeom>
          <a:noFill/>
          <a:ln cap="flat" cmpd="sng" w="7150">
            <a:solidFill>
              <a:srgbClr val="99999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8" name="Google Shape;198;p38"/>
          <p:cNvSpPr/>
          <p:nvPr/>
        </p:nvSpPr>
        <p:spPr>
          <a:xfrm>
            <a:off x="6867855" y="1578450"/>
            <a:ext cx="1906200" cy="5883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57150" rotWithShape="0" algn="bl" dir="5400000" dist="19050">
              <a:srgbClr val="000000">
                <a:alpha val="16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GESTÃO FINANCEIRA</a:t>
            </a:r>
            <a:endParaRPr b="1"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0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Gerente</a:t>
            </a:r>
            <a:endParaRPr b="1" sz="10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Diego </a:t>
            </a:r>
            <a:r>
              <a:rPr lang="pt-BR" sz="10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Ribeiro</a:t>
            </a:r>
            <a:endParaRPr sz="10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cxnSp>
        <p:nvCxnSpPr>
          <p:cNvPr id="199" name="Google Shape;199;p38"/>
          <p:cNvCxnSpPr>
            <a:stCxn id="192" idx="2"/>
            <a:endCxn id="198" idx="0"/>
          </p:cNvCxnSpPr>
          <p:nvPr/>
        </p:nvCxnSpPr>
        <p:spPr>
          <a:xfrm flipH="1" rot="-5400000">
            <a:off x="6059800" y="-182800"/>
            <a:ext cx="369000" cy="3153600"/>
          </a:xfrm>
          <a:prstGeom prst="bentConnector3">
            <a:avLst>
              <a:gd fmla="val 49993" name="adj1"/>
            </a:avLst>
          </a:prstGeom>
          <a:noFill/>
          <a:ln cap="flat" cmpd="sng" w="7150">
            <a:solidFill>
              <a:srgbClr val="99999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0" name="Google Shape;200;p38"/>
          <p:cNvSpPr/>
          <p:nvPr/>
        </p:nvSpPr>
        <p:spPr>
          <a:xfrm>
            <a:off x="2318363" y="3538025"/>
            <a:ext cx="1386900" cy="588300"/>
          </a:xfrm>
          <a:prstGeom prst="rect">
            <a:avLst/>
          </a:prstGeom>
          <a:solidFill>
            <a:srgbClr val="EFEFEF"/>
          </a:solidFill>
          <a:ln>
            <a:noFill/>
          </a:ln>
          <a:effectLst>
            <a:outerShdw blurRad="57150" rotWithShape="0" algn="bl" dir="5400000" dist="19050">
              <a:srgbClr val="000000">
                <a:alpha val="16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Sudeste</a:t>
            </a:r>
            <a:endParaRPr b="1" sz="12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1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Coordenadora</a:t>
            </a:r>
            <a:endParaRPr b="1" sz="11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Julia Ramos</a:t>
            </a:r>
            <a:endParaRPr sz="11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01" name="Google Shape;201;p38"/>
          <p:cNvSpPr/>
          <p:nvPr/>
        </p:nvSpPr>
        <p:spPr>
          <a:xfrm>
            <a:off x="3882413" y="3538025"/>
            <a:ext cx="1458300" cy="588300"/>
          </a:xfrm>
          <a:prstGeom prst="rect">
            <a:avLst/>
          </a:prstGeom>
          <a:solidFill>
            <a:srgbClr val="EFEFEF"/>
          </a:solidFill>
          <a:ln>
            <a:noFill/>
          </a:ln>
          <a:effectLst>
            <a:outerShdw blurRad="57150" rotWithShape="0" algn="bl" dir="5400000" dist="19050">
              <a:srgbClr val="000000">
                <a:alpha val="16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Norte</a:t>
            </a:r>
            <a:endParaRPr b="1" sz="12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1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Coordenador</a:t>
            </a:r>
            <a:endParaRPr b="1" sz="11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Eduardo Gomes</a:t>
            </a:r>
            <a:endParaRPr sz="11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02" name="Google Shape;202;p38"/>
          <p:cNvSpPr/>
          <p:nvPr/>
        </p:nvSpPr>
        <p:spPr>
          <a:xfrm>
            <a:off x="5517863" y="3538025"/>
            <a:ext cx="1386900" cy="588300"/>
          </a:xfrm>
          <a:prstGeom prst="rect">
            <a:avLst/>
          </a:prstGeom>
          <a:solidFill>
            <a:srgbClr val="EFEFEF"/>
          </a:solidFill>
          <a:ln>
            <a:noFill/>
          </a:ln>
          <a:effectLst>
            <a:outerShdw blurRad="57150" rotWithShape="0" algn="bl" dir="5400000" dist="19050">
              <a:srgbClr val="000000">
                <a:alpha val="16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Nordeste</a:t>
            </a:r>
            <a:endParaRPr b="1" sz="12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1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Coordenadora</a:t>
            </a:r>
            <a:endParaRPr b="1" sz="11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Monica Almeida</a:t>
            </a:r>
            <a:endParaRPr sz="11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03" name="Google Shape;203;p38"/>
          <p:cNvSpPr/>
          <p:nvPr/>
        </p:nvSpPr>
        <p:spPr>
          <a:xfrm>
            <a:off x="7081913" y="3538025"/>
            <a:ext cx="1386900" cy="588300"/>
          </a:xfrm>
          <a:prstGeom prst="rect">
            <a:avLst/>
          </a:prstGeom>
          <a:solidFill>
            <a:srgbClr val="EFEFEF"/>
          </a:solidFill>
          <a:ln>
            <a:noFill/>
          </a:ln>
          <a:effectLst>
            <a:outerShdw blurRad="57150" rotWithShape="0" algn="bl" dir="5400000" dist="19050">
              <a:srgbClr val="000000">
                <a:alpha val="16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Centro Oeste</a:t>
            </a:r>
            <a:endParaRPr b="1" sz="12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1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Coordenadora</a:t>
            </a:r>
            <a:endParaRPr b="1" sz="11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Blenda Lima</a:t>
            </a:r>
            <a:endParaRPr sz="11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cxnSp>
        <p:nvCxnSpPr>
          <p:cNvPr id="204" name="Google Shape;204;p38"/>
          <p:cNvCxnSpPr>
            <a:stCxn id="193" idx="0"/>
            <a:endCxn id="195" idx="2"/>
          </p:cNvCxnSpPr>
          <p:nvPr/>
        </p:nvCxnSpPr>
        <p:spPr>
          <a:xfrm rot="-5400000">
            <a:off x="2619825" y="1490525"/>
            <a:ext cx="748500" cy="3346500"/>
          </a:xfrm>
          <a:prstGeom prst="bentConnector3">
            <a:avLst>
              <a:gd fmla="val 50003" name="adj1"/>
            </a:avLst>
          </a:prstGeom>
          <a:noFill/>
          <a:ln cap="flat" cmpd="sng" w="7150">
            <a:solidFill>
              <a:srgbClr val="99999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5" name="Google Shape;205;p38"/>
          <p:cNvCxnSpPr>
            <a:stCxn id="200" idx="0"/>
            <a:endCxn id="195" idx="2"/>
          </p:cNvCxnSpPr>
          <p:nvPr/>
        </p:nvCxnSpPr>
        <p:spPr>
          <a:xfrm rot="-5400000">
            <a:off x="3465263" y="2336075"/>
            <a:ext cx="748500" cy="1655400"/>
          </a:xfrm>
          <a:prstGeom prst="bentConnector3">
            <a:avLst>
              <a:gd fmla="val 50003" name="adj1"/>
            </a:avLst>
          </a:prstGeom>
          <a:noFill/>
          <a:ln cap="flat" cmpd="sng" w="7150">
            <a:solidFill>
              <a:srgbClr val="99999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6" name="Google Shape;206;p38"/>
          <p:cNvCxnSpPr>
            <a:stCxn id="202" idx="0"/>
            <a:endCxn id="195" idx="2"/>
          </p:cNvCxnSpPr>
          <p:nvPr/>
        </p:nvCxnSpPr>
        <p:spPr>
          <a:xfrm flipH="1" rot="5400000">
            <a:off x="5065013" y="2391725"/>
            <a:ext cx="748500" cy="1544100"/>
          </a:xfrm>
          <a:prstGeom prst="bentConnector3">
            <a:avLst>
              <a:gd fmla="val 50003" name="adj1"/>
            </a:avLst>
          </a:prstGeom>
          <a:noFill/>
          <a:ln cap="flat" cmpd="sng" w="7150">
            <a:solidFill>
              <a:srgbClr val="99999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7" name="Google Shape;207;p38"/>
          <p:cNvCxnSpPr>
            <a:stCxn id="203" idx="0"/>
            <a:endCxn id="195" idx="2"/>
          </p:cNvCxnSpPr>
          <p:nvPr/>
        </p:nvCxnSpPr>
        <p:spPr>
          <a:xfrm flipH="1" rot="5400000">
            <a:off x="5846963" y="1609625"/>
            <a:ext cx="748500" cy="3108300"/>
          </a:xfrm>
          <a:prstGeom prst="bentConnector3">
            <a:avLst>
              <a:gd fmla="val 50003" name="adj1"/>
            </a:avLst>
          </a:prstGeom>
          <a:noFill/>
          <a:ln cap="flat" cmpd="sng" w="7150">
            <a:solidFill>
              <a:srgbClr val="99999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8" name="Google Shape;208;p38"/>
          <p:cNvCxnSpPr>
            <a:endCxn id="195" idx="2"/>
          </p:cNvCxnSpPr>
          <p:nvPr/>
        </p:nvCxnSpPr>
        <p:spPr>
          <a:xfrm rot="-5400000">
            <a:off x="4267445" y="3172438"/>
            <a:ext cx="782700" cy="16800"/>
          </a:xfrm>
          <a:prstGeom prst="bentConnector3">
            <a:avLst>
              <a:gd fmla="val 50000" name="adj1"/>
            </a:avLst>
          </a:prstGeom>
          <a:noFill/>
          <a:ln cap="flat" cmpd="sng" w="7150">
            <a:solidFill>
              <a:srgbClr val="999999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9"/>
          <p:cNvSpPr txBox="1"/>
          <p:nvPr/>
        </p:nvSpPr>
        <p:spPr>
          <a:xfrm>
            <a:off x="602450" y="190700"/>
            <a:ext cx="32568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lang="pt-BR" sz="1700">
                <a:solidFill>
                  <a:schemeClr val="dk1"/>
                </a:solidFill>
                <a:latin typeface="Rubik ExtraBold"/>
                <a:ea typeface="Rubik ExtraBold"/>
                <a:cs typeface="Rubik ExtraBold"/>
                <a:sym typeface="Rubik ExtraBold"/>
              </a:rPr>
              <a:t>APOIO ESTRATÉGICO</a:t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39"/>
          <p:cNvSpPr/>
          <p:nvPr/>
        </p:nvSpPr>
        <p:spPr>
          <a:xfrm>
            <a:off x="551454" y="3516925"/>
            <a:ext cx="3358800" cy="98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i="0" lang="pt-BR" sz="1500" u="none" cap="none" strike="noStrike">
                <a:solidFill>
                  <a:srgbClr val="FF5510"/>
                </a:solidFill>
                <a:latin typeface="Rubik"/>
                <a:ea typeface="Rubik"/>
                <a:cs typeface="Rubik"/>
                <a:sym typeface="Rubik"/>
              </a:rPr>
              <a:t>Anjo </a:t>
            </a:r>
            <a:r>
              <a:rPr lang="pt-BR" sz="1500">
                <a:solidFill>
                  <a:srgbClr val="FF5510"/>
                </a:solidFill>
                <a:latin typeface="Rubik"/>
                <a:ea typeface="Rubik"/>
                <a:cs typeface="Rubik"/>
                <a:sym typeface="Rubik"/>
              </a:rPr>
              <a:t>Assistente</a:t>
            </a:r>
            <a:endParaRPr i="0" sz="1500" u="none" cap="none" strike="noStrik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i="0" lang="pt-BR" sz="1500" u="none" cap="none" strike="noStrike">
                <a:latin typeface="Rubik"/>
                <a:ea typeface="Rubik"/>
                <a:cs typeface="Rubik"/>
                <a:sym typeface="Rubik"/>
              </a:rPr>
              <a:t>@farmarcas.com.br</a:t>
            </a:r>
            <a:br>
              <a:rPr i="0" lang="pt-BR" sz="1500" u="none" cap="none" strike="noStrike">
                <a:latin typeface="Rubik"/>
                <a:ea typeface="Rubik"/>
                <a:cs typeface="Rubik"/>
                <a:sym typeface="Rubik"/>
              </a:rPr>
            </a:br>
            <a:r>
              <a:rPr i="0" lang="pt-BR" sz="1500" u="none" cap="none" strike="noStrike">
                <a:latin typeface="Rubik"/>
                <a:ea typeface="Rubik"/>
                <a:cs typeface="Rubik"/>
                <a:sym typeface="Rubik"/>
              </a:rPr>
              <a:t>(11) | </a:t>
            </a:r>
            <a:endParaRPr i="0" sz="1500" u="none" cap="none" strike="noStrike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15" name="Google Shape;215;p39"/>
          <p:cNvSpPr/>
          <p:nvPr/>
        </p:nvSpPr>
        <p:spPr>
          <a:xfrm>
            <a:off x="4706599" y="945601"/>
            <a:ext cx="2966400" cy="2473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Rubik"/>
                <a:ea typeface="Rubik"/>
                <a:cs typeface="Rubik"/>
                <a:sym typeface="Rubik"/>
              </a:rPr>
              <a:t>Foto Anjo Analista</a:t>
            </a:r>
            <a:endParaRPr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16" name="Google Shape;216;p39"/>
          <p:cNvSpPr/>
          <p:nvPr/>
        </p:nvSpPr>
        <p:spPr>
          <a:xfrm>
            <a:off x="4542454" y="3516925"/>
            <a:ext cx="2966400" cy="98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i="0" lang="pt-BR" sz="1500" u="none" cap="none" strike="noStrike">
                <a:solidFill>
                  <a:srgbClr val="FF5510"/>
                </a:solidFill>
                <a:latin typeface="Rubik"/>
                <a:ea typeface="Rubik"/>
                <a:cs typeface="Rubik"/>
                <a:sym typeface="Rubik"/>
              </a:rPr>
              <a:t>Anjo Analista </a:t>
            </a:r>
            <a:r>
              <a:rPr lang="pt-BR" sz="1500">
                <a:solidFill>
                  <a:srgbClr val="FF5510"/>
                </a:solidFill>
                <a:latin typeface="Rubik"/>
                <a:ea typeface="Rubik"/>
                <a:cs typeface="Rubik"/>
                <a:sym typeface="Rubik"/>
              </a:rPr>
              <a:t>de Negócios</a:t>
            </a:r>
            <a:endParaRPr i="0" sz="1500" u="none" cap="none" strike="noStrik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i="0" lang="pt-BR" sz="1500" u="none" cap="none" strike="noStrike">
                <a:latin typeface="Rubik"/>
                <a:ea typeface="Rubik"/>
                <a:cs typeface="Rubik"/>
                <a:sym typeface="Rubik"/>
              </a:rPr>
              <a:t>@farmarcas.com.br</a:t>
            </a:r>
            <a:br>
              <a:rPr i="0" lang="pt-BR" sz="1500" u="none" cap="none" strike="noStrike">
                <a:latin typeface="Rubik"/>
                <a:ea typeface="Rubik"/>
                <a:cs typeface="Rubik"/>
                <a:sym typeface="Rubik"/>
              </a:rPr>
            </a:br>
            <a:r>
              <a:rPr i="0" lang="pt-BR" sz="1500" u="none" cap="none" strike="noStrike">
                <a:latin typeface="Rubik"/>
                <a:ea typeface="Rubik"/>
                <a:cs typeface="Rubik"/>
                <a:sym typeface="Rubik"/>
              </a:rPr>
              <a:t>(11) | </a:t>
            </a:r>
            <a:endParaRPr i="0" sz="1500" u="none" cap="none" strike="noStrike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17" name="Google Shape;217;p39"/>
          <p:cNvSpPr/>
          <p:nvPr/>
        </p:nvSpPr>
        <p:spPr>
          <a:xfrm>
            <a:off x="551449" y="945600"/>
            <a:ext cx="2907300" cy="2473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Rubik"/>
                <a:ea typeface="Rubik"/>
                <a:cs typeface="Rubik"/>
                <a:sym typeface="Rubik"/>
              </a:rPr>
              <a:t>Foto Anjo Assistente</a:t>
            </a:r>
            <a:endParaRPr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0"/>
          <p:cNvSpPr txBox="1"/>
          <p:nvPr/>
        </p:nvSpPr>
        <p:spPr>
          <a:xfrm>
            <a:off x="602458" y="174325"/>
            <a:ext cx="49968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lang="pt-BR" sz="1700">
                <a:solidFill>
                  <a:schemeClr val="dk1"/>
                </a:solidFill>
                <a:latin typeface="Rubik ExtraBold"/>
                <a:ea typeface="Rubik ExtraBold"/>
                <a:cs typeface="Rubik ExtraBold"/>
                <a:sym typeface="Rubik ExtraBold"/>
              </a:rPr>
              <a:t>QUAL É O PAPEL DO ANJO ASSISTENTE?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40"/>
          <p:cNvSpPr txBox="1"/>
          <p:nvPr>
            <p:ph idx="1" type="body"/>
          </p:nvPr>
        </p:nvSpPr>
        <p:spPr>
          <a:xfrm>
            <a:off x="3017200" y="1002250"/>
            <a:ext cx="5487900" cy="36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25000" lnSpcReduction="20000"/>
          </a:bodyPr>
          <a:lstStyle/>
          <a:p>
            <a:pPr indent="-26670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b="1" lang="pt-BR" sz="5600">
                <a:latin typeface="Rubik"/>
                <a:ea typeface="Rubik"/>
                <a:cs typeface="Rubik"/>
                <a:sym typeface="Rubik"/>
              </a:rPr>
              <a:t>Treinamento ferramentas Internas: </a:t>
            </a:r>
            <a:r>
              <a:rPr lang="pt-BR" sz="5600">
                <a:latin typeface="Rubik"/>
                <a:ea typeface="Rubik"/>
                <a:cs typeface="Rubik"/>
                <a:sym typeface="Rubik"/>
              </a:rPr>
              <a:t>PAI, Relatório de Lucratividade, Radar, E-Delivery, Analysis e PEC.</a:t>
            </a:r>
            <a:endParaRPr sz="5600">
              <a:latin typeface="Rubik"/>
              <a:ea typeface="Rubik"/>
              <a:cs typeface="Rubik"/>
              <a:sym typeface="Rubik"/>
            </a:endParaRPr>
          </a:p>
          <a:p>
            <a:pPr indent="0" lvl="0" marL="76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28571"/>
              <a:buNone/>
            </a:pPr>
            <a:r>
              <a:t/>
            </a:r>
            <a:endParaRPr sz="5600">
              <a:latin typeface="Rubik"/>
              <a:ea typeface="Rubik"/>
              <a:cs typeface="Rubik"/>
              <a:sym typeface="Rubik"/>
            </a:endParaRPr>
          </a:p>
          <a:p>
            <a:pPr indent="-26670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b="1" lang="pt-BR" sz="5600">
                <a:latin typeface="Rubik"/>
                <a:ea typeface="Rubik"/>
                <a:cs typeface="Rubik"/>
                <a:sym typeface="Rubik"/>
              </a:rPr>
              <a:t>Monitoramento de Indicadores:   </a:t>
            </a:r>
            <a:r>
              <a:rPr lang="pt-BR" sz="5600">
                <a:latin typeface="Rubik"/>
                <a:ea typeface="Rubik"/>
                <a:cs typeface="Rubik"/>
                <a:sym typeface="Rubik"/>
              </a:rPr>
              <a:t>Acompanhamento dos indicadores relacionadas ao PAI e emissão de feedbacks sempre que identificadas inconsistências.</a:t>
            </a:r>
            <a:endParaRPr sz="5600">
              <a:latin typeface="Rubik"/>
              <a:ea typeface="Rubik"/>
              <a:cs typeface="Rubik"/>
              <a:sym typeface="Rubik"/>
            </a:endParaRPr>
          </a:p>
          <a:p>
            <a:pPr indent="0" lvl="0" marL="76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28571"/>
              <a:buNone/>
            </a:pPr>
            <a:r>
              <a:t/>
            </a:r>
            <a:endParaRPr sz="5600">
              <a:latin typeface="Rubik"/>
              <a:ea typeface="Rubik"/>
              <a:cs typeface="Rubik"/>
              <a:sym typeface="Rubik"/>
            </a:endParaRPr>
          </a:p>
          <a:p>
            <a:pPr indent="-26670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b="1" lang="pt-BR" sz="5600">
                <a:latin typeface="Rubik"/>
                <a:ea typeface="Rubik"/>
                <a:cs typeface="Rubik"/>
                <a:sym typeface="Rubik"/>
              </a:rPr>
              <a:t>Gestão de Solicitações:</a:t>
            </a:r>
            <a:r>
              <a:rPr lang="pt-BR" sz="5600">
                <a:latin typeface="Rubik"/>
                <a:ea typeface="Rubik"/>
                <a:cs typeface="Rubik"/>
                <a:sym typeface="Rubik"/>
              </a:rPr>
              <a:t>   Acompanhamento do andamento dos tickets abertos junto a outras áreas, garantindo a resolução eficaz das solicitações.</a:t>
            </a:r>
            <a:endParaRPr sz="5600">
              <a:latin typeface="Rubik"/>
              <a:ea typeface="Rubik"/>
              <a:cs typeface="Rubik"/>
              <a:sym typeface="Rubik"/>
            </a:endParaRPr>
          </a:p>
          <a:p>
            <a:pPr indent="0" lvl="0" marL="76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28571"/>
              <a:buNone/>
            </a:pPr>
            <a:r>
              <a:t/>
            </a:r>
            <a:endParaRPr sz="5600">
              <a:latin typeface="Rubik"/>
              <a:ea typeface="Rubik"/>
              <a:cs typeface="Rubik"/>
              <a:sym typeface="Rubik"/>
            </a:endParaRPr>
          </a:p>
          <a:p>
            <a:pPr indent="-26670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b="1" lang="pt-BR" sz="5600">
                <a:latin typeface="Rubik"/>
                <a:ea typeface="Rubik"/>
                <a:cs typeface="Rubik"/>
                <a:sym typeface="Rubik"/>
              </a:rPr>
              <a:t>Atualização Cadastral:   </a:t>
            </a:r>
            <a:r>
              <a:rPr lang="pt-BR" sz="5600">
                <a:latin typeface="Rubik"/>
                <a:ea typeface="Rubik"/>
                <a:cs typeface="Rubik"/>
                <a:sym typeface="Rubik"/>
              </a:rPr>
              <a:t>Manutenção e atualização constante dos dados dos associados, assegurando informações precisas e atualizadas.</a:t>
            </a:r>
            <a:endParaRPr sz="5600">
              <a:latin typeface="Rubik"/>
              <a:ea typeface="Rubik"/>
              <a:cs typeface="Rubik"/>
              <a:sym typeface="Rubik"/>
            </a:endParaRPr>
          </a:p>
          <a:p>
            <a:pPr indent="0" lvl="0" marL="76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28571"/>
              <a:buNone/>
            </a:pPr>
            <a:r>
              <a:t/>
            </a:r>
            <a:endParaRPr sz="5600">
              <a:latin typeface="Rubik"/>
              <a:ea typeface="Rubik"/>
              <a:cs typeface="Rubik"/>
              <a:sym typeface="Rubik"/>
            </a:endParaRPr>
          </a:p>
          <a:p>
            <a:pPr indent="-26670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b="1" lang="pt-BR" sz="5600">
                <a:latin typeface="Rubik"/>
                <a:ea typeface="Rubik"/>
                <a:cs typeface="Rubik"/>
                <a:sym typeface="Rubik"/>
              </a:rPr>
              <a:t>Atendimento Contínuo:  </a:t>
            </a:r>
            <a:r>
              <a:rPr lang="pt-BR" sz="5600">
                <a:latin typeface="Rubik"/>
                <a:ea typeface="Rubik"/>
                <a:cs typeface="Rubik"/>
                <a:sym typeface="Rubik"/>
              </a:rPr>
              <a:t>Suporte diário aos associados, prestando orientações e esclarecendo dúvidas operacionais.</a:t>
            </a:r>
            <a:endParaRPr sz="5600">
              <a:latin typeface="Rubik"/>
              <a:ea typeface="Rubik"/>
              <a:cs typeface="Rubik"/>
              <a:sym typeface="Rubik"/>
            </a:endParaRPr>
          </a:p>
          <a:p>
            <a:pPr indent="-88900" lvl="0" marL="215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46153"/>
              <a:buFont typeface="Noto Sans Symbols"/>
              <a:buNone/>
            </a:pPr>
            <a:r>
              <a:t/>
            </a:r>
            <a:endParaRPr sz="13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4" name="Google Shape;224;p40"/>
          <p:cNvPicPr preferRelativeResize="0"/>
          <p:nvPr/>
        </p:nvPicPr>
        <p:blipFill rotWithShape="1">
          <a:blip r:embed="rId3">
            <a:alphaModFix/>
          </a:blip>
          <a:srcRect b="0" l="47218" r="0" t="0"/>
          <a:stretch/>
        </p:blipFill>
        <p:spPr>
          <a:xfrm>
            <a:off x="-194200" y="706125"/>
            <a:ext cx="2988900" cy="3782700"/>
          </a:xfrm>
          <a:prstGeom prst="roundRect">
            <a:avLst>
              <a:gd fmla="val 12809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41"/>
          <p:cNvSpPr txBox="1"/>
          <p:nvPr/>
        </p:nvSpPr>
        <p:spPr>
          <a:xfrm>
            <a:off x="602458" y="174325"/>
            <a:ext cx="49968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lang="pt-BR" sz="1700">
                <a:solidFill>
                  <a:srgbClr val="050505"/>
                </a:solidFill>
                <a:latin typeface="Rubik ExtraBold"/>
                <a:ea typeface="Rubik ExtraBold"/>
                <a:cs typeface="Rubik ExtraBold"/>
                <a:sym typeface="Rubik ExtraBold"/>
              </a:rPr>
              <a:t>QUAL É O PAPEL DO ANJO ANALISTA?</a:t>
            </a:r>
            <a:endParaRPr b="0" i="0" sz="1900" u="none" cap="none" strike="noStrike">
              <a:solidFill>
                <a:srgbClr val="05050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0" name="Google Shape;230;p41"/>
          <p:cNvPicPr preferRelativeResize="0"/>
          <p:nvPr/>
        </p:nvPicPr>
        <p:blipFill rotWithShape="1">
          <a:blip r:embed="rId3">
            <a:alphaModFix/>
          </a:blip>
          <a:srcRect b="0" l="21545" r="21471" t="0"/>
          <a:stretch/>
        </p:blipFill>
        <p:spPr>
          <a:xfrm>
            <a:off x="0" y="848450"/>
            <a:ext cx="3028200" cy="3543000"/>
          </a:xfrm>
          <a:prstGeom prst="roundRect">
            <a:avLst>
              <a:gd fmla="val 11795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31" name="Google Shape;231;p41"/>
          <p:cNvSpPr txBox="1"/>
          <p:nvPr/>
        </p:nvSpPr>
        <p:spPr>
          <a:xfrm>
            <a:off x="3399077" y="763038"/>
            <a:ext cx="4533900" cy="18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300" u="none" cap="none" strike="noStrike">
                <a:solidFill>
                  <a:srgbClr val="FF5510"/>
                </a:solidFill>
                <a:latin typeface="Rubik"/>
                <a:ea typeface="Rubik"/>
                <a:cs typeface="Rubik"/>
                <a:sym typeface="Rubik"/>
              </a:rPr>
              <a:t>Gestão e Análises</a:t>
            </a:r>
            <a:endParaRPr i="0" sz="1100" u="none" cap="none" strike="noStrik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209550" lvl="0" marL="215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5510"/>
              </a:buClr>
              <a:buSzPts val="1100"/>
              <a:buFont typeface="Rubik"/>
              <a:buChar char="▪"/>
            </a:pPr>
            <a:r>
              <a:rPr i="0" lang="pt-BR" sz="1100" u="none" cap="none" strike="noStrik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Monitoramento de indicadores financeiros e operacionais;</a:t>
            </a:r>
            <a:endParaRPr i="0" sz="900" u="none" cap="none" strike="noStrik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209550" lvl="0" marL="215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5510"/>
              </a:buClr>
              <a:buSzPts val="1100"/>
              <a:buFont typeface="Rubik"/>
              <a:buChar char="▪"/>
            </a:pPr>
            <a:r>
              <a:rPr i="0" lang="pt-BR" sz="1100" u="none" cap="none" strike="noStrik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Análise de precificação e rentabilidade;</a:t>
            </a:r>
            <a:endParaRPr i="0" sz="900" u="none" cap="none" strike="noStrik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209550" lvl="0" marL="215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5510"/>
              </a:buClr>
              <a:buSzPts val="1100"/>
              <a:buFont typeface="Rubik"/>
              <a:buChar char="▪"/>
            </a:pPr>
            <a:r>
              <a:rPr i="0" lang="pt-BR" sz="1100" u="none" cap="none" strike="noStrik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Gestão de estoque com foco na Curva ABC;</a:t>
            </a:r>
            <a:endParaRPr i="0" sz="900" u="none" cap="none" strike="noStrik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209550" lvl="0" marL="215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5510"/>
              </a:buClr>
              <a:buSzPts val="1100"/>
              <a:buFont typeface="Rubik"/>
              <a:buChar char="▪"/>
            </a:pPr>
            <a:r>
              <a:rPr i="0" lang="pt-BR" sz="1100" u="none" cap="none" strike="noStrik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Avaliação de ações de marketing e exposição de produtos;</a:t>
            </a:r>
            <a:endParaRPr i="0" sz="900" u="none" cap="none" strike="noStrik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209550" lvl="0" marL="215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5510"/>
              </a:buClr>
              <a:buSzPts val="1100"/>
              <a:buFont typeface="Rubik"/>
              <a:buChar char="▪"/>
            </a:pPr>
            <a:r>
              <a:rPr i="0" lang="pt-BR" sz="1100" u="none" cap="none" strike="noStrik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Elaboração do Relatório Bússola;</a:t>
            </a:r>
            <a:endParaRPr i="0" sz="900" u="none" cap="none" strike="noStrik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209550" lvl="0" marL="215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5510"/>
              </a:buClr>
              <a:buSzPts val="1100"/>
              <a:buFont typeface="Rubik"/>
              <a:buChar char="▪"/>
            </a:pPr>
            <a:r>
              <a:rPr i="0" lang="pt-BR" sz="1100" u="none" cap="none" strike="noStrik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Planejamento da estrutura organizacional.</a:t>
            </a:r>
            <a:endParaRPr i="0" sz="900" u="none" cap="none" strike="noStrik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32" name="Google Shape;232;p41"/>
          <p:cNvSpPr txBox="1"/>
          <p:nvPr/>
        </p:nvSpPr>
        <p:spPr>
          <a:xfrm>
            <a:off x="3444974" y="2571738"/>
            <a:ext cx="4442100" cy="18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300" u="none" cap="none" strike="noStrike">
                <a:solidFill>
                  <a:srgbClr val="FF5510"/>
                </a:solidFill>
                <a:latin typeface="Rubik"/>
                <a:ea typeface="Rubik"/>
                <a:cs typeface="Rubik"/>
                <a:sym typeface="Rubik"/>
              </a:rPr>
              <a:t>Estratégia e Suporte</a:t>
            </a:r>
            <a:endParaRPr i="0" sz="1100" u="none" cap="none" strike="noStrik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209550" lvl="0" marL="215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5510"/>
              </a:buClr>
              <a:buSzPts val="1100"/>
              <a:buFont typeface="Noto Sans Symbols"/>
              <a:buChar char="▪"/>
            </a:pPr>
            <a:r>
              <a:rPr i="0" lang="pt-BR" sz="1100" u="none" cap="none" strike="noStrike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Planos de ação com foco na causa raiz;</a:t>
            </a:r>
            <a:endParaRPr i="0" sz="900" u="none" cap="none" strike="noStrik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209550" lvl="0" marL="215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5510"/>
              </a:buClr>
              <a:buSzPts val="1100"/>
              <a:buFont typeface="Rubik"/>
              <a:buChar char="▪"/>
            </a:pPr>
            <a:r>
              <a:rPr i="0" lang="pt-BR" sz="1100" u="none" cap="none" strike="noStrike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Geração de insights práticos a partir dos dados;</a:t>
            </a:r>
            <a:endParaRPr i="0" sz="900" u="none" cap="none" strike="noStrik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209550" lvl="0" marL="215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5510"/>
              </a:buClr>
              <a:buSzPts val="1100"/>
              <a:buFont typeface="Rubik"/>
              <a:buChar char="▪"/>
            </a:pPr>
            <a:r>
              <a:rPr i="0" lang="pt-BR" sz="1100" u="none" cap="none" strike="noStrike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Acompanhamento da performance das lojas;</a:t>
            </a:r>
            <a:endParaRPr i="0" sz="900" u="none" cap="none" strike="noStrik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209550" lvl="0" marL="215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5510"/>
              </a:buClr>
              <a:buSzPts val="1100"/>
              <a:buFont typeface="Rubik"/>
              <a:buChar char="▪"/>
            </a:pPr>
            <a:r>
              <a:rPr i="0" lang="pt-BR" sz="1100" u="none" cap="none" strike="noStrike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Mentoria de projetos estratégicos (PBM, Delivery etc.);</a:t>
            </a:r>
            <a:endParaRPr i="0" sz="900" u="none" cap="none" strike="noStrik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209550" lvl="0" marL="215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5510"/>
              </a:buClr>
              <a:buSzPts val="1100"/>
              <a:buFont typeface="Rubik"/>
              <a:buChar char="▪"/>
            </a:pPr>
            <a:r>
              <a:rPr i="0" lang="pt-BR" sz="1100" u="none" cap="none" strike="noStrike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Incentivo à melhoria contínua e excelência operacional;</a:t>
            </a:r>
            <a:endParaRPr i="0" sz="900" u="none" cap="none" strike="noStrik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209550" lvl="0" marL="215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5510"/>
              </a:buClr>
              <a:buSzPts val="1100"/>
              <a:buFont typeface="Rubik"/>
              <a:buChar char="▪"/>
            </a:pPr>
            <a:r>
              <a:rPr i="0" lang="pt-BR" sz="1100" u="none" cap="none" strike="noStrike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Integração com áreas parceiras.</a:t>
            </a:r>
            <a:endParaRPr i="0" sz="900" u="none" cap="none" strike="noStrik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33" name="Google Shape;233;p41"/>
          <p:cNvSpPr txBox="1"/>
          <p:nvPr/>
        </p:nvSpPr>
        <p:spPr>
          <a:xfrm>
            <a:off x="283900" y="4537600"/>
            <a:ext cx="9056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Cuidamos para que seus indicadores e posicionamento estratégico sejam cada vez mais positivos. </a:t>
            </a:r>
            <a:endParaRPr i="1" sz="12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2"/>
          <p:cNvSpPr/>
          <p:nvPr/>
        </p:nvSpPr>
        <p:spPr>
          <a:xfrm>
            <a:off x="4825" y="2469225"/>
            <a:ext cx="9144000" cy="2695800"/>
          </a:xfrm>
          <a:prstGeom prst="rect">
            <a:avLst/>
          </a:prstGeom>
          <a:solidFill>
            <a:srgbClr val="F3F3F3"/>
          </a:solidFill>
          <a:ln>
            <a:noFill/>
          </a:ln>
          <a:effectLst>
            <a:outerShdw blurRad="57150" rotWithShape="0" algn="bl" dir="18420000" dist="19050">
              <a:srgbClr val="000000">
                <a:alpha val="13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5510"/>
              </a:highlight>
            </a:endParaRPr>
          </a:p>
        </p:txBody>
      </p:sp>
      <p:sp>
        <p:nvSpPr>
          <p:cNvPr id="240" name="Google Shape;240;p42"/>
          <p:cNvSpPr/>
          <p:nvPr/>
        </p:nvSpPr>
        <p:spPr>
          <a:xfrm>
            <a:off x="505825" y="1769725"/>
            <a:ext cx="1374600" cy="1413000"/>
          </a:xfrm>
          <a:prstGeom prst="roundRect">
            <a:avLst>
              <a:gd fmla="val 8209" name="adj"/>
            </a:avLst>
          </a:prstGeom>
          <a:solidFill>
            <a:srgbClr val="FF5510"/>
          </a:solidFill>
          <a:ln>
            <a:noFill/>
          </a:ln>
          <a:effectLst>
            <a:outerShdw blurRad="48348" rotWithShape="0" algn="bl" dir="5400000" dist="16116">
              <a:srgbClr val="000000">
                <a:alpha val="50000"/>
              </a:srgbClr>
            </a:outerShdw>
          </a:effectLst>
        </p:spPr>
        <p:txBody>
          <a:bodyPr anchorCtr="0" anchor="ctr" bIns="77350" lIns="77350" spcFirstLastPara="1" rIns="77350" wrap="square" tIns="77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84"/>
          </a:p>
        </p:txBody>
      </p:sp>
      <p:sp>
        <p:nvSpPr>
          <p:cNvPr id="241" name="Google Shape;241;p42"/>
          <p:cNvSpPr txBox="1"/>
          <p:nvPr/>
        </p:nvSpPr>
        <p:spPr>
          <a:xfrm>
            <a:off x="505825" y="2500995"/>
            <a:ext cx="1374600" cy="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29000" lIns="58025" spcFirstLastPara="1" rIns="58025" wrap="square" tIns="29000">
            <a:spAutoFit/>
          </a:bodyPr>
          <a:lstStyle/>
          <a:p>
            <a:pPr indent="0" lvl="0" marL="0" marR="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5"/>
              <a:buFont typeface="Arial"/>
              <a:buNone/>
            </a:pPr>
            <a:r>
              <a:rPr b="1" i="0" lang="pt-BR" sz="1099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Estrutura</a:t>
            </a:r>
            <a:endParaRPr i="0" sz="1099" u="none" cap="none" strike="noStrike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5"/>
              <a:buFont typeface="Arial"/>
              <a:buNone/>
            </a:pPr>
            <a:r>
              <a:rPr b="1" i="0" lang="pt-BR" sz="1099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Organizacional</a:t>
            </a:r>
            <a:endParaRPr i="0" sz="1099" u="none" cap="none" strike="noStrike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242" name="Google Shape;242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2567" y="1943892"/>
            <a:ext cx="381068" cy="415715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42"/>
          <p:cNvSpPr txBox="1"/>
          <p:nvPr/>
        </p:nvSpPr>
        <p:spPr>
          <a:xfrm>
            <a:off x="3619924" y="1942725"/>
            <a:ext cx="1624800" cy="5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3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Estrutura</a:t>
            </a:r>
            <a:endParaRPr i="0" sz="1300" u="none" cap="none" strike="noStrike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3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Organizacional</a:t>
            </a:r>
            <a:endParaRPr i="0" sz="1300" u="none" cap="none" strike="noStrike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44" name="Google Shape;244;p42"/>
          <p:cNvSpPr txBox="1"/>
          <p:nvPr/>
        </p:nvSpPr>
        <p:spPr>
          <a:xfrm>
            <a:off x="6243874" y="1942725"/>
            <a:ext cx="1624800" cy="5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3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Estrutura</a:t>
            </a:r>
            <a:endParaRPr i="0" sz="1300" u="none" cap="none" strike="noStrike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3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Organizacional</a:t>
            </a:r>
            <a:endParaRPr i="0" sz="1300" u="none" cap="none" strike="noStrike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45" name="Google Shape;245;p42"/>
          <p:cNvSpPr/>
          <p:nvPr/>
        </p:nvSpPr>
        <p:spPr>
          <a:xfrm>
            <a:off x="2202936" y="1769725"/>
            <a:ext cx="1374600" cy="1413000"/>
          </a:xfrm>
          <a:prstGeom prst="roundRect">
            <a:avLst>
              <a:gd fmla="val 8209" name="adj"/>
            </a:avLst>
          </a:prstGeom>
          <a:solidFill>
            <a:srgbClr val="FF5510"/>
          </a:solidFill>
          <a:ln>
            <a:noFill/>
          </a:ln>
          <a:effectLst>
            <a:outerShdw blurRad="48348" rotWithShape="0" algn="bl" dir="5400000" dist="16116">
              <a:srgbClr val="000000">
                <a:alpha val="50000"/>
              </a:srgbClr>
            </a:outerShdw>
          </a:effectLst>
        </p:spPr>
        <p:txBody>
          <a:bodyPr anchorCtr="0" anchor="ctr" bIns="77350" lIns="77350" spcFirstLastPara="1" rIns="77350" wrap="square" tIns="77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84"/>
          </a:p>
        </p:txBody>
      </p:sp>
      <p:sp>
        <p:nvSpPr>
          <p:cNvPr id="246" name="Google Shape;246;p42"/>
          <p:cNvSpPr txBox="1"/>
          <p:nvPr/>
        </p:nvSpPr>
        <p:spPr>
          <a:xfrm>
            <a:off x="2202935" y="2500995"/>
            <a:ext cx="1374600" cy="6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29000" lIns="58025" spcFirstLastPara="1" rIns="58025" wrap="square" tIns="29000">
            <a:spAutoFit/>
          </a:bodyPr>
          <a:lstStyle/>
          <a:p>
            <a:pPr indent="0" lvl="0" marL="0" marR="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5"/>
              <a:buFont typeface="Arial"/>
              <a:buNone/>
            </a:pPr>
            <a:r>
              <a:rPr b="1" lang="pt-BR" sz="1015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Mix de produtos </a:t>
            </a:r>
            <a:endParaRPr b="1" sz="1015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5"/>
              <a:buFont typeface="Arial"/>
              <a:buNone/>
            </a:pPr>
            <a:r>
              <a:rPr b="1" lang="pt-BR" sz="1015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e gerenciamento </a:t>
            </a:r>
            <a:endParaRPr b="1" sz="1015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5"/>
              <a:buFont typeface="Arial"/>
              <a:buNone/>
            </a:pPr>
            <a:r>
              <a:rPr b="1" lang="pt-BR" sz="1015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de estoque</a:t>
            </a:r>
            <a:endParaRPr b="1" sz="1015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247" name="Google Shape;247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76789" y="1929040"/>
            <a:ext cx="426848" cy="445409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42"/>
          <p:cNvSpPr/>
          <p:nvPr/>
        </p:nvSpPr>
        <p:spPr>
          <a:xfrm>
            <a:off x="3781534" y="1769725"/>
            <a:ext cx="1374600" cy="1413000"/>
          </a:xfrm>
          <a:prstGeom prst="roundRect">
            <a:avLst>
              <a:gd fmla="val 8209" name="adj"/>
            </a:avLst>
          </a:prstGeom>
          <a:solidFill>
            <a:srgbClr val="FF5510"/>
          </a:solidFill>
          <a:ln>
            <a:noFill/>
          </a:ln>
          <a:effectLst>
            <a:outerShdw blurRad="48348" rotWithShape="0" algn="bl" dir="5400000" dist="16116">
              <a:srgbClr val="000000">
                <a:alpha val="50000"/>
              </a:srgbClr>
            </a:outerShdw>
          </a:effectLst>
        </p:spPr>
        <p:txBody>
          <a:bodyPr anchorCtr="0" anchor="ctr" bIns="77350" lIns="77350" spcFirstLastPara="1" rIns="77350" wrap="square" tIns="77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84"/>
          </a:p>
        </p:txBody>
      </p:sp>
      <p:sp>
        <p:nvSpPr>
          <p:cNvPr id="249" name="Google Shape;249;p42"/>
          <p:cNvSpPr txBox="1"/>
          <p:nvPr/>
        </p:nvSpPr>
        <p:spPr>
          <a:xfrm>
            <a:off x="3781555" y="2609746"/>
            <a:ext cx="1374600" cy="228000"/>
          </a:xfrm>
          <a:prstGeom prst="rect">
            <a:avLst/>
          </a:prstGeom>
          <a:noFill/>
          <a:ln>
            <a:noFill/>
          </a:ln>
        </p:spPr>
        <p:txBody>
          <a:bodyPr anchorCtr="0" anchor="t" bIns="29000" lIns="58025" spcFirstLastPara="1" rIns="58025" wrap="square" tIns="29000">
            <a:spAutoFit/>
          </a:bodyPr>
          <a:lstStyle/>
          <a:p>
            <a:pPr indent="0" lvl="0" marL="0" marR="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5"/>
              <a:buFont typeface="Arial"/>
              <a:buNone/>
            </a:pPr>
            <a:r>
              <a:rPr b="1" lang="pt-BR" sz="1099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Precificação</a:t>
            </a:r>
            <a:endParaRPr b="1" sz="1099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250" name="Google Shape;250;p4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78279" y="1954006"/>
            <a:ext cx="381072" cy="395476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42"/>
          <p:cNvSpPr/>
          <p:nvPr/>
        </p:nvSpPr>
        <p:spPr>
          <a:xfrm>
            <a:off x="5360143" y="1769725"/>
            <a:ext cx="1374600" cy="1413000"/>
          </a:xfrm>
          <a:prstGeom prst="roundRect">
            <a:avLst>
              <a:gd fmla="val 8209" name="adj"/>
            </a:avLst>
          </a:prstGeom>
          <a:solidFill>
            <a:srgbClr val="FF5510"/>
          </a:solidFill>
          <a:ln>
            <a:noFill/>
          </a:ln>
          <a:effectLst>
            <a:outerShdw blurRad="48348" rotWithShape="0" algn="bl" dir="5400000" dist="16116">
              <a:srgbClr val="000000">
                <a:alpha val="50000"/>
              </a:srgbClr>
            </a:outerShdw>
          </a:effectLst>
        </p:spPr>
        <p:txBody>
          <a:bodyPr anchorCtr="0" anchor="ctr" bIns="77350" lIns="77350" spcFirstLastPara="1" rIns="77350" wrap="square" tIns="77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84"/>
          </a:p>
        </p:txBody>
      </p:sp>
      <p:sp>
        <p:nvSpPr>
          <p:cNvPr id="252" name="Google Shape;252;p42"/>
          <p:cNvSpPr txBox="1"/>
          <p:nvPr/>
        </p:nvSpPr>
        <p:spPr>
          <a:xfrm>
            <a:off x="5360164" y="2609746"/>
            <a:ext cx="1374600" cy="228000"/>
          </a:xfrm>
          <a:prstGeom prst="rect">
            <a:avLst/>
          </a:prstGeom>
          <a:noFill/>
          <a:ln>
            <a:noFill/>
          </a:ln>
        </p:spPr>
        <p:txBody>
          <a:bodyPr anchorCtr="0" anchor="t" bIns="29000" lIns="58025" spcFirstLastPara="1" rIns="58025" wrap="square" tIns="29000">
            <a:spAutoFit/>
          </a:bodyPr>
          <a:lstStyle/>
          <a:p>
            <a:pPr indent="0" lvl="0" marL="0" marR="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5"/>
              <a:buFont typeface="Arial"/>
              <a:buNone/>
            </a:pPr>
            <a:r>
              <a:rPr b="1" lang="pt-BR" sz="1099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Financeiro</a:t>
            </a:r>
            <a:endParaRPr b="1" sz="1099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253" name="Google Shape;253;p4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834009" y="1915977"/>
            <a:ext cx="426840" cy="471534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42"/>
          <p:cNvSpPr/>
          <p:nvPr/>
        </p:nvSpPr>
        <p:spPr>
          <a:xfrm>
            <a:off x="7057268" y="1769725"/>
            <a:ext cx="1374600" cy="1413000"/>
          </a:xfrm>
          <a:prstGeom prst="roundRect">
            <a:avLst>
              <a:gd fmla="val 8209" name="adj"/>
            </a:avLst>
          </a:prstGeom>
          <a:solidFill>
            <a:srgbClr val="FF5510"/>
          </a:solidFill>
          <a:ln>
            <a:noFill/>
          </a:ln>
          <a:effectLst>
            <a:outerShdw blurRad="48348" rotWithShape="0" algn="bl" dir="5400000" dist="16116">
              <a:srgbClr val="000000">
                <a:alpha val="50000"/>
              </a:srgbClr>
            </a:outerShdw>
          </a:effectLst>
        </p:spPr>
        <p:txBody>
          <a:bodyPr anchorCtr="0" anchor="ctr" bIns="77350" lIns="77350" spcFirstLastPara="1" rIns="77350" wrap="square" tIns="77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84"/>
          </a:p>
        </p:txBody>
      </p:sp>
      <p:sp>
        <p:nvSpPr>
          <p:cNvPr id="255" name="Google Shape;255;p42"/>
          <p:cNvSpPr txBox="1"/>
          <p:nvPr/>
        </p:nvSpPr>
        <p:spPr>
          <a:xfrm>
            <a:off x="7057289" y="2609746"/>
            <a:ext cx="1374600" cy="228000"/>
          </a:xfrm>
          <a:prstGeom prst="rect">
            <a:avLst/>
          </a:prstGeom>
          <a:noFill/>
          <a:ln>
            <a:noFill/>
          </a:ln>
        </p:spPr>
        <p:txBody>
          <a:bodyPr anchorCtr="0" anchor="t" bIns="29000" lIns="58025" spcFirstLastPara="1" rIns="58025" wrap="square" tIns="29000">
            <a:spAutoFit/>
          </a:bodyPr>
          <a:lstStyle/>
          <a:p>
            <a:pPr indent="0" lvl="0" marL="0" marR="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5"/>
              <a:buFont typeface="Arial"/>
              <a:buNone/>
            </a:pPr>
            <a:r>
              <a:rPr b="1" lang="pt-BR" sz="1099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Atratividade</a:t>
            </a:r>
            <a:endParaRPr b="1" sz="1099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256" name="Google Shape;256;p4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554020" y="2010724"/>
            <a:ext cx="426850" cy="390514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42"/>
          <p:cNvSpPr txBox="1"/>
          <p:nvPr/>
        </p:nvSpPr>
        <p:spPr>
          <a:xfrm>
            <a:off x="481175" y="3582375"/>
            <a:ext cx="7950600" cy="4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i="0" lang="pt-BR" sz="1300" u="none" cap="none" strike="noStrike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O modelo é flexível: nem todas as frentes ou etapas se aplicam a todos os grupos, variando conforme a estrutura e a necessidade de cada associado.</a:t>
            </a:r>
            <a:endParaRPr i="0" sz="1300" u="none" cap="none" strike="noStrik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58" name="Google Shape;258;p42"/>
          <p:cNvSpPr txBox="1"/>
          <p:nvPr/>
        </p:nvSpPr>
        <p:spPr>
          <a:xfrm>
            <a:off x="505833" y="174325"/>
            <a:ext cx="49968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lang="pt-BR" sz="1700">
                <a:solidFill>
                  <a:schemeClr val="dk1"/>
                </a:solidFill>
                <a:latin typeface="Rubik ExtraBold"/>
                <a:ea typeface="Rubik ExtraBold"/>
                <a:cs typeface="Rubik ExtraBold"/>
                <a:sym typeface="Rubik ExtraBold"/>
              </a:rPr>
              <a:t>ACOMPANHAMENTO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9" name="Google Shape;259;p4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01451" y="206850"/>
            <a:ext cx="204375" cy="33090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42"/>
          <p:cNvSpPr txBox="1"/>
          <p:nvPr/>
        </p:nvSpPr>
        <p:spPr>
          <a:xfrm>
            <a:off x="481175" y="744925"/>
            <a:ext cx="79023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Desenvolvemos um </a:t>
            </a:r>
            <a:r>
              <a:rPr b="1" lang="pt-BR" sz="13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Plano de Ação</a:t>
            </a:r>
            <a:r>
              <a:rPr lang="pt-BR" sz="13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individualizado, avaliando os principais pilares do negócio para identificar oportunidades e definir prioridades. Para novos associados, a construção do plano ocorre após 3 meses para termos dados consolidados para construção.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5" name="Google Shape;265;p43"/>
          <p:cNvGrpSpPr/>
          <p:nvPr/>
        </p:nvGrpSpPr>
        <p:grpSpPr>
          <a:xfrm>
            <a:off x="6031050" y="2309400"/>
            <a:ext cx="2746500" cy="766800"/>
            <a:chOff x="6031050" y="2309400"/>
            <a:chExt cx="2746500" cy="766800"/>
          </a:xfrm>
        </p:grpSpPr>
        <p:sp>
          <p:nvSpPr>
            <p:cNvPr id="266" name="Google Shape;266;p43"/>
            <p:cNvSpPr/>
            <p:nvPr/>
          </p:nvSpPr>
          <p:spPr>
            <a:xfrm>
              <a:off x="6031050" y="2309400"/>
              <a:ext cx="2746500" cy="766800"/>
            </a:xfrm>
            <a:prstGeom prst="roundRect">
              <a:avLst>
                <a:gd fmla="val 16667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80700" lIns="80700" spcFirstLastPara="1" rIns="80700" wrap="square" tIns="807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35"/>
            </a:p>
          </p:txBody>
        </p:sp>
        <p:sp>
          <p:nvSpPr>
            <p:cNvPr id="267" name="Google Shape;267;p43"/>
            <p:cNvSpPr txBox="1"/>
            <p:nvPr/>
          </p:nvSpPr>
          <p:spPr>
            <a:xfrm>
              <a:off x="6524050" y="2394800"/>
              <a:ext cx="2209200" cy="62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0700" lIns="80700" spcFirstLastPara="1" rIns="80700" wrap="square" tIns="8070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pt-BR" sz="1000">
                  <a:solidFill>
                    <a:schemeClr val="dk1"/>
                  </a:solidFill>
                  <a:latin typeface="Rubik"/>
                  <a:ea typeface="Rubik"/>
                  <a:cs typeface="Rubik"/>
                  <a:sym typeface="Rubik"/>
                </a:rPr>
                <a:t>Plataforma de estratégias de vendas digitais que disponibiliza o aplicativo da rede.</a:t>
              </a:r>
              <a:endParaRPr sz="1235">
                <a:solidFill>
                  <a:schemeClr val="dk1"/>
                </a:solidFill>
              </a:endParaRPr>
            </a:p>
          </p:txBody>
        </p:sp>
      </p:grpSp>
      <p:grpSp>
        <p:nvGrpSpPr>
          <p:cNvPr id="268" name="Google Shape;268;p43"/>
          <p:cNvGrpSpPr/>
          <p:nvPr/>
        </p:nvGrpSpPr>
        <p:grpSpPr>
          <a:xfrm>
            <a:off x="297438" y="2110625"/>
            <a:ext cx="3168312" cy="918375"/>
            <a:chOff x="297438" y="2110625"/>
            <a:chExt cx="3168312" cy="918375"/>
          </a:xfrm>
        </p:grpSpPr>
        <p:sp>
          <p:nvSpPr>
            <p:cNvPr id="269" name="Google Shape;269;p43"/>
            <p:cNvSpPr/>
            <p:nvPr/>
          </p:nvSpPr>
          <p:spPr>
            <a:xfrm>
              <a:off x="438750" y="2404100"/>
              <a:ext cx="3027000" cy="624900"/>
            </a:xfrm>
            <a:prstGeom prst="roundRect">
              <a:avLst>
                <a:gd fmla="val 16667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80700" lIns="80700" spcFirstLastPara="1" rIns="80700" wrap="square" tIns="807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35"/>
            </a:p>
          </p:txBody>
        </p:sp>
        <p:pic>
          <p:nvPicPr>
            <p:cNvPr descr="Logotipo&#10;&#10;O conteúdo gerado por IA pode estar incorreto." id="270" name="Google Shape;270;p43"/>
            <p:cNvPicPr preferRelativeResize="0"/>
            <p:nvPr/>
          </p:nvPicPr>
          <p:blipFill rotWithShape="1">
            <a:blip r:embed="rId3">
              <a:alphaModFix/>
            </a:blip>
            <a:srcRect b="24033" l="0" r="38390" t="22702"/>
            <a:stretch/>
          </p:blipFill>
          <p:spPr>
            <a:xfrm>
              <a:off x="297438" y="2110625"/>
              <a:ext cx="1875313" cy="471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43"/>
            <p:cNvSpPr txBox="1"/>
            <p:nvPr/>
          </p:nvSpPr>
          <p:spPr>
            <a:xfrm>
              <a:off x="602438" y="2398862"/>
              <a:ext cx="2613300" cy="61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0700" lIns="80700" spcFirstLastPara="1" rIns="80700" wrap="square" tIns="8070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982">
                  <a:solidFill>
                    <a:schemeClr val="dk1"/>
                  </a:solidFill>
                  <a:latin typeface="Rubik"/>
                  <a:ea typeface="Rubik"/>
                  <a:cs typeface="Rubik"/>
                  <a:sym typeface="Rubik"/>
                </a:rPr>
                <a:t>Ferramenta de gestão - Informações das transações do PEC em relatórios estratégicos.</a:t>
              </a:r>
              <a:endParaRPr sz="1335">
                <a:solidFill>
                  <a:schemeClr val="dk1"/>
                </a:solidFill>
              </a:endParaRPr>
            </a:p>
          </p:txBody>
        </p:sp>
      </p:grpSp>
      <p:sp>
        <p:nvSpPr>
          <p:cNvPr id="272" name="Google Shape;272;p43"/>
          <p:cNvSpPr/>
          <p:nvPr/>
        </p:nvSpPr>
        <p:spPr>
          <a:xfrm>
            <a:off x="3248438" y="895425"/>
            <a:ext cx="3112200" cy="298740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50451" rotWithShape="0" algn="bl" dir="3180000" dist="16817">
              <a:srgbClr val="000000">
                <a:alpha val="15000"/>
              </a:srgbClr>
            </a:outerShdw>
          </a:effectLst>
        </p:spPr>
        <p:txBody>
          <a:bodyPr anchorCtr="0" anchor="ctr" bIns="80700" lIns="80700" spcFirstLastPara="1" rIns="80700" wrap="square" tIns="80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35"/>
          </a:p>
        </p:txBody>
      </p:sp>
      <p:grpSp>
        <p:nvGrpSpPr>
          <p:cNvPr id="273" name="Google Shape;273;p43"/>
          <p:cNvGrpSpPr/>
          <p:nvPr/>
        </p:nvGrpSpPr>
        <p:grpSpPr>
          <a:xfrm>
            <a:off x="608588" y="898153"/>
            <a:ext cx="3318712" cy="972419"/>
            <a:chOff x="608588" y="898153"/>
            <a:chExt cx="3318712" cy="972419"/>
          </a:xfrm>
        </p:grpSpPr>
        <p:sp>
          <p:nvSpPr>
            <p:cNvPr id="274" name="Google Shape;274;p43"/>
            <p:cNvSpPr/>
            <p:nvPr/>
          </p:nvSpPr>
          <p:spPr>
            <a:xfrm>
              <a:off x="900300" y="1190172"/>
              <a:ext cx="3027000" cy="680400"/>
            </a:xfrm>
            <a:prstGeom prst="roundRect">
              <a:avLst>
                <a:gd fmla="val 16667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80700" lIns="80700" spcFirstLastPara="1" rIns="80700" wrap="square" tIns="807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35"/>
            </a:p>
          </p:txBody>
        </p:sp>
        <p:sp>
          <p:nvSpPr>
            <p:cNvPr id="275" name="Google Shape;275;p43"/>
            <p:cNvSpPr txBox="1"/>
            <p:nvPr/>
          </p:nvSpPr>
          <p:spPr>
            <a:xfrm>
              <a:off x="979950" y="1198875"/>
              <a:ext cx="2947200" cy="66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0700" lIns="80700" spcFirstLastPara="1" rIns="80700" wrap="square" tIns="8070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082">
                  <a:solidFill>
                    <a:srgbClr val="050505"/>
                  </a:solidFill>
                  <a:latin typeface="Rubik"/>
                  <a:ea typeface="Rubik"/>
                  <a:cs typeface="Rubik"/>
                  <a:sym typeface="Rubik"/>
                </a:rPr>
                <a:t>Ferramenta que orienta e direciona de forma assertiva e estratégica o portfólio de produtos da farmácia. (</a:t>
              </a:r>
              <a:r>
                <a:rPr lang="pt-BR" sz="982">
                  <a:solidFill>
                    <a:srgbClr val="050505"/>
                  </a:solidFill>
                  <a:latin typeface="Rubik"/>
                  <a:ea typeface="Rubik"/>
                  <a:cs typeface="Rubik"/>
                  <a:sym typeface="Rubik"/>
                </a:rPr>
                <a:t>Fonte: IQVIA e UTC</a:t>
              </a:r>
              <a:r>
                <a:rPr lang="pt-BR" sz="1082">
                  <a:solidFill>
                    <a:srgbClr val="050505"/>
                  </a:solidFill>
                  <a:latin typeface="Rubik"/>
                  <a:ea typeface="Rubik"/>
                  <a:cs typeface="Rubik"/>
                  <a:sym typeface="Rubik"/>
                </a:rPr>
                <a:t>)</a:t>
              </a:r>
              <a:endParaRPr sz="1435">
                <a:solidFill>
                  <a:srgbClr val="050505"/>
                </a:solidFill>
              </a:endParaRPr>
            </a:p>
          </p:txBody>
        </p:sp>
        <p:pic>
          <p:nvPicPr>
            <p:cNvPr descr="Logotipo&#10;&#10;O conteúdo gerado por IA pode estar incorreto." id="276" name="Google Shape;276;p43"/>
            <p:cNvPicPr preferRelativeResize="0"/>
            <p:nvPr/>
          </p:nvPicPr>
          <p:blipFill rotWithShape="1">
            <a:blip r:embed="rId4">
              <a:alphaModFix/>
            </a:blip>
            <a:srcRect b="19702" l="0" r="43388" t="16372"/>
            <a:stretch/>
          </p:blipFill>
          <p:spPr>
            <a:xfrm>
              <a:off x="608588" y="898153"/>
              <a:ext cx="1564164" cy="471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7" name="Google Shape;277;p43"/>
          <p:cNvGrpSpPr/>
          <p:nvPr/>
        </p:nvGrpSpPr>
        <p:grpSpPr>
          <a:xfrm>
            <a:off x="1174090" y="3286825"/>
            <a:ext cx="3180785" cy="1132050"/>
            <a:chOff x="1174090" y="3286825"/>
            <a:chExt cx="3180785" cy="1132050"/>
          </a:xfrm>
        </p:grpSpPr>
        <p:sp>
          <p:nvSpPr>
            <p:cNvPr id="278" name="Google Shape;278;p43"/>
            <p:cNvSpPr/>
            <p:nvPr/>
          </p:nvSpPr>
          <p:spPr>
            <a:xfrm>
              <a:off x="1327875" y="3543925"/>
              <a:ext cx="3027000" cy="874800"/>
            </a:xfrm>
            <a:prstGeom prst="roundRect">
              <a:avLst>
                <a:gd fmla="val 16667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80700" lIns="80700" spcFirstLastPara="1" rIns="80700" wrap="square" tIns="807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35"/>
            </a:p>
          </p:txBody>
        </p:sp>
        <p:sp>
          <p:nvSpPr>
            <p:cNvPr id="279" name="Google Shape;279;p43"/>
            <p:cNvSpPr txBox="1"/>
            <p:nvPr/>
          </p:nvSpPr>
          <p:spPr>
            <a:xfrm>
              <a:off x="1397925" y="3650875"/>
              <a:ext cx="2886900" cy="76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0700" lIns="80700" spcFirstLastPara="1" rIns="80700" wrap="square" tIns="8070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982">
                  <a:solidFill>
                    <a:srgbClr val="050505"/>
                  </a:solidFill>
                  <a:latin typeface="Rubik"/>
                  <a:ea typeface="Rubik"/>
                  <a:cs typeface="Rubik"/>
                  <a:sym typeface="Rubik"/>
                </a:rPr>
                <a:t>Programa de fidelidade da Farmarcas que permite o cadastro do cliente via CPF, oferecendo descontos, campanhas e benefícios exclusivos.</a:t>
              </a:r>
              <a:endParaRPr sz="1335">
                <a:solidFill>
                  <a:srgbClr val="050505"/>
                </a:solidFill>
              </a:endParaRPr>
            </a:p>
          </p:txBody>
        </p:sp>
        <p:pic>
          <p:nvPicPr>
            <p:cNvPr descr="Forma&#10;&#10;O conteúdo gerado por IA pode estar incorreto." id="280" name="Google Shape;280;p43"/>
            <p:cNvPicPr preferRelativeResize="0"/>
            <p:nvPr/>
          </p:nvPicPr>
          <p:blipFill rotWithShape="1">
            <a:blip r:embed="rId5">
              <a:alphaModFix/>
            </a:blip>
            <a:srcRect b="23160" l="0" r="67792" t="22552"/>
            <a:stretch/>
          </p:blipFill>
          <p:spPr>
            <a:xfrm>
              <a:off x="1174090" y="3286825"/>
              <a:ext cx="1047885" cy="471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1" name="Google Shape;281;p43"/>
          <p:cNvGrpSpPr/>
          <p:nvPr/>
        </p:nvGrpSpPr>
        <p:grpSpPr>
          <a:xfrm>
            <a:off x="5550625" y="565274"/>
            <a:ext cx="3322825" cy="1123873"/>
            <a:chOff x="5550625" y="565274"/>
            <a:chExt cx="3322825" cy="1123873"/>
          </a:xfrm>
        </p:grpSpPr>
        <p:sp>
          <p:nvSpPr>
            <p:cNvPr id="282" name="Google Shape;282;p43"/>
            <p:cNvSpPr/>
            <p:nvPr/>
          </p:nvSpPr>
          <p:spPr>
            <a:xfrm>
              <a:off x="5550625" y="842847"/>
              <a:ext cx="3027000" cy="846300"/>
            </a:xfrm>
            <a:prstGeom prst="roundRect">
              <a:avLst>
                <a:gd fmla="val 16667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80700" lIns="80700" spcFirstLastPara="1" rIns="80700" wrap="square" tIns="807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35"/>
            </a:p>
          </p:txBody>
        </p:sp>
        <p:sp>
          <p:nvSpPr>
            <p:cNvPr id="283" name="Google Shape;283;p43"/>
            <p:cNvSpPr txBox="1"/>
            <p:nvPr/>
          </p:nvSpPr>
          <p:spPr>
            <a:xfrm>
              <a:off x="5754375" y="1030499"/>
              <a:ext cx="2746500" cy="47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0700" lIns="80700" spcFirstLastPara="1" rIns="80700" wrap="square" tIns="8070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000">
                  <a:solidFill>
                    <a:schemeClr val="dk1"/>
                  </a:solidFill>
                  <a:latin typeface="Rubik"/>
                  <a:ea typeface="Rubik"/>
                  <a:cs typeface="Rubik"/>
                  <a:sym typeface="Rubik"/>
                </a:rPr>
                <a:t>Aponta indicadores de eficiência do sistema operacional e financeiro da loja</a:t>
              </a:r>
              <a:endParaRPr sz="882">
                <a:solidFill>
                  <a:srgbClr val="050505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pic>
          <p:nvPicPr>
            <p:cNvPr descr="Forma&#10;&#10;O conteúdo gerado por IA pode estar incorreto." id="284" name="Google Shape;284;p43"/>
            <p:cNvPicPr preferRelativeResize="0"/>
            <p:nvPr/>
          </p:nvPicPr>
          <p:blipFill rotWithShape="1">
            <a:blip r:embed="rId6">
              <a:alphaModFix/>
            </a:blip>
            <a:srcRect b="17480" l="0" r="69286" t="15343"/>
            <a:stretch/>
          </p:blipFill>
          <p:spPr>
            <a:xfrm>
              <a:off x="7800601" y="565274"/>
              <a:ext cx="1072849" cy="6249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5" name="Google Shape;285;p43"/>
          <p:cNvGrpSpPr/>
          <p:nvPr/>
        </p:nvGrpSpPr>
        <p:grpSpPr>
          <a:xfrm>
            <a:off x="5550625" y="2974688"/>
            <a:ext cx="3134573" cy="1316559"/>
            <a:chOff x="5550625" y="2974688"/>
            <a:chExt cx="3134573" cy="1316559"/>
          </a:xfrm>
        </p:grpSpPr>
        <p:sp>
          <p:nvSpPr>
            <p:cNvPr id="286" name="Google Shape;286;p43"/>
            <p:cNvSpPr/>
            <p:nvPr/>
          </p:nvSpPr>
          <p:spPr>
            <a:xfrm>
              <a:off x="5550625" y="3444947"/>
              <a:ext cx="3027000" cy="846300"/>
            </a:xfrm>
            <a:prstGeom prst="roundRect">
              <a:avLst>
                <a:gd fmla="val 16667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80700" lIns="80700" spcFirstLastPara="1" rIns="80700" wrap="square" tIns="807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35"/>
            </a:p>
          </p:txBody>
        </p:sp>
        <p:sp>
          <p:nvSpPr>
            <p:cNvPr id="287" name="Google Shape;287;p43"/>
            <p:cNvSpPr txBox="1"/>
            <p:nvPr/>
          </p:nvSpPr>
          <p:spPr>
            <a:xfrm>
              <a:off x="5690875" y="3478699"/>
              <a:ext cx="2746500" cy="778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0700" lIns="80700" spcFirstLastPara="1" rIns="80700" wrap="square" tIns="8070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pt-BR" sz="1000">
                  <a:solidFill>
                    <a:schemeClr val="dk1"/>
                  </a:solidFill>
                  <a:latin typeface="Rubik"/>
                  <a:ea typeface="Rubik"/>
                  <a:cs typeface="Rubik"/>
                  <a:sym typeface="Rubik"/>
                </a:rPr>
                <a:t>Radar</a:t>
              </a:r>
              <a:r>
                <a:rPr lang="pt-BR" sz="1000">
                  <a:solidFill>
                    <a:schemeClr val="dk1"/>
                  </a:solidFill>
                  <a:latin typeface="Rubik"/>
                  <a:ea typeface="Rubik"/>
                  <a:cs typeface="Rubik"/>
                  <a:sym typeface="Rubik"/>
                </a:rPr>
                <a:t>: Gestão da loja baseado nos pilares da Farmarcas: Comprar bem, Administrar com Efetividade, Marketing e Aprender Sempre. </a:t>
              </a:r>
              <a:endParaRPr sz="882">
                <a:solidFill>
                  <a:srgbClr val="050505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pic>
          <p:nvPicPr>
            <p:cNvPr descr="Gráfico, Gráfico de explosão solar&#10;&#10;O conteúdo gerado por IA pode estar incorreto." id="288" name="Google Shape;288;p43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7918298" y="2974688"/>
              <a:ext cx="766900" cy="7669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89" name="Google Shape;289;p43"/>
          <p:cNvSpPr txBox="1"/>
          <p:nvPr/>
        </p:nvSpPr>
        <p:spPr>
          <a:xfrm>
            <a:off x="3726455" y="2092875"/>
            <a:ext cx="2286900" cy="5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lang="pt-BR" sz="1900">
                <a:solidFill>
                  <a:srgbClr val="FF5510"/>
                </a:solidFill>
                <a:latin typeface="Rubik ExtraBold"/>
                <a:ea typeface="Rubik ExtraBold"/>
                <a:cs typeface="Rubik ExtraBold"/>
                <a:sym typeface="Rubik ExtraBold"/>
              </a:rPr>
              <a:t>NOSSAS FERRAMENTAS</a:t>
            </a:r>
            <a:endParaRPr b="0" i="0" sz="2100" u="none" cap="none" strike="noStrike">
              <a:solidFill>
                <a:srgbClr val="FF551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43"/>
          <p:cNvSpPr txBox="1"/>
          <p:nvPr/>
        </p:nvSpPr>
        <p:spPr>
          <a:xfrm>
            <a:off x="505833" y="174325"/>
            <a:ext cx="49968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lang="pt-BR" sz="1700">
                <a:solidFill>
                  <a:schemeClr val="dk1"/>
                </a:solidFill>
                <a:latin typeface="Rubik ExtraBold"/>
                <a:ea typeface="Rubik ExtraBold"/>
                <a:cs typeface="Rubik ExtraBold"/>
                <a:sym typeface="Rubik ExtraBold"/>
              </a:rPr>
              <a:t>GESTÃO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1" name="Google Shape;291;p4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723175" y="2092863"/>
            <a:ext cx="2309037" cy="41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96" name="Google Shape;296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56650" y="3239375"/>
            <a:ext cx="3468425" cy="1256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97" name="Google Shape;297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54875" y="1635250"/>
            <a:ext cx="3468425" cy="1403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98" name="Google Shape;298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83500" y="3256900"/>
            <a:ext cx="3644124" cy="1256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99" name="Google Shape;299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83500" y="1635250"/>
            <a:ext cx="3644124" cy="135916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44"/>
          <p:cNvSpPr txBox="1"/>
          <p:nvPr/>
        </p:nvSpPr>
        <p:spPr>
          <a:xfrm>
            <a:off x="602458" y="174325"/>
            <a:ext cx="49968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lang="pt-BR" sz="1700">
                <a:solidFill>
                  <a:schemeClr val="dk1"/>
                </a:solidFill>
                <a:latin typeface="Rubik ExtraBold"/>
                <a:ea typeface="Rubik ExtraBold"/>
                <a:cs typeface="Rubik ExtraBold"/>
                <a:sym typeface="Rubik ExtraBold"/>
              </a:rPr>
              <a:t>RADAR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44"/>
          <p:cNvSpPr txBox="1"/>
          <p:nvPr/>
        </p:nvSpPr>
        <p:spPr>
          <a:xfrm>
            <a:off x="404550" y="673400"/>
            <a:ext cx="7720200" cy="6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i="0" lang="pt-BR" sz="1100" u="none" cap="none" strike="noStrik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O Radar é uma plataforma que compila todas as ferramentas voltadas para a gestão da loja baseado nos pilares da Farmarcas: Comprar bem, Administrar com Efetividade, Marketing e Aprender Sempre. </a:t>
            </a:r>
            <a:endParaRPr i="0" sz="1100" u="none" cap="none" strike="noStrike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i="0" lang="pt-BR" sz="1100" u="none" cap="none" strike="noStrik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Abaixo, segue as ferramentas disponíveis na plataforma:</a:t>
            </a:r>
            <a:endParaRPr i="0" sz="1100" u="none" cap="none" strike="noStrik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302" name="Google Shape;302;p44"/>
          <p:cNvSpPr txBox="1"/>
          <p:nvPr/>
        </p:nvSpPr>
        <p:spPr>
          <a:xfrm>
            <a:off x="1719225" y="1635250"/>
            <a:ext cx="3999600" cy="14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100">
                <a:solidFill>
                  <a:srgbClr val="FF5510"/>
                </a:solidFill>
                <a:latin typeface="Rubik"/>
                <a:ea typeface="Rubik"/>
                <a:cs typeface="Rubik"/>
                <a:sym typeface="Rubik"/>
              </a:rPr>
              <a:t>Administrar com Efetividade</a:t>
            </a:r>
            <a:endParaRPr sz="11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349250" lvl="0" marL="431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5510"/>
              </a:buClr>
              <a:buSzPts val="1100"/>
              <a:buFont typeface="Rubik"/>
              <a:buChar char="▪"/>
            </a:pPr>
            <a:r>
              <a:rPr lang="pt-BR" sz="11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Relatórios (Vendas mensais, Comparativos de período, Relatório por Colaborador, Bússola);</a:t>
            </a:r>
            <a:endParaRPr sz="11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349250" lvl="0" marL="431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5510"/>
              </a:buClr>
              <a:buSzPts val="1100"/>
              <a:buFont typeface="Rubik"/>
              <a:buChar char="▪"/>
            </a:pPr>
            <a:r>
              <a:rPr lang="pt-BR" sz="11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Financeiro e Gestão de  lojas;</a:t>
            </a:r>
            <a:endParaRPr sz="11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349250" lvl="0" marL="431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5510"/>
              </a:buClr>
              <a:buSzPts val="1100"/>
              <a:buFont typeface="Rubik"/>
              <a:buChar char="▪"/>
            </a:pPr>
            <a:r>
              <a:rPr lang="pt-BR" sz="11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Agenda;</a:t>
            </a:r>
            <a:endParaRPr sz="11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349250" lvl="0" marL="431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5510"/>
              </a:buClr>
              <a:buSzPts val="1100"/>
              <a:buFont typeface="Rubik"/>
              <a:buChar char="▪"/>
            </a:pPr>
            <a:r>
              <a:rPr lang="pt-BR" sz="11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Ferramentas Estratégicas (PAI, Analysis, E-delivery).</a:t>
            </a:r>
            <a:endParaRPr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303" name="Google Shape;303;p44"/>
          <p:cNvSpPr txBox="1"/>
          <p:nvPr/>
        </p:nvSpPr>
        <p:spPr>
          <a:xfrm>
            <a:off x="1785013" y="3335875"/>
            <a:ext cx="3270600" cy="10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100">
                <a:solidFill>
                  <a:srgbClr val="FF5510"/>
                </a:solidFill>
                <a:latin typeface="Rubik"/>
                <a:ea typeface="Rubik"/>
                <a:cs typeface="Rubik"/>
                <a:sym typeface="Rubik"/>
              </a:rPr>
              <a:t>Comprar bem</a:t>
            </a:r>
            <a:endParaRPr sz="11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rgbClr val="FF5510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298450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5510"/>
              </a:buClr>
              <a:buSzPts val="1100"/>
              <a:buFont typeface="Rubik"/>
              <a:buChar char="▪"/>
            </a:pPr>
            <a:r>
              <a:rPr lang="pt-BR" sz="11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Foco PDV;</a:t>
            </a:r>
            <a:endParaRPr sz="11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2984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5510"/>
              </a:buClr>
              <a:buSzPts val="1100"/>
              <a:buFont typeface="Rubik"/>
              <a:buChar char="▪"/>
            </a:pPr>
            <a:r>
              <a:rPr lang="pt-BR" sz="11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Consulta de PBM;</a:t>
            </a:r>
            <a:endParaRPr sz="11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298450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5510"/>
              </a:buClr>
              <a:buSzPts val="1100"/>
              <a:buFont typeface="Rubik"/>
              <a:buChar char="▪"/>
            </a:pPr>
            <a:r>
              <a:rPr lang="pt-BR" sz="11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Trade Marketing;</a:t>
            </a:r>
            <a:endParaRPr sz="11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298450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5510"/>
              </a:buClr>
              <a:buSzPts val="1100"/>
              <a:buFont typeface="Rubik"/>
              <a:buChar char="▪"/>
            </a:pPr>
            <a:r>
              <a:rPr lang="pt-BR" sz="11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Campanhas.</a:t>
            </a:r>
            <a:endParaRPr b="1" sz="1100">
              <a:solidFill>
                <a:srgbClr val="FF551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304" name="Google Shape;304;p44"/>
          <p:cNvSpPr txBox="1"/>
          <p:nvPr/>
        </p:nvSpPr>
        <p:spPr>
          <a:xfrm>
            <a:off x="5561884" y="1692988"/>
            <a:ext cx="3701700" cy="12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pt-BR" sz="1100" u="none" cap="none" strike="noStrike">
                <a:solidFill>
                  <a:srgbClr val="FF5510"/>
                </a:solidFill>
                <a:latin typeface="Rubik"/>
                <a:ea typeface="Rubik"/>
                <a:cs typeface="Rubik"/>
                <a:sym typeface="Rubik"/>
              </a:rPr>
              <a:t>Marketing</a:t>
            </a:r>
            <a:endParaRPr i="0" sz="1100" u="none" cap="none" strike="noStrik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165100" lvl="0" marL="215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1" i="0" sz="1100" u="none" cap="none" strike="noStrike">
              <a:solidFill>
                <a:srgbClr val="FF5510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349250" lvl="0" marL="4318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5510"/>
              </a:buClr>
              <a:buSzPts val="1100"/>
              <a:buFont typeface="Rubik"/>
              <a:buChar char="▪"/>
            </a:pPr>
            <a:r>
              <a:rPr i="0" lang="pt-BR" sz="1100" u="none" cap="none" strike="noStrik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Materiais de Marketing (Encarte Online, download de comunicações institucionais, materiais para mídias sociais);</a:t>
            </a:r>
            <a:endParaRPr i="0" sz="1100" u="none" cap="none" strike="noStrik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349250" lvl="0" marL="4318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5510"/>
              </a:buClr>
              <a:buSzPts val="1100"/>
              <a:buFont typeface="Rubik"/>
              <a:buChar char="▪"/>
            </a:pPr>
            <a:r>
              <a:rPr i="0" lang="pt-BR" sz="1100" u="none" cap="none" strike="noStrik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Parceiros</a:t>
            </a:r>
            <a:endParaRPr i="0" sz="1100" u="none" cap="none" strike="noStrik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349250" lvl="0" marL="4318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5510"/>
              </a:buClr>
              <a:buSzPts val="1100"/>
              <a:buFont typeface="Rubik"/>
              <a:buChar char="▪"/>
            </a:pPr>
            <a:r>
              <a:rPr i="0" lang="pt-BR" sz="1100" u="none" cap="none" strike="noStrik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Gestor de Categorias. </a:t>
            </a:r>
            <a:endParaRPr i="0" sz="1100" u="none" cap="none" strike="noStrik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349250" lvl="0" marL="4318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5510"/>
              </a:buClr>
              <a:buSzPts val="1100"/>
              <a:buFont typeface="Rubik"/>
              <a:buChar char="▪"/>
            </a:pPr>
            <a:r>
              <a:rPr i="0" lang="pt-BR" sz="1100" u="none" cap="none" strike="noStrik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Compras de Insumo. </a:t>
            </a:r>
            <a:endParaRPr i="0" sz="1100" u="none" cap="none" strike="noStrike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305" name="Google Shape;305;p44"/>
          <p:cNvSpPr txBox="1"/>
          <p:nvPr/>
        </p:nvSpPr>
        <p:spPr>
          <a:xfrm>
            <a:off x="5563650" y="3318350"/>
            <a:ext cx="3000000" cy="10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100">
                <a:solidFill>
                  <a:srgbClr val="FF5510"/>
                </a:solidFill>
                <a:latin typeface="Rubik"/>
                <a:ea typeface="Rubik"/>
                <a:cs typeface="Rubik"/>
                <a:sym typeface="Rubik"/>
              </a:rPr>
              <a:t>Aprender Sempre</a:t>
            </a:r>
            <a:endParaRPr sz="11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rgbClr val="FF5510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349250" lvl="0" marL="4318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5510"/>
              </a:buClr>
              <a:buSzPts val="1100"/>
              <a:buFont typeface="Rubik"/>
              <a:buChar char="▪"/>
            </a:pPr>
            <a:r>
              <a:rPr lang="pt-BR" sz="11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Radar Capacitação;</a:t>
            </a:r>
            <a:endParaRPr sz="11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349250" lvl="0" marL="4318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5510"/>
              </a:buClr>
              <a:buSzPts val="1100"/>
              <a:buFont typeface="Rubik"/>
              <a:buChar char="▪"/>
            </a:pPr>
            <a:r>
              <a:rPr lang="pt-BR" sz="11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Base do conhecimento;</a:t>
            </a:r>
            <a:endParaRPr sz="11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349250" lvl="0" marL="4318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5510"/>
              </a:buClr>
              <a:buSzPts val="1100"/>
              <a:buFont typeface="Rubik"/>
              <a:buChar char="▪"/>
            </a:pPr>
            <a:r>
              <a:rPr lang="pt-BR" sz="11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Gestão de Lives;</a:t>
            </a:r>
            <a:endParaRPr sz="11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349250" lvl="0" marL="4318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5510"/>
              </a:buClr>
              <a:buSzPts val="1100"/>
              <a:buFont typeface="Rubik"/>
              <a:buChar char="▪"/>
            </a:pPr>
            <a:r>
              <a:rPr lang="pt-BR" sz="11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Relatório de Capacitação.</a:t>
            </a:r>
            <a:endParaRPr/>
          </a:p>
        </p:txBody>
      </p:sp>
      <p:pic>
        <p:nvPicPr>
          <p:cNvPr id="306" name="Google Shape;306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4925" y="2352225"/>
            <a:ext cx="1288200" cy="128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Google Shape;311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1675" y="901850"/>
            <a:ext cx="8139799" cy="3745938"/>
          </a:xfrm>
          <a:prstGeom prst="rect">
            <a:avLst/>
          </a:prstGeom>
          <a:noFill/>
          <a:ln>
            <a:noFill/>
          </a:ln>
          <a:effectLst>
            <a:outerShdw blurRad="56178" rotWithShape="0" algn="bl" dir="5400000" dist="18726">
              <a:srgbClr val="000000">
                <a:alpha val="50000"/>
              </a:srgbClr>
            </a:outerShdw>
          </a:effectLst>
        </p:spPr>
      </p:pic>
      <p:sp>
        <p:nvSpPr>
          <p:cNvPr id="312" name="Google Shape;312;p45"/>
          <p:cNvSpPr/>
          <p:nvPr/>
        </p:nvSpPr>
        <p:spPr>
          <a:xfrm>
            <a:off x="7425534" y="1193699"/>
            <a:ext cx="1216800" cy="160500"/>
          </a:xfrm>
          <a:prstGeom prst="rect">
            <a:avLst/>
          </a:prstGeom>
          <a:noFill/>
          <a:ln cap="flat" cmpd="sng" w="140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3625" lIns="67225" spcFirstLastPara="1" rIns="67225" wrap="square" tIns="33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0"/>
              <a:buFont typeface="Arial"/>
              <a:buNone/>
            </a:pPr>
            <a:r>
              <a:t/>
            </a:r>
            <a:endParaRPr b="0" i="0" sz="98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45"/>
          <p:cNvSpPr/>
          <p:nvPr/>
        </p:nvSpPr>
        <p:spPr>
          <a:xfrm>
            <a:off x="501675" y="1182042"/>
            <a:ext cx="444000" cy="3466200"/>
          </a:xfrm>
          <a:prstGeom prst="rect">
            <a:avLst/>
          </a:prstGeom>
          <a:noFill/>
          <a:ln cap="flat" cmpd="sng" w="210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3625" lIns="67225" spcFirstLastPara="1" rIns="67225" wrap="square" tIns="33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0"/>
              <a:buFont typeface="Arial"/>
              <a:buNone/>
            </a:pPr>
            <a:r>
              <a:t/>
            </a:r>
            <a:endParaRPr b="0" i="0" sz="98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4" name="Google Shape;314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92925" y="1407242"/>
            <a:ext cx="1004783" cy="203672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45"/>
          <p:cNvSpPr txBox="1"/>
          <p:nvPr/>
        </p:nvSpPr>
        <p:spPr>
          <a:xfrm>
            <a:off x="1192925" y="1407242"/>
            <a:ext cx="1066200" cy="2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33625" lIns="67225" spcFirstLastPara="1" rIns="67225" wrap="square" tIns="336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2"/>
              <a:buFont typeface="Arial"/>
              <a:buNone/>
            </a:pPr>
            <a:r>
              <a:rPr b="1" i="0" lang="pt-BR" sz="882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Olá, Associado!</a:t>
            </a:r>
            <a:endParaRPr b="0" i="0" sz="98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45"/>
          <p:cNvSpPr txBox="1"/>
          <p:nvPr/>
        </p:nvSpPr>
        <p:spPr>
          <a:xfrm>
            <a:off x="602458" y="174325"/>
            <a:ext cx="49968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lang="pt-BR" sz="1700">
                <a:solidFill>
                  <a:schemeClr val="dk1"/>
                </a:solidFill>
                <a:latin typeface="Rubik ExtraBold"/>
                <a:ea typeface="Rubik ExtraBold"/>
                <a:cs typeface="Rubik ExtraBold"/>
                <a:sym typeface="Rubik ExtraBold"/>
              </a:rPr>
              <a:t>RADAR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45"/>
          <p:cNvSpPr txBox="1"/>
          <p:nvPr/>
        </p:nvSpPr>
        <p:spPr>
          <a:xfrm>
            <a:off x="501675" y="592675"/>
            <a:ext cx="7720200" cy="2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pt-BR" sz="11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Visão após o login</a:t>
            </a:r>
            <a:endParaRPr i="0" sz="1100" u="none" cap="none" strike="noStrik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46"/>
          <p:cNvSpPr txBox="1"/>
          <p:nvPr/>
        </p:nvSpPr>
        <p:spPr>
          <a:xfrm>
            <a:off x="602458" y="174325"/>
            <a:ext cx="49968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lang="pt-BR" sz="1700">
                <a:solidFill>
                  <a:schemeClr val="dk1"/>
                </a:solidFill>
                <a:latin typeface="Rubik ExtraBold"/>
                <a:ea typeface="Rubik ExtraBold"/>
                <a:cs typeface="Rubik ExtraBold"/>
                <a:sym typeface="Rubik ExtraBold"/>
              </a:rPr>
              <a:t>RADAR CAPACITAÇÃO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3" name="Google Shape;323;p46"/>
          <p:cNvPicPr preferRelativeResize="0"/>
          <p:nvPr/>
        </p:nvPicPr>
        <p:blipFill rotWithShape="1">
          <a:blip r:embed="rId3">
            <a:alphaModFix/>
          </a:blip>
          <a:srcRect b="0" l="0" r="8525" t="6191"/>
          <a:stretch/>
        </p:blipFill>
        <p:spPr>
          <a:xfrm>
            <a:off x="732075" y="782000"/>
            <a:ext cx="7525074" cy="3770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7"/>
          <p:cNvSpPr txBox="1"/>
          <p:nvPr/>
        </p:nvSpPr>
        <p:spPr>
          <a:xfrm>
            <a:off x="602444" y="174325"/>
            <a:ext cx="27069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lang="pt-BR" sz="1700">
                <a:solidFill>
                  <a:schemeClr val="dk1"/>
                </a:solidFill>
                <a:latin typeface="Rubik ExtraBold"/>
                <a:ea typeface="Rubik ExtraBold"/>
                <a:cs typeface="Rubik ExtraBold"/>
                <a:sym typeface="Rubik ExtraBold"/>
              </a:rPr>
              <a:t>EVENTOS 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9" name="Google Shape;329;p47"/>
          <p:cNvGrpSpPr/>
          <p:nvPr/>
        </p:nvGrpSpPr>
        <p:grpSpPr>
          <a:xfrm>
            <a:off x="600707" y="848149"/>
            <a:ext cx="3650664" cy="586120"/>
            <a:chOff x="684650" y="1095850"/>
            <a:chExt cx="3960364" cy="676500"/>
          </a:xfrm>
        </p:grpSpPr>
        <p:pic>
          <p:nvPicPr>
            <p:cNvPr id="330" name="Google Shape;330;p47" title="calendario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84650" y="1183794"/>
              <a:ext cx="446016" cy="44601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47"/>
            <p:cNvSpPr/>
            <p:nvPr/>
          </p:nvSpPr>
          <p:spPr>
            <a:xfrm>
              <a:off x="1401371" y="1095850"/>
              <a:ext cx="3138000" cy="676500"/>
            </a:xfrm>
            <a:prstGeom prst="roundRect">
              <a:avLst>
                <a:gd fmla="val 16667" name="adj"/>
              </a:avLst>
            </a:prstGeom>
            <a:solidFill>
              <a:srgbClr val="F3F3F3"/>
            </a:solidFill>
            <a:ln>
              <a:noFill/>
            </a:ln>
          </p:spPr>
          <p:txBody>
            <a:bodyPr anchorCtr="0" anchor="ctr" bIns="83750" lIns="83750" spcFirstLastPara="1" rIns="83750" wrap="square" tIns="837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282"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332" name="Google Shape;332;p47"/>
            <p:cNvSpPr txBox="1"/>
            <p:nvPr/>
          </p:nvSpPr>
          <p:spPr>
            <a:xfrm>
              <a:off x="1511736" y="1183794"/>
              <a:ext cx="1520400" cy="50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3750" lIns="83750" spcFirstLastPara="1" rIns="83750" wrap="square" tIns="83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8"/>
                <a:buFont typeface="Arial"/>
                <a:buNone/>
              </a:pPr>
              <a:r>
                <a:rPr lang="pt-BR" sz="1282">
                  <a:solidFill>
                    <a:schemeClr val="dk1"/>
                  </a:solidFill>
                  <a:latin typeface="Rubik"/>
                  <a:ea typeface="Rubik"/>
                  <a:cs typeface="Rubik"/>
                  <a:sym typeface="Rubik"/>
                </a:rPr>
                <a:t>Campanhas de</a:t>
              </a:r>
              <a:endParaRPr sz="128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8"/>
                <a:buFont typeface="Arial"/>
                <a:buNone/>
              </a:pPr>
              <a:r>
                <a:rPr b="1" lang="pt-BR" sz="1282">
                  <a:solidFill>
                    <a:schemeClr val="dk1"/>
                  </a:solidFill>
                  <a:latin typeface="Rubik"/>
                  <a:ea typeface="Rubik"/>
                  <a:cs typeface="Rubik"/>
                  <a:sym typeface="Rubik"/>
                </a:rPr>
                <a:t>Sell Out</a:t>
              </a:r>
              <a:endParaRPr sz="1923">
                <a:solidFill>
                  <a:schemeClr val="dk1"/>
                </a:solidFill>
              </a:endParaRPr>
            </a:p>
          </p:txBody>
        </p:sp>
        <p:sp>
          <p:nvSpPr>
            <p:cNvPr id="333" name="Google Shape;333;p47"/>
            <p:cNvSpPr txBox="1"/>
            <p:nvPr/>
          </p:nvSpPr>
          <p:spPr>
            <a:xfrm>
              <a:off x="3124614" y="1162266"/>
              <a:ext cx="1520400" cy="50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3750" lIns="83750" spcFirstLastPara="1" rIns="83750" wrap="square" tIns="83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82">
                  <a:solidFill>
                    <a:schemeClr val="dk1"/>
                  </a:solidFill>
                  <a:latin typeface="Rubik"/>
                  <a:ea typeface="Rubik"/>
                  <a:cs typeface="Rubik"/>
                  <a:sym typeface="Rubik"/>
                </a:rPr>
                <a:t>fevereiro a setembro</a:t>
              </a:r>
              <a:endParaRPr sz="128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cxnSp>
          <p:nvCxnSpPr>
            <p:cNvPr id="334" name="Google Shape;334;p47"/>
            <p:cNvCxnSpPr/>
            <p:nvPr/>
          </p:nvCxnSpPr>
          <p:spPr>
            <a:xfrm>
              <a:off x="3032067" y="1328351"/>
              <a:ext cx="0" cy="211500"/>
            </a:xfrm>
            <a:prstGeom prst="straightConnector1">
              <a:avLst/>
            </a:prstGeom>
            <a:noFill/>
            <a:ln cap="flat" cmpd="sng" w="87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335" name="Google Shape;335;p47"/>
          <p:cNvGrpSpPr/>
          <p:nvPr/>
        </p:nvGrpSpPr>
        <p:grpSpPr>
          <a:xfrm>
            <a:off x="551261" y="2256551"/>
            <a:ext cx="3621080" cy="600295"/>
            <a:chOff x="588782" y="3611386"/>
            <a:chExt cx="3928271" cy="692861"/>
          </a:xfrm>
        </p:grpSpPr>
        <p:sp>
          <p:nvSpPr>
            <p:cNvPr id="336" name="Google Shape;336;p47"/>
            <p:cNvSpPr/>
            <p:nvPr/>
          </p:nvSpPr>
          <p:spPr>
            <a:xfrm>
              <a:off x="1379053" y="3627747"/>
              <a:ext cx="3138000" cy="676500"/>
            </a:xfrm>
            <a:prstGeom prst="roundRect">
              <a:avLst>
                <a:gd fmla="val 16667" name="adj"/>
              </a:avLst>
            </a:prstGeom>
            <a:solidFill>
              <a:srgbClr val="F3F3F3"/>
            </a:solidFill>
            <a:ln>
              <a:noFill/>
            </a:ln>
          </p:spPr>
          <p:txBody>
            <a:bodyPr anchorCtr="0" anchor="ctr" bIns="83750" lIns="83750" spcFirstLastPara="1" rIns="83750" wrap="square" tIns="837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282"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337" name="Google Shape;337;p47"/>
            <p:cNvSpPr txBox="1"/>
            <p:nvPr/>
          </p:nvSpPr>
          <p:spPr>
            <a:xfrm>
              <a:off x="3190904" y="3803635"/>
              <a:ext cx="569400" cy="41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3750" lIns="83750" spcFirstLastPara="1" rIns="83750" wrap="square" tIns="83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82">
                  <a:solidFill>
                    <a:schemeClr val="dk1"/>
                  </a:solidFill>
                  <a:latin typeface="Rubik"/>
                  <a:ea typeface="Rubik"/>
                  <a:cs typeface="Rubik"/>
                  <a:sym typeface="Rubik"/>
                </a:rPr>
                <a:t>Maio</a:t>
              </a:r>
              <a:endParaRPr sz="128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cxnSp>
          <p:nvCxnSpPr>
            <p:cNvPr id="338" name="Google Shape;338;p47"/>
            <p:cNvCxnSpPr/>
            <p:nvPr/>
          </p:nvCxnSpPr>
          <p:spPr>
            <a:xfrm>
              <a:off x="3009749" y="3860248"/>
              <a:ext cx="0" cy="211500"/>
            </a:xfrm>
            <a:prstGeom prst="straightConnector1">
              <a:avLst/>
            </a:prstGeom>
            <a:noFill/>
            <a:ln cap="flat" cmpd="sng" w="87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pic>
          <p:nvPicPr>
            <p:cNvPr id="339" name="Google Shape;339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648137" y="3611386"/>
              <a:ext cx="1099490" cy="6765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0" name="Google Shape;340;p47" title="computador-portatil (1)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88782" y="3629522"/>
              <a:ext cx="630881" cy="63088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41" name="Google Shape;341;p47"/>
          <p:cNvPicPr preferRelativeResize="0"/>
          <p:nvPr/>
        </p:nvPicPr>
        <p:blipFill rotWithShape="1">
          <a:blip r:embed="rId6">
            <a:alphaModFix/>
          </a:blip>
          <a:srcRect b="11078" l="6887" r="34448" t="16184"/>
          <a:stretch/>
        </p:blipFill>
        <p:spPr>
          <a:xfrm>
            <a:off x="4832000" y="848150"/>
            <a:ext cx="3779100" cy="3129900"/>
          </a:xfrm>
          <a:prstGeom prst="round2DiagRect">
            <a:avLst>
              <a:gd fmla="val 10244" name="adj1"/>
              <a:gd fmla="val 10486" name="adj2"/>
            </a:avLst>
          </a:prstGeom>
          <a:noFill/>
          <a:ln>
            <a:noFill/>
          </a:ln>
        </p:spPr>
      </p:pic>
      <p:sp>
        <p:nvSpPr>
          <p:cNvPr id="342" name="Google Shape;342;p47"/>
          <p:cNvSpPr txBox="1"/>
          <p:nvPr/>
        </p:nvSpPr>
        <p:spPr>
          <a:xfrm>
            <a:off x="332050" y="4762125"/>
            <a:ext cx="30336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 sz="9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*Eventos com custo adicional</a:t>
            </a:r>
            <a:r>
              <a:rPr lang="pt-BR" sz="5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</a:t>
            </a:r>
            <a:endParaRPr sz="5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343" name="Google Shape;343;p4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45658" y="327100"/>
            <a:ext cx="2309192" cy="7179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4" name="Google Shape;344;p47"/>
          <p:cNvGrpSpPr/>
          <p:nvPr/>
        </p:nvGrpSpPr>
        <p:grpSpPr>
          <a:xfrm>
            <a:off x="548161" y="2896175"/>
            <a:ext cx="3703215" cy="779794"/>
            <a:chOff x="554616" y="2896172"/>
            <a:chExt cx="4017373" cy="779794"/>
          </a:xfrm>
        </p:grpSpPr>
        <p:grpSp>
          <p:nvGrpSpPr>
            <p:cNvPr id="345" name="Google Shape;345;p47"/>
            <p:cNvGrpSpPr/>
            <p:nvPr/>
          </p:nvGrpSpPr>
          <p:grpSpPr>
            <a:xfrm>
              <a:off x="554616" y="2964065"/>
              <a:ext cx="3934981" cy="711901"/>
              <a:chOff x="608867" y="2695041"/>
              <a:chExt cx="3934981" cy="821677"/>
            </a:xfrm>
          </p:grpSpPr>
          <p:sp>
            <p:nvSpPr>
              <p:cNvPr id="346" name="Google Shape;346;p47"/>
              <p:cNvSpPr/>
              <p:nvPr/>
            </p:nvSpPr>
            <p:spPr>
              <a:xfrm>
                <a:off x="1405848" y="2772243"/>
                <a:ext cx="3138000" cy="676500"/>
              </a:xfrm>
              <a:prstGeom prst="roundRect">
                <a:avLst>
                  <a:gd fmla="val 16667" name="adj"/>
                </a:avLst>
              </a:prstGeom>
              <a:solidFill>
                <a:srgbClr val="F3F3F3"/>
              </a:solidFill>
              <a:ln>
                <a:noFill/>
              </a:ln>
            </p:spPr>
            <p:txBody>
              <a:bodyPr anchorCtr="0" anchor="ctr" bIns="83750" lIns="83750" spcFirstLastPara="1" rIns="83750" wrap="square" tIns="8375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1282">
                  <a:latin typeface="Rubik"/>
                  <a:ea typeface="Rubik"/>
                  <a:cs typeface="Rubik"/>
                  <a:sym typeface="Rubik"/>
                </a:endParaRPr>
              </a:p>
            </p:txBody>
          </p:sp>
          <p:sp>
            <p:nvSpPr>
              <p:cNvPr id="347" name="Google Shape;347;p47"/>
              <p:cNvSpPr txBox="1"/>
              <p:nvPr/>
            </p:nvSpPr>
            <p:spPr>
              <a:xfrm>
                <a:off x="1516142" y="2695041"/>
                <a:ext cx="1520400" cy="412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83750" lIns="83750" spcFirstLastPara="1" rIns="83750" wrap="square" tIns="8375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82">
                  <a:solidFill>
                    <a:schemeClr val="dk1"/>
                  </a:solidFill>
                  <a:latin typeface="Rubik"/>
                  <a:ea typeface="Rubik"/>
                  <a:cs typeface="Rubik"/>
                  <a:sym typeface="Rubik"/>
                </a:endParaRPr>
              </a:p>
            </p:txBody>
          </p:sp>
          <p:sp>
            <p:nvSpPr>
              <p:cNvPr id="348" name="Google Shape;348;p47"/>
              <p:cNvSpPr txBox="1"/>
              <p:nvPr/>
            </p:nvSpPr>
            <p:spPr>
              <a:xfrm>
                <a:off x="3120183" y="2904158"/>
                <a:ext cx="1057800" cy="412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83750" lIns="83750" spcFirstLastPara="1" rIns="83750" wrap="square" tIns="83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1282">
                    <a:solidFill>
                      <a:schemeClr val="dk1"/>
                    </a:solidFill>
                    <a:latin typeface="Rubik"/>
                    <a:ea typeface="Rubik"/>
                    <a:cs typeface="Rubik"/>
                    <a:sym typeface="Rubik"/>
                  </a:rPr>
                  <a:t>Agosto</a:t>
                </a:r>
                <a:endParaRPr sz="1282">
                  <a:solidFill>
                    <a:schemeClr val="dk1"/>
                  </a:solidFill>
                  <a:latin typeface="Rubik"/>
                  <a:ea typeface="Rubik"/>
                  <a:cs typeface="Rubik"/>
                  <a:sym typeface="Rubik"/>
                </a:endParaRPr>
              </a:p>
            </p:txBody>
          </p:sp>
          <p:cxnSp>
            <p:nvCxnSpPr>
              <p:cNvPr id="349" name="Google Shape;349;p47"/>
              <p:cNvCxnSpPr/>
              <p:nvPr/>
            </p:nvCxnSpPr>
            <p:spPr>
              <a:xfrm>
                <a:off x="3036544" y="3004744"/>
                <a:ext cx="0" cy="211500"/>
              </a:xfrm>
              <a:prstGeom prst="straightConnector1">
                <a:avLst/>
              </a:prstGeom>
              <a:noFill/>
              <a:ln cap="flat" cmpd="sng" w="87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pic>
            <p:nvPicPr>
              <p:cNvPr id="350" name="Google Shape;350;p47"/>
              <p:cNvPicPr preferRelativeResize="0"/>
              <p:nvPr/>
            </p:nvPicPr>
            <p:blipFill rotWithShape="1">
              <a:blip r:embed="rId8">
                <a:alphaModFix/>
              </a:blip>
              <a:srcRect b="22354" l="16434" r="11928" t="32831"/>
              <a:stretch/>
            </p:blipFill>
            <p:spPr>
              <a:xfrm>
                <a:off x="1574498" y="2927632"/>
                <a:ext cx="1173050" cy="41278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51" name="Google Shape;351;p47" title="aperto-de-mao (3).png"/>
              <p:cNvPicPr preferRelativeResize="0"/>
              <p:nvPr/>
            </p:nvPicPr>
            <p:blipFill>
              <a:blip r:embed="rId9">
                <a:alphaModFix/>
              </a:blip>
              <a:stretch>
                <a:fillRect/>
              </a:stretch>
            </p:blipFill>
            <p:spPr>
              <a:xfrm>
                <a:off x="608867" y="2840101"/>
                <a:ext cx="676617" cy="67661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352" name="Google Shape;352;p47"/>
            <p:cNvSpPr txBox="1"/>
            <p:nvPr/>
          </p:nvSpPr>
          <p:spPr>
            <a:xfrm>
              <a:off x="4289389" y="2896172"/>
              <a:ext cx="282600" cy="2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700">
                  <a:solidFill>
                    <a:schemeClr val="dk1"/>
                  </a:solidFill>
                </a:rPr>
                <a:t>*</a:t>
              </a:r>
              <a:endParaRPr sz="1700">
                <a:solidFill>
                  <a:schemeClr val="dk1"/>
                </a:solidFill>
              </a:endParaRPr>
            </a:p>
          </p:txBody>
        </p:sp>
      </p:grpSp>
      <p:grpSp>
        <p:nvGrpSpPr>
          <p:cNvPr id="353" name="Google Shape;353;p47"/>
          <p:cNvGrpSpPr/>
          <p:nvPr/>
        </p:nvGrpSpPr>
        <p:grpSpPr>
          <a:xfrm>
            <a:off x="472212" y="1434278"/>
            <a:ext cx="3779157" cy="729222"/>
            <a:chOff x="472224" y="1434275"/>
            <a:chExt cx="4099758" cy="729222"/>
          </a:xfrm>
        </p:grpSpPr>
        <p:grpSp>
          <p:nvGrpSpPr>
            <p:cNvPr id="354" name="Google Shape;354;p47"/>
            <p:cNvGrpSpPr/>
            <p:nvPr/>
          </p:nvGrpSpPr>
          <p:grpSpPr>
            <a:xfrm>
              <a:off x="472224" y="1541470"/>
              <a:ext cx="3994121" cy="622027"/>
              <a:chOff x="545250" y="1896086"/>
              <a:chExt cx="3994121" cy="717944"/>
            </a:xfrm>
          </p:grpSpPr>
          <p:pic>
            <p:nvPicPr>
              <p:cNvPr id="355" name="Google Shape;355;p47" title="plano.png"/>
              <p:cNvPicPr preferRelativeResize="0"/>
              <p:nvPr/>
            </p:nvPicPr>
            <p:blipFill>
              <a:blip r:embed="rId10">
                <a:alphaModFix/>
              </a:blip>
              <a:stretch>
                <a:fillRect/>
              </a:stretch>
            </p:blipFill>
            <p:spPr>
              <a:xfrm rot="-1068496">
                <a:off x="618852" y="1969688"/>
                <a:ext cx="570740" cy="57074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56" name="Google Shape;356;p47"/>
              <p:cNvSpPr/>
              <p:nvPr/>
            </p:nvSpPr>
            <p:spPr>
              <a:xfrm>
                <a:off x="1401371" y="1916738"/>
                <a:ext cx="3138000" cy="676500"/>
              </a:xfrm>
              <a:prstGeom prst="roundRect">
                <a:avLst>
                  <a:gd fmla="val 16667" name="adj"/>
                </a:avLst>
              </a:prstGeom>
              <a:solidFill>
                <a:srgbClr val="F3F3F3"/>
              </a:solidFill>
              <a:ln>
                <a:noFill/>
              </a:ln>
            </p:spPr>
            <p:txBody>
              <a:bodyPr anchorCtr="0" anchor="ctr" bIns="83750" lIns="83750" spcFirstLastPara="1" rIns="83750" wrap="square" tIns="8375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1282">
                  <a:solidFill>
                    <a:srgbClr val="F9C5A2"/>
                  </a:solidFill>
                  <a:latin typeface="Rubik"/>
                  <a:ea typeface="Rubik"/>
                  <a:cs typeface="Rubik"/>
                  <a:sym typeface="Rubik"/>
                </a:endParaRPr>
              </a:p>
            </p:txBody>
          </p:sp>
          <p:sp>
            <p:nvSpPr>
              <p:cNvPr id="357" name="Google Shape;357;p47"/>
              <p:cNvSpPr txBox="1"/>
              <p:nvPr/>
            </p:nvSpPr>
            <p:spPr>
              <a:xfrm>
                <a:off x="3253471" y="2056275"/>
                <a:ext cx="984900" cy="500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83750" lIns="83750" spcFirstLastPara="1" rIns="83750" wrap="square" tIns="83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1282">
                    <a:solidFill>
                      <a:schemeClr val="dk1"/>
                    </a:solidFill>
                    <a:latin typeface="Rubik"/>
                    <a:ea typeface="Rubik"/>
                    <a:cs typeface="Rubik"/>
                    <a:sym typeface="Rubik"/>
                  </a:rPr>
                  <a:t>Abril </a:t>
                </a:r>
                <a:endParaRPr sz="1282">
                  <a:solidFill>
                    <a:schemeClr val="dk1"/>
                  </a:solidFill>
                  <a:latin typeface="Rubik"/>
                  <a:ea typeface="Rubik"/>
                  <a:cs typeface="Rubik"/>
                  <a:sym typeface="Rubik"/>
                </a:endParaRPr>
              </a:p>
            </p:txBody>
          </p:sp>
          <p:cxnSp>
            <p:nvCxnSpPr>
              <p:cNvPr id="358" name="Google Shape;358;p47"/>
              <p:cNvCxnSpPr/>
              <p:nvPr/>
            </p:nvCxnSpPr>
            <p:spPr>
              <a:xfrm>
                <a:off x="3032067" y="2149239"/>
                <a:ext cx="0" cy="211500"/>
              </a:xfrm>
              <a:prstGeom prst="straightConnector1">
                <a:avLst/>
              </a:prstGeom>
              <a:noFill/>
              <a:ln cap="flat" cmpd="sng" w="87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pic>
            <p:nvPicPr>
              <p:cNvPr id="359" name="Google Shape;359;p47" title="logo_china-removebg-preview.png"/>
              <p:cNvPicPr preferRelativeResize="0"/>
              <p:nvPr/>
            </p:nvPicPr>
            <p:blipFill>
              <a:blip r:embed="rId11">
                <a:alphaModFix/>
              </a:blip>
              <a:stretch>
                <a:fillRect/>
              </a:stretch>
            </p:blipFill>
            <p:spPr>
              <a:xfrm>
                <a:off x="1577145" y="2048665"/>
                <a:ext cx="1362376" cy="41278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360" name="Google Shape;360;p47"/>
            <p:cNvSpPr txBox="1"/>
            <p:nvPr/>
          </p:nvSpPr>
          <p:spPr>
            <a:xfrm>
              <a:off x="4289381" y="1434275"/>
              <a:ext cx="282600" cy="33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700">
                  <a:solidFill>
                    <a:schemeClr val="dk1"/>
                  </a:solidFill>
                </a:rPr>
                <a:t>*</a:t>
              </a:r>
              <a:endParaRPr sz="1700">
                <a:solidFill>
                  <a:schemeClr val="dk1"/>
                </a:solidFill>
              </a:endParaRPr>
            </a:p>
          </p:txBody>
        </p:sp>
      </p:grpSp>
      <p:pic>
        <p:nvPicPr>
          <p:cNvPr id="361" name="Google Shape;361;p4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48150" y="3798813"/>
            <a:ext cx="541500" cy="541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2" name="Google Shape;362;p47"/>
          <p:cNvGrpSpPr/>
          <p:nvPr/>
        </p:nvGrpSpPr>
        <p:grpSpPr>
          <a:xfrm>
            <a:off x="1279746" y="3776516"/>
            <a:ext cx="2892608" cy="586120"/>
            <a:chOff x="1401371" y="1916738"/>
            <a:chExt cx="3138000" cy="676500"/>
          </a:xfrm>
        </p:grpSpPr>
        <p:sp>
          <p:nvSpPr>
            <p:cNvPr id="363" name="Google Shape;363;p47"/>
            <p:cNvSpPr/>
            <p:nvPr/>
          </p:nvSpPr>
          <p:spPr>
            <a:xfrm>
              <a:off x="1401371" y="1916738"/>
              <a:ext cx="3138000" cy="676500"/>
            </a:xfrm>
            <a:prstGeom prst="roundRect">
              <a:avLst>
                <a:gd fmla="val 16667" name="adj"/>
              </a:avLst>
            </a:prstGeom>
            <a:solidFill>
              <a:srgbClr val="F3F3F3"/>
            </a:solidFill>
            <a:ln>
              <a:noFill/>
            </a:ln>
          </p:spPr>
          <p:txBody>
            <a:bodyPr anchorCtr="0" anchor="ctr" bIns="83750" lIns="83750" spcFirstLastPara="1" rIns="83750" wrap="square" tIns="837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282">
                <a:solidFill>
                  <a:srgbClr val="F9C5A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364" name="Google Shape;364;p47"/>
            <p:cNvSpPr txBox="1"/>
            <p:nvPr/>
          </p:nvSpPr>
          <p:spPr>
            <a:xfrm>
              <a:off x="3253471" y="2056275"/>
              <a:ext cx="984900" cy="50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3750" lIns="83750" spcFirstLastPara="1" rIns="83750" wrap="square" tIns="83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82">
                  <a:solidFill>
                    <a:schemeClr val="dk1"/>
                  </a:solidFill>
                  <a:latin typeface="Rubik"/>
                  <a:ea typeface="Rubik"/>
                  <a:cs typeface="Rubik"/>
                  <a:sym typeface="Rubik"/>
                </a:rPr>
                <a:t>Abril </a:t>
              </a:r>
              <a:endParaRPr sz="128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cxnSp>
          <p:nvCxnSpPr>
            <p:cNvPr id="365" name="Google Shape;365;p47"/>
            <p:cNvCxnSpPr/>
            <p:nvPr/>
          </p:nvCxnSpPr>
          <p:spPr>
            <a:xfrm>
              <a:off x="3032067" y="2149239"/>
              <a:ext cx="0" cy="211500"/>
            </a:xfrm>
            <a:prstGeom prst="straightConnector1">
              <a:avLst/>
            </a:prstGeom>
            <a:noFill/>
            <a:ln cap="flat" cmpd="sng" w="87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366" name="Google Shape;366;p47"/>
          <p:cNvSpPr/>
          <p:nvPr/>
        </p:nvSpPr>
        <p:spPr>
          <a:xfrm>
            <a:off x="1279743" y="3798818"/>
            <a:ext cx="2892600" cy="586200"/>
          </a:xfrm>
          <a:prstGeom prst="roundRect">
            <a:avLst>
              <a:gd fmla="val 16667" name="adj"/>
            </a:avLst>
          </a:prstGeom>
          <a:solidFill>
            <a:srgbClr val="F3F3F3"/>
          </a:solidFill>
          <a:ln>
            <a:noFill/>
          </a:ln>
        </p:spPr>
        <p:txBody>
          <a:bodyPr anchorCtr="0" anchor="ctr" bIns="83750" lIns="83750" spcFirstLastPara="1" rIns="83750" wrap="square" tIns="837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82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367" name="Google Shape;367;p47"/>
          <p:cNvSpPr txBox="1"/>
          <p:nvPr/>
        </p:nvSpPr>
        <p:spPr>
          <a:xfrm>
            <a:off x="2862750" y="3852676"/>
            <a:ext cx="975000" cy="4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83750" lIns="83750" spcFirstLastPara="1" rIns="83750" wrap="square" tIns="837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8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Turmas anuais </a:t>
            </a:r>
            <a:endParaRPr sz="1182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368" name="Google Shape;368;p47"/>
          <p:cNvSpPr txBox="1"/>
          <p:nvPr/>
        </p:nvSpPr>
        <p:spPr>
          <a:xfrm>
            <a:off x="1339040" y="3875018"/>
            <a:ext cx="1401600" cy="43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50" lIns="83750" spcFirstLastPara="1" rIns="83750" wrap="square" tIns="837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8"/>
              <a:buFont typeface="Arial"/>
              <a:buNone/>
            </a:pPr>
            <a:r>
              <a:rPr lang="pt-BR" sz="128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Eventos</a:t>
            </a:r>
            <a:endParaRPr sz="1282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8"/>
              <a:buFont typeface="Arial"/>
              <a:buNone/>
            </a:pPr>
            <a:r>
              <a:rPr lang="pt-BR" sz="128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Esporádicos</a:t>
            </a:r>
            <a:r>
              <a:rPr lang="pt-BR" sz="1282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</a:t>
            </a:r>
            <a:endParaRPr sz="1282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cxnSp>
        <p:nvCxnSpPr>
          <p:cNvPr id="369" name="Google Shape;369;p47"/>
          <p:cNvCxnSpPr/>
          <p:nvPr/>
        </p:nvCxnSpPr>
        <p:spPr>
          <a:xfrm>
            <a:off x="2740644" y="3977920"/>
            <a:ext cx="0" cy="183300"/>
          </a:xfrm>
          <a:prstGeom prst="straightConnector1">
            <a:avLst/>
          </a:prstGeom>
          <a:noFill/>
          <a:ln cap="flat" cmpd="sng" w="87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"/>
                                        <p:tgtEl>
                                          <p:spTgt spid="3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48"/>
          <p:cNvSpPr txBox="1"/>
          <p:nvPr/>
        </p:nvSpPr>
        <p:spPr>
          <a:xfrm>
            <a:off x="602458" y="174325"/>
            <a:ext cx="49968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lang="pt-BR" sz="19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BOAS PRÁTICAS</a:t>
            </a:r>
            <a:endParaRPr b="1" i="0" sz="1900" u="none" cap="none" strike="noStrike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375" name="Google Shape;375;p48"/>
          <p:cNvSpPr/>
          <p:nvPr/>
        </p:nvSpPr>
        <p:spPr>
          <a:xfrm>
            <a:off x="731475" y="1118700"/>
            <a:ext cx="2289000" cy="382800"/>
          </a:xfrm>
          <a:prstGeom prst="roundRect">
            <a:avLst>
              <a:gd fmla="val 16667" name="adj"/>
            </a:avLst>
          </a:prstGeom>
          <a:solidFill>
            <a:srgbClr val="FF5510"/>
          </a:solidFill>
          <a:ln>
            <a:noFill/>
          </a:ln>
        </p:spPr>
        <p:txBody>
          <a:bodyPr anchorCtr="0" anchor="ctr" bIns="104700" lIns="104700" spcFirstLastPara="1" rIns="104700" wrap="square" tIns="104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86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Exposição</a:t>
            </a:r>
            <a:endParaRPr sz="1392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376" name="Google Shape;376;p48"/>
          <p:cNvSpPr/>
          <p:nvPr/>
        </p:nvSpPr>
        <p:spPr>
          <a:xfrm>
            <a:off x="731475" y="1612696"/>
            <a:ext cx="2289000" cy="924000"/>
          </a:xfrm>
          <a:prstGeom prst="roundRect">
            <a:avLst>
              <a:gd fmla="val 10307" name="adj"/>
            </a:avLst>
          </a:prstGeom>
          <a:solidFill>
            <a:srgbClr val="FFFFFF"/>
          </a:solidFill>
          <a:ln cap="flat" cmpd="sng" w="10075">
            <a:solidFill>
              <a:srgbClr val="FF551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4700" lIns="104700" spcFirstLastPara="1" rIns="104700" wrap="square" tIns="104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57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Controle de produtos vencidos, gerenciamento de estoque por Curva</a:t>
            </a:r>
            <a:endParaRPr b="1" sz="1603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377" name="Google Shape;377;p48"/>
          <p:cNvSpPr/>
          <p:nvPr/>
        </p:nvSpPr>
        <p:spPr>
          <a:xfrm>
            <a:off x="3399504" y="1118700"/>
            <a:ext cx="2289000" cy="382800"/>
          </a:xfrm>
          <a:prstGeom prst="roundRect">
            <a:avLst>
              <a:gd fmla="val 16667" name="adj"/>
            </a:avLst>
          </a:prstGeom>
          <a:solidFill>
            <a:srgbClr val="FF5510"/>
          </a:solidFill>
          <a:ln>
            <a:noFill/>
          </a:ln>
        </p:spPr>
        <p:txBody>
          <a:bodyPr anchorCtr="0" anchor="ctr" bIns="104700" lIns="104700" spcFirstLastPara="1" rIns="104700" wrap="square" tIns="104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86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Ações de Marketing</a:t>
            </a:r>
            <a:endParaRPr sz="1286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378" name="Google Shape;378;p48"/>
          <p:cNvSpPr/>
          <p:nvPr/>
        </p:nvSpPr>
        <p:spPr>
          <a:xfrm>
            <a:off x="3399504" y="1612696"/>
            <a:ext cx="2289000" cy="924000"/>
          </a:xfrm>
          <a:prstGeom prst="roundRect">
            <a:avLst>
              <a:gd fmla="val 10307" name="adj"/>
            </a:avLst>
          </a:prstGeom>
          <a:solidFill>
            <a:srgbClr val="FFFFFF"/>
          </a:solidFill>
          <a:ln cap="flat" cmpd="sng" w="10075">
            <a:solidFill>
              <a:srgbClr val="FF551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4700" lIns="104700" spcFirstLastPara="1" rIns="104700" wrap="square" tIns="104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57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Ações no PDV, sazonais, ações do dia, encartes mensais, mídias sociais</a:t>
            </a:r>
            <a:endParaRPr b="1" sz="1603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379" name="Google Shape;379;p48"/>
          <p:cNvSpPr/>
          <p:nvPr/>
        </p:nvSpPr>
        <p:spPr>
          <a:xfrm>
            <a:off x="6123525" y="1118700"/>
            <a:ext cx="2289000" cy="382800"/>
          </a:xfrm>
          <a:prstGeom prst="roundRect">
            <a:avLst>
              <a:gd fmla="val 16667" name="adj"/>
            </a:avLst>
          </a:prstGeom>
          <a:solidFill>
            <a:srgbClr val="FF5510"/>
          </a:solidFill>
          <a:ln>
            <a:noFill/>
          </a:ln>
        </p:spPr>
        <p:txBody>
          <a:bodyPr anchorCtr="0" anchor="ctr" bIns="104700" lIns="104700" spcFirstLastPara="1" rIns="104700" wrap="square" tIns="104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86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Estratégias de fidelização</a:t>
            </a:r>
            <a:endParaRPr sz="1286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380" name="Google Shape;380;p48"/>
          <p:cNvSpPr/>
          <p:nvPr/>
        </p:nvSpPr>
        <p:spPr>
          <a:xfrm>
            <a:off x="6123525" y="1612696"/>
            <a:ext cx="2289000" cy="924000"/>
          </a:xfrm>
          <a:prstGeom prst="roundRect">
            <a:avLst>
              <a:gd fmla="val 10307" name="adj"/>
            </a:avLst>
          </a:prstGeom>
          <a:solidFill>
            <a:srgbClr val="FFFFFF"/>
          </a:solidFill>
          <a:ln cap="flat" cmpd="sng" w="10075">
            <a:solidFill>
              <a:srgbClr val="FF551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4700" lIns="104700" spcFirstLastPara="1" rIns="104700" wrap="square" tIns="104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57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PBM,  PEC, Aplicativo Radar </a:t>
            </a:r>
            <a:r>
              <a:rPr lang="pt-BR" sz="1157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E Commerce</a:t>
            </a:r>
            <a:r>
              <a:rPr lang="pt-BR" sz="1157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, Dermaclub e Inspire 360.</a:t>
            </a:r>
            <a:endParaRPr b="1" sz="1603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381" name="Google Shape;381;p48"/>
          <p:cNvSpPr/>
          <p:nvPr/>
        </p:nvSpPr>
        <p:spPr>
          <a:xfrm>
            <a:off x="2213217" y="2835471"/>
            <a:ext cx="2289000" cy="382800"/>
          </a:xfrm>
          <a:prstGeom prst="roundRect">
            <a:avLst>
              <a:gd fmla="val 16667" name="adj"/>
            </a:avLst>
          </a:prstGeom>
          <a:solidFill>
            <a:srgbClr val="FF5510"/>
          </a:solidFill>
          <a:ln>
            <a:noFill/>
          </a:ln>
        </p:spPr>
        <p:txBody>
          <a:bodyPr anchorCtr="0" anchor="ctr" bIns="104700" lIns="104700" spcFirstLastPara="1" rIns="104700" wrap="square" tIns="104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86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Estoque</a:t>
            </a:r>
            <a:endParaRPr sz="1286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382" name="Google Shape;382;p48"/>
          <p:cNvSpPr/>
          <p:nvPr/>
        </p:nvSpPr>
        <p:spPr>
          <a:xfrm>
            <a:off x="2213217" y="3329467"/>
            <a:ext cx="2289000" cy="924000"/>
          </a:xfrm>
          <a:prstGeom prst="roundRect">
            <a:avLst>
              <a:gd fmla="val 10307" name="adj"/>
            </a:avLst>
          </a:prstGeom>
          <a:solidFill>
            <a:srgbClr val="FFFFFF"/>
          </a:solidFill>
          <a:ln cap="flat" cmpd="sng" w="10075">
            <a:solidFill>
              <a:srgbClr val="FF551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4700" lIns="104700" spcFirstLastPara="1" rIns="104700" wrap="square" tIns="104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57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Controle de produtos vencidos, gerenciamento de estoque por Curva</a:t>
            </a:r>
            <a:endParaRPr sz="1157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383" name="Google Shape;383;p48"/>
          <p:cNvSpPr/>
          <p:nvPr/>
        </p:nvSpPr>
        <p:spPr>
          <a:xfrm>
            <a:off x="4881246" y="2835471"/>
            <a:ext cx="2289000" cy="382800"/>
          </a:xfrm>
          <a:prstGeom prst="roundRect">
            <a:avLst>
              <a:gd fmla="val 16667" name="adj"/>
            </a:avLst>
          </a:prstGeom>
          <a:solidFill>
            <a:srgbClr val="FF5510"/>
          </a:solidFill>
          <a:ln>
            <a:noFill/>
          </a:ln>
        </p:spPr>
        <p:txBody>
          <a:bodyPr anchorCtr="0" anchor="ctr" bIns="104700" lIns="104700" spcFirstLastPara="1" rIns="104700" wrap="square" tIns="104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86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Equipe</a:t>
            </a:r>
            <a:endParaRPr sz="1286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384" name="Google Shape;384;p48"/>
          <p:cNvSpPr/>
          <p:nvPr/>
        </p:nvSpPr>
        <p:spPr>
          <a:xfrm>
            <a:off x="4881246" y="3329467"/>
            <a:ext cx="2289000" cy="924000"/>
          </a:xfrm>
          <a:prstGeom prst="roundRect">
            <a:avLst>
              <a:gd fmla="val 10307" name="adj"/>
            </a:avLst>
          </a:prstGeom>
          <a:solidFill>
            <a:srgbClr val="FFFFFF"/>
          </a:solidFill>
          <a:ln cap="flat" cmpd="sng" w="10075">
            <a:solidFill>
              <a:srgbClr val="FF551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4700" lIns="104700" spcFirstLastPara="1" rIns="104700" wrap="square" tIns="104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57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Estratégias de engajamento e produtividade da equipe, treinamentos das indústrias, organograma e estrutura</a:t>
            </a:r>
            <a:endParaRPr b="1" sz="1603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9" name="Google Shape;389;p49"/>
          <p:cNvCxnSpPr/>
          <p:nvPr/>
        </p:nvCxnSpPr>
        <p:spPr>
          <a:xfrm>
            <a:off x="1917221" y="409519"/>
            <a:ext cx="0" cy="3969600"/>
          </a:xfrm>
          <a:prstGeom prst="straightConnector1">
            <a:avLst/>
          </a:prstGeom>
          <a:noFill/>
          <a:ln cap="rnd" cmpd="sng" w="26200">
            <a:solidFill>
              <a:srgbClr val="FF551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0" name="Google Shape;390;p49"/>
          <p:cNvSpPr/>
          <p:nvPr/>
        </p:nvSpPr>
        <p:spPr>
          <a:xfrm>
            <a:off x="278650" y="2486325"/>
            <a:ext cx="1429200" cy="29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pt-BR" sz="2200" u="none" cap="none" strike="noStrike">
                <a:solidFill>
                  <a:srgbClr val="FF5510"/>
                </a:solidFill>
                <a:latin typeface="Rubik"/>
                <a:ea typeface="Rubik"/>
                <a:cs typeface="Rubik"/>
                <a:sym typeface="Rubik"/>
              </a:rPr>
              <a:t>Contatos</a:t>
            </a:r>
            <a:endParaRPr i="0" sz="1000" u="none" cap="none" strike="noStrik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grpSp>
        <p:nvGrpSpPr>
          <p:cNvPr id="391" name="Google Shape;391;p49"/>
          <p:cNvGrpSpPr/>
          <p:nvPr/>
        </p:nvGrpSpPr>
        <p:grpSpPr>
          <a:xfrm>
            <a:off x="442860" y="1956347"/>
            <a:ext cx="389329" cy="437994"/>
            <a:chOff x="942262" y="2284577"/>
            <a:chExt cx="400050" cy="450056"/>
          </a:xfrm>
        </p:grpSpPr>
        <p:sp>
          <p:nvSpPr>
            <p:cNvPr id="392" name="Google Shape;392;p49"/>
            <p:cNvSpPr/>
            <p:nvPr/>
          </p:nvSpPr>
          <p:spPr>
            <a:xfrm>
              <a:off x="1228012" y="2503652"/>
              <a:ext cx="114300" cy="200413"/>
            </a:xfrm>
            <a:custGeom>
              <a:rect b="b" l="l" r="r" t="t"/>
              <a:pathLst>
                <a:path extrusionOk="0" h="200413" w="114300">
                  <a:moveTo>
                    <a:pt x="0" y="0"/>
                  </a:moveTo>
                  <a:lnTo>
                    <a:pt x="19050" y="0"/>
                  </a:lnTo>
                  <a:cubicBezTo>
                    <a:pt x="25051" y="0"/>
                    <a:pt x="34480" y="3810"/>
                    <a:pt x="38100" y="9525"/>
                  </a:cubicBezTo>
                  <a:lnTo>
                    <a:pt x="57150" y="9525"/>
                  </a:lnTo>
                  <a:cubicBezTo>
                    <a:pt x="66103" y="9525"/>
                    <a:pt x="76200" y="17907"/>
                    <a:pt x="76200" y="28575"/>
                  </a:cubicBezTo>
                  <a:lnTo>
                    <a:pt x="95250" y="28575"/>
                  </a:lnTo>
                  <a:cubicBezTo>
                    <a:pt x="104203" y="28575"/>
                    <a:pt x="114300" y="36957"/>
                    <a:pt x="114300" y="47625"/>
                  </a:cubicBezTo>
                  <a:lnTo>
                    <a:pt x="114300" y="142875"/>
                  </a:lnTo>
                  <a:cubicBezTo>
                    <a:pt x="114300" y="162116"/>
                    <a:pt x="95250" y="177641"/>
                    <a:pt x="95250" y="190500"/>
                  </a:cubicBezTo>
                  <a:cubicBezTo>
                    <a:pt x="95250" y="203359"/>
                    <a:pt x="95250" y="200025"/>
                    <a:pt x="95250" y="200025"/>
                  </a:cubicBezTo>
                </a:path>
              </a:pathLst>
            </a:custGeom>
            <a:noFill/>
            <a:ln cap="rnd" cmpd="sng" w="142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t/>
              </a:r>
              <a:endPara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" name="Google Shape;393;p49"/>
            <p:cNvSpPr/>
            <p:nvPr/>
          </p:nvSpPr>
          <p:spPr>
            <a:xfrm>
              <a:off x="1113712" y="2417927"/>
              <a:ext cx="114300" cy="285750"/>
            </a:xfrm>
            <a:custGeom>
              <a:rect b="b" l="l" r="r" t="t"/>
              <a:pathLst>
                <a:path extrusionOk="0" h="285750" w="114300">
                  <a:moveTo>
                    <a:pt x="114300" y="142875"/>
                  </a:moveTo>
                  <a:lnTo>
                    <a:pt x="114300" y="19050"/>
                  </a:lnTo>
                  <a:cubicBezTo>
                    <a:pt x="114300" y="8572"/>
                    <a:pt x="105728" y="0"/>
                    <a:pt x="95250" y="0"/>
                  </a:cubicBezTo>
                  <a:cubicBezTo>
                    <a:pt x="84773" y="0"/>
                    <a:pt x="76200" y="8572"/>
                    <a:pt x="76200" y="19050"/>
                  </a:cubicBezTo>
                  <a:lnTo>
                    <a:pt x="76200" y="161925"/>
                  </a:lnTo>
                  <a:lnTo>
                    <a:pt x="63437" y="174117"/>
                  </a:lnTo>
                  <a:lnTo>
                    <a:pt x="38576" y="135541"/>
                  </a:lnTo>
                  <a:cubicBezTo>
                    <a:pt x="23336" y="114586"/>
                    <a:pt x="0" y="126302"/>
                    <a:pt x="0" y="135541"/>
                  </a:cubicBezTo>
                  <a:cubicBezTo>
                    <a:pt x="0" y="135541"/>
                    <a:pt x="28861" y="218218"/>
                    <a:pt x="33052" y="224695"/>
                  </a:cubicBezTo>
                  <a:cubicBezTo>
                    <a:pt x="39719" y="235172"/>
                    <a:pt x="66675" y="258509"/>
                    <a:pt x="66675" y="266700"/>
                  </a:cubicBezTo>
                  <a:cubicBezTo>
                    <a:pt x="66675" y="274892"/>
                    <a:pt x="66675" y="285750"/>
                    <a:pt x="66675" y="285750"/>
                  </a:cubicBezTo>
                </a:path>
              </a:pathLst>
            </a:custGeom>
            <a:noFill/>
            <a:ln cap="rnd" cmpd="sng" w="142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t/>
              </a:r>
              <a:endPara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" name="Google Shape;394;p49"/>
            <p:cNvSpPr/>
            <p:nvPr/>
          </p:nvSpPr>
          <p:spPr>
            <a:xfrm>
              <a:off x="1266112" y="2513177"/>
              <a:ext cx="9525" cy="47625"/>
            </a:xfrm>
            <a:custGeom>
              <a:rect b="b" l="l" r="r" t="t"/>
              <a:pathLst>
                <a:path extrusionOk="0" h="47625" w="9525">
                  <a:moveTo>
                    <a:pt x="0" y="0"/>
                  </a:moveTo>
                  <a:lnTo>
                    <a:pt x="0" y="47625"/>
                  </a:lnTo>
                </a:path>
              </a:pathLst>
            </a:custGeom>
            <a:noFill/>
            <a:ln cap="rnd" cmpd="sng" w="142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t/>
              </a:r>
              <a:endPara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" name="Google Shape;395;p49"/>
            <p:cNvSpPr/>
            <p:nvPr/>
          </p:nvSpPr>
          <p:spPr>
            <a:xfrm>
              <a:off x="1304212" y="2532227"/>
              <a:ext cx="9525" cy="38100"/>
            </a:xfrm>
            <a:custGeom>
              <a:rect b="b" l="l" r="r" t="t"/>
              <a:pathLst>
                <a:path extrusionOk="0" h="38100" w="9525">
                  <a:moveTo>
                    <a:pt x="0" y="0"/>
                  </a:moveTo>
                  <a:lnTo>
                    <a:pt x="0" y="38100"/>
                  </a:lnTo>
                </a:path>
              </a:pathLst>
            </a:custGeom>
            <a:noFill/>
            <a:ln cap="rnd" cmpd="sng" w="142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t/>
              </a:r>
              <a:endPara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" name="Google Shape;396;p49"/>
            <p:cNvSpPr/>
            <p:nvPr/>
          </p:nvSpPr>
          <p:spPr>
            <a:xfrm>
              <a:off x="1161337" y="2706058"/>
              <a:ext cx="180975" cy="28575"/>
            </a:xfrm>
            <a:custGeom>
              <a:rect b="b" l="l" r="r" t="t"/>
              <a:pathLst>
                <a:path extrusionOk="0" h="28575" w="180975">
                  <a:moveTo>
                    <a:pt x="180975" y="28575"/>
                  </a:moveTo>
                  <a:lnTo>
                    <a:pt x="180975" y="0"/>
                  </a:lnTo>
                  <a:lnTo>
                    <a:pt x="0" y="0"/>
                  </a:lnTo>
                  <a:lnTo>
                    <a:pt x="0" y="28575"/>
                  </a:lnTo>
                </a:path>
              </a:pathLst>
            </a:custGeom>
            <a:noFill/>
            <a:ln cap="rnd" cmpd="sng" w="14275">
              <a:solidFill>
                <a:srgbClr val="FF551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t/>
              </a:r>
              <a:endPara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7" name="Google Shape;397;p49"/>
            <p:cNvSpPr/>
            <p:nvPr/>
          </p:nvSpPr>
          <p:spPr>
            <a:xfrm>
              <a:off x="1027987" y="2436977"/>
              <a:ext cx="114300" cy="66675"/>
            </a:xfrm>
            <a:custGeom>
              <a:rect b="b" l="l" r="r" t="t"/>
              <a:pathLst>
                <a:path extrusionOk="0" h="66675" w="114300">
                  <a:moveTo>
                    <a:pt x="114300" y="66675"/>
                  </a:moveTo>
                  <a:lnTo>
                    <a:pt x="114300" y="38100"/>
                  </a:lnTo>
                  <a:cubicBezTo>
                    <a:pt x="114300" y="12668"/>
                    <a:pt x="82868" y="0"/>
                    <a:pt x="57150" y="0"/>
                  </a:cubicBezTo>
                  <a:cubicBezTo>
                    <a:pt x="31433" y="0"/>
                    <a:pt x="0" y="12668"/>
                    <a:pt x="0" y="38100"/>
                  </a:cubicBezTo>
                  <a:lnTo>
                    <a:pt x="0" y="66675"/>
                  </a:lnTo>
                </a:path>
              </a:pathLst>
            </a:custGeom>
            <a:noFill/>
            <a:ln cap="rnd" cmpd="sng" w="142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t/>
              </a:r>
              <a:endPara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8" name="Google Shape;398;p49"/>
            <p:cNvSpPr/>
            <p:nvPr/>
          </p:nvSpPr>
          <p:spPr>
            <a:xfrm>
              <a:off x="1047037" y="2351252"/>
              <a:ext cx="76200" cy="85725"/>
            </a:xfrm>
            <a:custGeom>
              <a:rect b="b" l="l" r="r" t="t"/>
              <a:pathLst>
                <a:path extrusionOk="0" h="85725" w="76200">
                  <a:moveTo>
                    <a:pt x="38100" y="85725"/>
                  </a:moveTo>
                  <a:cubicBezTo>
                    <a:pt x="60960" y="85725"/>
                    <a:pt x="76200" y="69247"/>
                    <a:pt x="76200" y="48959"/>
                  </a:cubicBezTo>
                  <a:lnTo>
                    <a:pt x="76200" y="36671"/>
                  </a:lnTo>
                  <a:cubicBezTo>
                    <a:pt x="76200" y="16478"/>
                    <a:pt x="61055" y="0"/>
                    <a:pt x="38100" y="0"/>
                  </a:cubicBezTo>
                  <a:cubicBezTo>
                    <a:pt x="15240" y="0"/>
                    <a:pt x="0" y="16478"/>
                    <a:pt x="0" y="36766"/>
                  </a:cubicBezTo>
                  <a:lnTo>
                    <a:pt x="0" y="49054"/>
                  </a:lnTo>
                  <a:cubicBezTo>
                    <a:pt x="0" y="69247"/>
                    <a:pt x="15240" y="85725"/>
                    <a:pt x="38100" y="85725"/>
                  </a:cubicBezTo>
                  <a:close/>
                </a:path>
              </a:pathLst>
            </a:custGeom>
            <a:noFill/>
            <a:ln cap="rnd" cmpd="sng" w="142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t/>
              </a:r>
              <a:endPara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9" name="Google Shape;399;p49"/>
            <p:cNvSpPr/>
            <p:nvPr/>
          </p:nvSpPr>
          <p:spPr>
            <a:xfrm>
              <a:off x="942262" y="2284577"/>
              <a:ext cx="281844" cy="285750"/>
            </a:xfrm>
            <a:custGeom>
              <a:rect b="b" l="l" r="r" t="t"/>
              <a:pathLst>
                <a:path extrusionOk="0" h="285750" w="281844">
                  <a:moveTo>
                    <a:pt x="153924" y="285369"/>
                  </a:moveTo>
                  <a:cubicBezTo>
                    <a:pt x="150305" y="285655"/>
                    <a:pt x="146590" y="285750"/>
                    <a:pt x="142875" y="285750"/>
                  </a:cubicBezTo>
                  <a:cubicBezTo>
                    <a:pt x="64008" y="285750"/>
                    <a:pt x="0" y="221742"/>
                    <a:pt x="0" y="142875"/>
                  </a:cubicBezTo>
                  <a:cubicBezTo>
                    <a:pt x="0" y="64008"/>
                    <a:pt x="64008" y="0"/>
                    <a:pt x="142875" y="0"/>
                  </a:cubicBezTo>
                  <a:cubicBezTo>
                    <a:pt x="210312" y="0"/>
                    <a:pt x="266795" y="46673"/>
                    <a:pt x="281845" y="109538"/>
                  </a:cubicBezTo>
                </a:path>
              </a:pathLst>
            </a:custGeom>
            <a:noFill/>
            <a:ln cap="rnd" cmpd="sng" w="14275">
              <a:solidFill>
                <a:srgbClr val="FF551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t/>
              </a:r>
              <a:endPara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0" name="Google Shape;400;p49"/>
          <p:cNvSpPr/>
          <p:nvPr/>
        </p:nvSpPr>
        <p:spPr>
          <a:xfrm>
            <a:off x="2070635" y="1101899"/>
            <a:ext cx="5223900" cy="98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i="0" lang="pt-BR" sz="1500" u="none" cap="none" strike="noStrike">
                <a:solidFill>
                  <a:srgbClr val="FF5510"/>
                </a:solidFill>
                <a:latin typeface="Rubik"/>
                <a:ea typeface="Rubik"/>
                <a:cs typeface="Rubik"/>
                <a:sym typeface="Rubik"/>
              </a:rPr>
              <a:t>Anjo Analista </a:t>
            </a:r>
            <a:r>
              <a:rPr lang="pt-BR" sz="1500">
                <a:solidFill>
                  <a:srgbClr val="FF5510"/>
                </a:solidFill>
                <a:latin typeface="Rubik"/>
                <a:ea typeface="Rubik"/>
                <a:cs typeface="Rubik"/>
                <a:sym typeface="Rubik"/>
              </a:rPr>
              <a:t>de Negócios </a:t>
            </a:r>
            <a:r>
              <a:rPr i="0" lang="pt-BR" sz="1500" u="none" cap="none" strike="noStrike">
                <a:solidFill>
                  <a:srgbClr val="FF5510"/>
                </a:solidFill>
                <a:latin typeface="Rubik"/>
                <a:ea typeface="Rubik"/>
                <a:cs typeface="Rubik"/>
                <a:sym typeface="Rubik"/>
              </a:rPr>
              <a:t>Jr.</a:t>
            </a:r>
            <a:endParaRPr i="0" sz="1500" u="none" cap="none" strike="noStrik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pt-BR" sz="15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@farmarcas.com.br</a:t>
            </a:r>
            <a:br>
              <a:rPr b="1" i="0" lang="pt-BR" sz="15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</a:br>
            <a:r>
              <a:rPr i="0" lang="pt-BR" sz="15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(11) | </a:t>
            </a:r>
            <a:endParaRPr i="0" sz="1500" u="none" cap="none" strike="noStrik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401" name="Google Shape;401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37869" y="1481960"/>
            <a:ext cx="193971" cy="348266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49"/>
          <p:cNvSpPr txBox="1"/>
          <p:nvPr/>
        </p:nvSpPr>
        <p:spPr>
          <a:xfrm>
            <a:off x="1996574" y="2991842"/>
            <a:ext cx="5298000" cy="7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i="0" lang="pt-BR" sz="1500" u="none" cap="none" strike="noStrike">
                <a:solidFill>
                  <a:srgbClr val="FF5510"/>
                </a:solidFill>
                <a:latin typeface="Rubik"/>
                <a:ea typeface="Rubik"/>
                <a:cs typeface="Rubik"/>
                <a:sym typeface="Rubik"/>
              </a:rPr>
              <a:t>Anjo Assistente Administrativo</a:t>
            </a:r>
            <a:endParaRPr i="0" sz="1500" u="none" cap="none" strike="noStrik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pt-BR" sz="15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@farmarcas.com.br</a:t>
            </a:r>
            <a:br>
              <a:rPr b="1" i="0" lang="pt-BR" sz="15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</a:br>
            <a:r>
              <a:rPr i="0" lang="pt-BR" sz="15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(11</a:t>
            </a:r>
            <a:r>
              <a:rPr i="0" lang="pt-BR" sz="15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) | </a:t>
            </a:r>
            <a:endParaRPr i="0" sz="1500" u="none" cap="none" strike="noStrik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403" name="Google Shape;403;p49"/>
          <p:cNvSpPr/>
          <p:nvPr/>
        </p:nvSpPr>
        <p:spPr>
          <a:xfrm>
            <a:off x="7109413" y="2917825"/>
            <a:ext cx="1710000" cy="146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Rubik"/>
                <a:ea typeface="Rubik"/>
                <a:cs typeface="Rubik"/>
                <a:sym typeface="Rubik"/>
              </a:rPr>
              <a:t>Foto Anjo </a:t>
            </a:r>
            <a:r>
              <a:rPr lang="pt-BR">
                <a:latin typeface="Rubik"/>
                <a:ea typeface="Rubik"/>
                <a:cs typeface="Rubik"/>
                <a:sym typeface="Rubik"/>
              </a:rPr>
              <a:t>Assistente</a:t>
            </a:r>
            <a:endParaRPr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404" name="Google Shape;404;p49"/>
          <p:cNvSpPr/>
          <p:nvPr/>
        </p:nvSpPr>
        <p:spPr>
          <a:xfrm>
            <a:off x="7109413" y="1025025"/>
            <a:ext cx="1710000" cy="146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Rubik"/>
                <a:ea typeface="Rubik"/>
                <a:cs typeface="Rubik"/>
                <a:sym typeface="Rubik"/>
              </a:rPr>
              <a:t>Foto Anjo Analista</a:t>
            </a:r>
            <a:endParaRPr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405" name="Google Shape;405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